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8" r:id="rId5"/>
    <p:sldId id="259" r:id="rId6"/>
    <p:sldId id="282" r:id="rId7"/>
    <p:sldId id="273" r:id="rId8"/>
    <p:sldId id="275" r:id="rId9"/>
    <p:sldId id="287" r:id="rId10"/>
    <p:sldId id="281" r:id="rId11"/>
    <p:sldId id="283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94" autoAdjust="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4/8/24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F9C774-7D61-0597-B75F-7449856F09AD}"/>
              </a:ext>
            </a:extLst>
          </p:cNvPr>
          <p:cNvSpPr txBox="1"/>
          <p:nvPr/>
        </p:nvSpPr>
        <p:spPr>
          <a:xfrm>
            <a:off x="2070847" y="1102659"/>
            <a:ext cx="85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Expected outcomes of student-facing CCN</a:t>
            </a:r>
            <a:r>
              <a:rPr lang="en-US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(AB 1111)</a:t>
            </a:r>
            <a:endParaRPr lang="en-US" sz="1800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EB666-53F6-96DC-A2D8-E3F21E2A0C09}"/>
              </a:ext>
            </a:extLst>
          </p:cNvPr>
          <p:cNvSpPr txBox="1"/>
          <p:nvPr/>
        </p:nvSpPr>
        <p:spPr>
          <a:xfrm>
            <a:off x="1532965" y="1993432"/>
            <a:ext cx="9448800" cy="353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Easily identifiable courses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articulation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Increased transparency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technology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Progress on the Vision for Success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transfer student outcomes and the closing of equity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5D3E69-B9E8-1742-E981-C1EE9560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23" y="798176"/>
            <a:ext cx="10046723" cy="52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BB4033-BE86-F722-6959-C2D6B386FEC2}"/>
              </a:ext>
            </a:extLst>
          </p:cNvPr>
          <p:cNvSpPr txBox="1"/>
          <p:nvPr/>
        </p:nvSpPr>
        <p:spPr>
          <a:xfrm>
            <a:off x="909918" y="708210"/>
            <a:ext cx="104125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Recommended Implementation Plan – 12/7/2023</a:t>
            </a:r>
          </a:p>
          <a:p>
            <a:r>
              <a:rPr lang="en-US" sz="24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CCN Council, Steering Committee, Workgroups</a:t>
            </a:r>
          </a:p>
          <a:p>
            <a:endParaRPr lang="en-US" sz="10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CCN Descriptors 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Minimum elements of a course for CCN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to course articulation 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from one CCC to another CCC, a CSU, a UC, &amp; independent colleges and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Course Number Workgroup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a numbering system that hasn’t been used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Processes Workgroup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Reconciliation / Data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Linking Repository 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Local Curriculum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Manual Inputting 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information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Statewide Communication </a:t>
            </a:r>
            <a:r>
              <a:rPr lang="en-US" sz="240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work being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796321-CF31-9231-CB43-5270E0657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5" y="-6254"/>
            <a:ext cx="6986105" cy="68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1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93C56C-B189-9F84-053E-88DBB682E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05" y="0"/>
            <a:ext cx="876497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E1EBB3-9F45-A8C5-0523-A1B540BA17D5}"/>
              </a:ext>
            </a:extLst>
          </p:cNvPr>
          <p:cNvCxnSpPr/>
          <p:nvPr/>
        </p:nvCxnSpPr>
        <p:spPr>
          <a:xfrm>
            <a:off x="1568824" y="3272118"/>
            <a:ext cx="906331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45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248F71-F927-AEA3-350E-D6CE4F40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7" y="0"/>
            <a:ext cx="10018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6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D0EED2-D924-E94B-4E4B-3733E8531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637" cy="6839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67BA14-3F65-30C2-BEAA-D24E7C77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392" y="1646064"/>
            <a:ext cx="2933763" cy="5211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DD3DEA-D2CD-AFCF-1540-B460C61F0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250" y="0"/>
            <a:ext cx="2762359" cy="6063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CA4F07-80CD-EAC0-0B0D-91D69975C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704" y="2219797"/>
            <a:ext cx="2839929" cy="384930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5500BE9-6A97-101C-CBEC-EB3015CFD6B5}"/>
              </a:ext>
            </a:extLst>
          </p:cNvPr>
          <p:cNvSpPr/>
          <p:nvPr/>
        </p:nvSpPr>
        <p:spPr>
          <a:xfrm>
            <a:off x="-5589" y="5279866"/>
            <a:ext cx="2933763" cy="1739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E36214-84FE-AD4E-2B70-88A28491CB85}"/>
              </a:ext>
            </a:extLst>
          </p:cNvPr>
          <p:cNvSpPr/>
          <p:nvPr/>
        </p:nvSpPr>
        <p:spPr>
          <a:xfrm>
            <a:off x="6233847" y="3522782"/>
            <a:ext cx="2933763" cy="1201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3B2FC84-9BDA-7AE3-0201-8D9034196398}"/>
              </a:ext>
            </a:extLst>
          </p:cNvPr>
          <p:cNvSpPr txBox="1"/>
          <p:nvPr/>
        </p:nvSpPr>
        <p:spPr>
          <a:xfrm>
            <a:off x="896470" y="780555"/>
            <a:ext cx="1039905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Aptos" panose="020B0004020202020204" pitchFamily="34" charset="0"/>
              </a:rPr>
              <a:t>CCN implementation with integrity requires more than engaging </a:t>
            </a:r>
            <a:r>
              <a:rPr lang="en-US" sz="2200" b="1" dirty="0">
                <a:latin typeface="Aptos" panose="020B0004020202020204" pitchFamily="34" charset="0"/>
              </a:rPr>
              <a:t>116 CCCs </a:t>
            </a:r>
          </a:p>
          <a:p>
            <a:r>
              <a:rPr lang="en-US" sz="2200" dirty="0">
                <a:latin typeface="Aptos" panose="020B0004020202020204" pitchFamily="34" charset="0"/>
              </a:rPr>
              <a:t>in renumbering over </a:t>
            </a:r>
            <a:r>
              <a:rPr lang="en-US" sz="2200" b="1" dirty="0">
                <a:latin typeface="Aptos" panose="020B0004020202020204" pitchFamily="34" charset="0"/>
              </a:rPr>
              <a:t>40,000 courses,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The CCN Task Force design of the CCN system recommended implementation plan illustrates the complexity and scale of this endeavor that </a:t>
            </a:r>
            <a:r>
              <a:rPr lang="en-US" sz="2200" u="sng" dirty="0">
                <a:latin typeface="Aptos" panose="020B0004020202020204" pitchFamily="34" charset="0"/>
              </a:rPr>
              <a:t>necessitates additional time beyond July2024 </a:t>
            </a:r>
            <a:r>
              <a:rPr lang="en-US" sz="2200" dirty="0">
                <a:latin typeface="Aptos" panose="020B0004020202020204" pitchFamily="34" charset="0"/>
              </a:rPr>
              <a:t>to complete the work intended by the legislation.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It was therefore proposed that the CCN system implementation deadline be extended to fall 2027, with a comprehensive rolling implementation towards full scale beginning in January 2024.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sz="2200" b="1" dirty="0">
                <a:latin typeface="Aptos" panose="020B0004020202020204" pitchFamily="34" charset="0"/>
              </a:rPr>
              <a:t>What does all this mean for us?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First round of courses to be ready (aka updated, sent to state, and effective for Fall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We have to wait though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But, maybe not---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Districtwide process for expediting AB 1111 updates. </a:t>
            </a:r>
          </a:p>
        </p:txBody>
      </p:sp>
    </p:spTree>
    <p:extLst>
      <p:ext uri="{BB962C8B-B14F-4D97-AF65-F5344CB8AC3E}">
        <p14:creationId xmlns:p14="http://schemas.microsoft.com/office/powerpoint/2010/main" val="305408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256A36-434A-5EC6-2F5C-284F088AB14C}"/>
              </a:ext>
            </a:extLst>
          </p:cNvPr>
          <p:cNvSpPr txBox="1"/>
          <p:nvPr/>
        </p:nvSpPr>
        <p:spPr>
          <a:xfrm>
            <a:off x="6687670" y="161365"/>
            <a:ext cx="5378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CCN Info:</a:t>
            </a:r>
          </a:p>
          <a:p>
            <a:endParaRPr lang="en-US" sz="2400" b="1" dirty="0"/>
          </a:p>
          <a:p>
            <a:pPr marL="342900" indent="-342900">
              <a:buAutoNum type="arabicPeriod"/>
            </a:pPr>
            <a:r>
              <a:rPr lang="en-US" sz="2400" b="1" u="sng" dirty="0"/>
              <a:t>Summer Supercharge sessions: </a:t>
            </a:r>
          </a:p>
          <a:p>
            <a:pPr marL="914400" indent="-914400"/>
            <a:r>
              <a:rPr lang="en-US" sz="2400" b="1" dirty="0"/>
              <a:t>	Gather content experts from the first 6 courses to review and decide on required template sections</a:t>
            </a:r>
          </a:p>
          <a:p>
            <a:pPr marL="914400" indent="-914400"/>
            <a:r>
              <a:rPr lang="en-US" sz="2400" b="1" dirty="0"/>
              <a:t>2. </a:t>
            </a:r>
            <a:r>
              <a:rPr lang="en-US" sz="2400" b="1" u="sng" dirty="0"/>
              <a:t>Template</a:t>
            </a:r>
            <a:r>
              <a:rPr lang="en-US" sz="2400" b="1" dirty="0"/>
              <a:t> to go to Steering Committee soon</a:t>
            </a:r>
          </a:p>
          <a:p>
            <a:pPr marL="914400" indent="-914400"/>
            <a:r>
              <a:rPr lang="en-US" sz="2400" b="1" dirty="0"/>
              <a:t>3. </a:t>
            </a:r>
            <a:r>
              <a:rPr lang="en-US" sz="2400" b="1" u="sng" dirty="0"/>
              <a:t>Taxonomy</a:t>
            </a:r>
            <a:r>
              <a:rPr lang="en-US" sz="2400" b="1" dirty="0"/>
              <a:t> of numbers process is beginning next Development Workgroup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5FC40-71B3-D23D-7342-F628CD14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2" y="995441"/>
            <a:ext cx="5668218" cy="35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67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{CCCB5149-ACC7-4FDB-9053-685125A5D6C4}tf10081922_win32</Template>
  <TotalTime>132</TotalTime>
  <Words>293</Words>
  <Application>Microsoft Macintosh PowerPoint</Application>
  <PresentationFormat>Widescreen</PresentationFormat>
  <Paragraphs>37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Quire Sans Pro Light</vt:lpstr>
      <vt:lpstr>Tisa Offc Serif Pro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Easily identifiable courses that meet GE &amp; major prep requirements within the CCCs;  Improved articulation for transfer to 4-year institutions;  Increased transparency about how courses transfer;  Improved technology infrastructure;  Progress on the Vision for Success goals  Including improved transfer student outcomes and the closing of equity</dc:title>
  <dc:creator>Heather Sisneros</dc:creator>
  <cp:lastModifiedBy>Nancy Cayton</cp:lastModifiedBy>
  <cp:revision>3</cp:revision>
  <dcterms:created xsi:type="dcterms:W3CDTF">2024-02-08T17:43:30Z</dcterms:created>
  <dcterms:modified xsi:type="dcterms:W3CDTF">2024-04-08T21:58:58Z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