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63" r:id="rId8"/>
    <p:sldId id="259" r:id="rId9"/>
    <p:sldId id="260" r:id="rId10"/>
    <p:sldId id="261" r:id="rId11"/>
    <p:sldId id="262" r:id="rId12"/>
    <p:sldId id="264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rkeleycitycollege.edu/counseling/files/2023/09/BCC-CSUGE-23-24-edit-Final-V4.pdf" TargetMode="External"/><Relationship Id="rId2" Type="http://schemas.openxmlformats.org/officeDocument/2006/relationships/hyperlink" Target="https://www.berkeleycitycollege.edu/counseling/files/2023/09/BCC-IGETC-23-24-edit-4-Final-V3-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5BD8-3561-46F8-8BE0-09FC401A2B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578840"/>
            <a:ext cx="8915399" cy="1126283"/>
          </a:xfrm>
        </p:spPr>
        <p:txBody>
          <a:bodyPr/>
          <a:lstStyle/>
          <a:p>
            <a:pPr algn="ctr"/>
            <a:r>
              <a:rPr lang="en-US" dirty="0"/>
              <a:t>Cal-GETC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0E4FE-119C-4912-9339-D00E96A97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004969"/>
            <a:ext cx="9180541" cy="1786855"/>
          </a:xfrm>
        </p:spPr>
        <p:txBody>
          <a:bodyPr>
            <a:normAutofit fontScale="92500"/>
          </a:bodyPr>
          <a:lstStyle/>
          <a:p>
            <a:pPr algn="ctr"/>
            <a:r>
              <a:rPr lang="en-US" sz="4400" dirty="0"/>
              <a:t>The 5 W’s</a:t>
            </a:r>
          </a:p>
          <a:p>
            <a:r>
              <a:rPr lang="en-US" sz="4400" dirty="0"/>
              <a:t>Who, what, when, where, and why</a:t>
            </a:r>
          </a:p>
        </p:txBody>
      </p:sp>
    </p:spTree>
    <p:extLst>
      <p:ext uri="{BB962C8B-B14F-4D97-AF65-F5344CB8AC3E}">
        <p14:creationId xmlns:p14="http://schemas.microsoft.com/office/powerpoint/2010/main" val="5071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3CC5B-B03E-4796-BE84-EC12C222B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Cal-GETC	</a:t>
            </a:r>
            <a:br>
              <a:rPr lang="en-US" dirty="0"/>
            </a:br>
            <a:r>
              <a:rPr lang="en-US" dirty="0"/>
              <a:t>Who did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D699-2AF6-4047-823B-5DB617594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bill 928, Student Transfer Achievement Reform Act of 2021 (Berman, 2021)</a:t>
            </a:r>
          </a:p>
          <a:p>
            <a:endParaRPr lang="en-US" dirty="0"/>
          </a:p>
          <a:p>
            <a:r>
              <a:rPr lang="en-US" dirty="0"/>
              <a:t>Two parts</a:t>
            </a:r>
          </a:p>
          <a:p>
            <a:pPr lvl="1"/>
            <a:r>
              <a:rPr lang="en-US" dirty="0"/>
              <a:t>Associate Degrees for Transfer (ADT)</a:t>
            </a:r>
          </a:p>
          <a:p>
            <a:pPr lvl="2"/>
            <a:r>
              <a:rPr lang="en-US" dirty="0"/>
              <a:t>Establish ADT intersegmental Implementation Committee</a:t>
            </a:r>
          </a:p>
          <a:p>
            <a:pPr lvl="2"/>
            <a:r>
              <a:rPr lang="en-US" dirty="0"/>
              <a:t>Requires CCC’s to place students on ADT Pathways</a:t>
            </a:r>
          </a:p>
          <a:p>
            <a:pPr lvl="1"/>
            <a:r>
              <a:rPr lang="en-US" dirty="0"/>
              <a:t>Cal-GETC = Single general education pathway  </a:t>
            </a:r>
          </a:p>
          <a:p>
            <a:r>
              <a:rPr lang="en-US" dirty="0"/>
              <a:t>Cal-GETC History</a:t>
            </a:r>
          </a:p>
        </p:txBody>
      </p:sp>
    </p:spTree>
    <p:extLst>
      <p:ext uri="{BB962C8B-B14F-4D97-AF65-F5344CB8AC3E}">
        <p14:creationId xmlns:p14="http://schemas.microsoft.com/office/powerpoint/2010/main" val="217529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2D219-01E2-437E-B325-DA9461DE4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Cal-GETC</a:t>
            </a:r>
            <a:br>
              <a:rPr lang="en-US" dirty="0"/>
            </a:br>
            <a:r>
              <a:rPr lang="en-US" dirty="0"/>
              <a:t>What is Cal-GETC?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92EB0-9043-4DE8-BD18-024128831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02954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Singular lower division general education (GE) pathway that meets the academic requirement necessary for transfer admission to the CSU and UC</a:t>
            </a:r>
          </a:p>
          <a:p>
            <a:r>
              <a:rPr lang="en-US" dirty="0"/>
              <a:t>Current GE patterns</a:t>
            </a:r>
          </a:p>
          <a:p>
            <a:pPr lvl="1"/>
            <a:r>
              <a:rPr lang="en-US" dirty="0">
                <a:hlinkClick r:id="rId2"/>
              </a:rPr>
              <a:t>IGETC</a:t>
            </a:r>
            <a:r>
              <a:rPr lang="en-US" dirty="0"/>
              <a:t> for UC and CSU</a:t>
            </a:r>
          </a:p>
          <a:p>
            <a:pPr lvl="1"/>
            <a:r>
              <a:rPr lang="en-US" dirty="0">
                <a:hlinkClick r:id="rId3"/>
              </a:rPr>
              <a:t>GE Breadth </a:t>
            </a:r>
            <a:r>
              <a:rPr lang="en-US" dirty="0"/>
              <a:t>for CSU only</a:t>
            </a:r>
          </a:p>
          <a:p>
            <a:pPr lvl="2"/>
            <a:r>
              <a:rPr lang="en-US" dirty="0"/>
              <a:t>Area E: Lifelong Learning and Self-Develop will not be included in Cal-GETC</a:t>
            </a:r>
          </a:p>
          <a:p>
            <a:pPr lvl="2"/>
            <a:r>
              <a:rPr lang="en-US" dirty="0"/>
              <a:t>Impact on BCC Counseling courses</a:t>
            </a:r>
          </a:p>
        </p:txBody>
      </p:sp>
    </p:spTree>
    <p:extLst>
      <p:ext uri="{BB962C8B-B14F-4D97-AF65-F5344CB8AC3E}">
        <p14:creationId xmlns:p14="http://schemas.microsoft.com/office/powerpoint/2010/main" val="49132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24435-7FB4-44D0-A698-E78496252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68448"/>
            <a:ext cx="8911687" cy="1216403"/>
          </a:xfrm>
        </p:spPr>
        <p:txBody>
          <a:bodyPr/>
          <a:lstStyle/>
          <a:p>
            <a:pPr algn="ctr"/>
            <a:r>
              <a:rPr lang="en-US" dirty="0"/>
              <a:t>Cal-GETC</a:t>
            </a:r>
            <a:br>
              <a:rPr lang="en-US" dirty="0"/>
            </a:br>
            <a:r>
              <a:rPr lang="en-US" dirty="0"/>
              <a:t>What continued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890DA4-0C03-4CDF-801B-D3DC08074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4554" y="1484851"/>
            <a:ext cx="5144521" cy="52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23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CA63-72E7-43F7-A4DA-C2848502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Cal-GETC</a:t>
            </a:r>
            <a:br>
              <a:rPr lang="en-US" dirty="0"/>
            </a:br>
            <a:r>
              <a:rPr lang="en-US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B3575-C40A-4F82-85D1-1C1771DE9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261512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3004-BD44-4233-AF18-AB15636B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Cal-GETC</a:t>
            </a:r>
            <a:br>
              <a:rPr lang="en-US" dirty="0"/>
            </a:br>
            <a:r>
              <a:rPr lang="en-US" dirty="0"/>
              <a:t>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3F08D-E69E-4035-8AEA-76E2CAE55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California Community Colleges</a:t>
            </a:r>
          </a:p>
          <a:p>
            <a:pPr lvl="1"/>
            <a:r>
              <a:rPr lang="en-US" dirty="0"/>
              <a:t>Legislated mandate </a:t>
            </a:r>
          </a:p>
        </p:txBody>
      </p:sp>
    </p:spTree>
    <p:extLst>
      <p:ext uri="{BB962C8B-B14F-4D97-AF65-F5344CB8AC3E}">
        <p14:creationId xmlns:p14="http://schemas.microsoft.com/office/powerpoint/2010/main" val="5383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AB5B-E63C-4D36-8077-0E990ADD3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Cal-GETC</a:t>
            </a:r>
            <a:br>
              <a:rPr lang="en-US" dirty="0"/>
            </a:br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01AA9-1F36-4ED4-B5BB-4F451EA5A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Create a singular pathway to both systems</a:t>
            </a:r>
          </a:p>
          <a:p>
            <a:endParaRPr lang="en-US" dirty="0"/>
          </a:p>
          <a:p>
            <a:r>
              <a:rPr lang="en-US" dirty="0"/>
              <a:t>Ensure reduction in the number of excess units at CCC</a:t>
            </a:r>
          </a:p>
          <a:p>
            <a:endParaRPr lang="en-US" dirty="0"/>
          </a:p>
          <a:p>
            <a:r>
              <a:rPr lang="en-US" dirty="0"/>
              <a:t>Eliminate repetition of courses at four-year universities taken by CCC students</a:t>
            </a:r>
          </a:p>
          <a:p>
            <a:endParaRPr lang="en-US" dirty="0"/>
          </a:p>
          <a:p>
            <a:r>
              <a:rPr lang="en-US" dirty="0"/>
              <a:t>Increase the number of CCC Students who transfer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Borrowed content from ASCCC AB 928 Webinar 9/27/23. Cheryl </a:t>
            </a:r>
            <a:r>
              <a:rPr lang="en-US" dirty="0" err="1"/>
              <a:t>Aschenbach</a:t>
            </a:r>
            <a:r>
              <a:rPr lang="en-US" dirty="0"/>
              <a:t> and </a:t>
            </a:r>
            <a:r>
              <a:rPr lang="en-US" dirty="0" err="1"/>
              <a:t>Ginni</a:t>
            </a:r>
            <a:r>
              <a:rPr lang="en-US" dirty="0"/>
              <a:t> May</a:t>
            </a:r>
          </a:p>
        </p:txBody>
      </p:sp>
    </p:spTree>
    <p:extLst>
      <p:ext uri="{BB962C8B-B14F-4D97-AF65-F5344CB8AC3E}">
        <p14:creationId xmlns:p14="http://schemas.microsoft.com/office/powerpoint/2010/main" val="35340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01DA-638D-4609-9568-DEB9650E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60A0-FB2C-44EA-95DE-87F8236AA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6128"/>
            <a:ext cx="8915400" cy="4485094"/>
          </a:xfrm>
        </p:spPr>
        <p:txBody>
          <a:bodyPr>
            <a:normAutofit/>
          </a:bodyPr>
          <a:lstStyle/>
          <a:p>
            <a:r>
              <a:rPr lang="en-US" dirty="0"/>
              <a:t>Consultation has been completed with our Communications faculty</a:t>
            </a:r>
          </a:p>
          <a:p>
            <a:pPr lvl="1"/>
            <a:r>
              <a:rPr lang="en-US" dirty="0"/>
              <a:t>Established a timeline = Complete new Course Outline (COR) of Record to match the requirement for Area 1C.</a:t>
            </a:r>
          </a:p>
          <a:p>
            <a:pPr lvl="2"/>
            <a:r>
              <a:rPr lang="en-US"/>
              <a:t>Comm 3, Comm 4, Comm 20, Comm 45</a:t>
            </a:r>
            <a:endParaRPr lang="en-US" dirty="0"/>
          </a:p>
          <a:p>
            <a:pPr lvl="1"/>
            <a:r>
              <a:rPr lang="en-US" dirty="0"/>
              <a:t>COR will be completed at the end of spring 2024 for approval for the December 2024 Cal-GETC submission. Decisions are expected in May 2025.</a:t>
            </a:r>
          </a:p>
          <a:p>
            <a:r>
              <a:rPr lang="en-US" dirty="0"/>
              <a:t>STEM</a:t>
            </a:r>
          </a:p>
          <a:p>
            <a:pPr lvl="1"/>
            <a:r>
              <a:rPr lang="en-US" dirty="0"/>
              <a:t>Waiting for ASCCC/Intersegmental Curriculum Workgroup/Transfer Alignment Project</a:t>
            </a:r>
          </a:p>
          <a:p>
            <a:r>
              <a:rPr lang="en-US" dirty="0"/>
              <a:t>To-Do</a:t>
            </a:r>
          </a:p>
          <a:p>
            <a:pPr lvl="1"/>
            <a:r>
              <a:rPr lang="en-US" dirty="0"/>
              <a:t>Create a Cal-GETC certificate – Fall 2024</a:t>
            </a:r>
          </a:p>
          <a:p>
            <a:pPr lvl="1"/>
            <a:r>
              <a:rPr lang="en-US" dirty="0"/>
              <a:t>Create a Cal-GETC worksheet for students and counselors – April 2025</a:t>
            </a:r>
          </a:p>
          <a:p>
            <a:pPr lvl="1"/>
            <a:r>
              <a:rPr lang="en-US" dirty="0"/>
              <a:t>Update Program Pathway Maps - Summer of 2025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2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393D4-AA07-48E3-A53D-435786FA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Wish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A5AF-C19E-480B-8735-2EF9EBF7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for Counselors and Admission &amp; Records staff </a:t>
            </a:r>
          </a:p>
          <a:p>
            <a:r>
              <a:rPr lang="en-US" dirty="0"/>
              <a:t>Monies for summer 2025 activities</a:t>
            </a:r>
          </a:p>
          <a:p>
            <a:r>
              <a:rPr lang="en-US" dirty="0"/>
              <a:t>Website counseling page explaining IGETC and CSU Breadth catalog rights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471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C216924B0003419623767055DDBCDD" ma:contentTypeVersion="13" ma:contentTypeDescription="Create a new document." ma:contentTypeScope="" ma:versionID="5cc901d247d30e2b3d02d9596dd3f112">
  <xsd:schema xmlns:xsd="http://www.w3.org/2001/XMLSchema" xmlns:xs="http://www.w3.org/2001/XMLSchema" xmlns:p="http://schemas.microsoft.com/office/2006/metadata/properties" xmlns:ns3="017c11ca-6f56-487f-979e-de80c18af3f7" xmlns:ns4="06848e3b-0a8b-4cf4-ac9b-d2ad03aefcc9" targetNamespace="http://schemas.microsoft.com/office/2006/metadata/properties" ma:root="true" ma:fieldsID="06af06985c34843b9b1c326ea51c0b41" ns3:_="" ns4:_="">
    <xsd:import namespace="017c11ca-6f56-487f-979e-de80c18af3f7"/>
    <xsd:import namespace="06848e3b-0a8b-4cf4-ac9b-d2ad03aefc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c11ca-6f56-487f-979e-de80c18af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8e3b-0a8b-4cf4-ac9b-d2ad03aefc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CD6C86-0E54-4AE4-AF1D-191EE60EB8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1C3B50-5082-4E95-9682-67BBB9562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7c11ca-6f56-487f-979e-de80c18af3f7"/>
    <ds:schemaRef ds:uri="06848e3b-0a8b-4cf4-ac9b-d2ad03aefc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29E4DE-3CEC-4DD2-B455-BE07B7C1601C}">
  <ds:schemaRefs>
    <ds:schemaRef ds:uri="http://purl.org/dc/dcmitype/"/>
    <ds:schemaRef ds:uri="017c11ca-6f56-487f-979e-de80c18af3f7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06848e3b-0a8b-4cf4-ac9b-d2ad03aefcc9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332</Words>
  <Application>Microsoft Macintosh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Cal-GETC</vt:lpstr>
      <vt:lpstr>Cal-GETC  Who did this?</vt:lpstr>
      <vt:lpstr>Cal-GETC What is Cal-GETC?</vt:lpstr>
      <vt:lpstr>Cal-GETC What continued</vt:lpstr>
      <vt:lpstr>Cal-GETC When?</vt:lpstr>
      <vt:lpstr>Cal-GETC Where?</vt:lpstr>
      <vt:lpstr>Cal-GETC Why?</vt:lpstr>
      <vt:lpstr>Status</vt:lpstr>
      <vt:lpstr>Wish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Cal-GETC</dc:title>
  <dc:creator>Catherine Nichols</dc:creator>
  <cp:lastModifiedBy>Nancy Cayton</cp:lastModifiedBy>
  <cp:revision>4</cp:revision>
  <dcterms:created xsi:type="dcterms:W3CDTF">2024-02-12T19:52:56Z</dcterms:created>
  <dcterms:modified xsi:type="dcterms:W3CDTF">2024-02-21T00:55:19Z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0x01010021C216924B0003419623767055DDBCDD</vt:lpwstr>
  </property>
</Properties>
</file>