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491a414c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491a414c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491a414c89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491a414c8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I say that the curriculum committee </a:t>
            </a:r>
            <a:r>
              <a:rPr lang="en" i="1">
                <a:solidFill>
                  <a:schemeClr val="dk1"/>
                </a:solidFill>
              </a:rPr>
              <a:t>helps</a:t>
            </a:r>
            <a:r>
              <a:rPr lang="en">
                <a:solidFill>
                  <a:schemeClr val="dk1"/>
                </a:solidFill>
              </a:rPr>
              <a:t> with these things because the committee does not do this work on its own. In fact, the committee itself never officially proposes any changes to the college curriculum. It reviews such proposals from faculty at the college and decides whether to approve them or not.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491a414c89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491a414c8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rPr>
              <a:t>While the committee never officially proposes changes to the college curriculum, that does not mean that we play a purely passive role in managing the college’s curriculum. We do not just wait for faculty to come to us with something that they want to do. Of course that does happen. But the committee also frequently prompts faculty to act.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491a414c8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491a414c8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rPr>
              <a:t>I have just been talking about the college faculty and the curriculum committee working together to manage and care for our curriculum. That might leave the impression that together the college faculty and the curriculum committee are completely in charge. As if the world is our oyster and together we can do whatever we want with our curriculum. But we do not have absolute power. Not even close. There are a lot of constraints on us.</a:t>
            </a: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When we specify how many units a course will be worth, we cannot just do that willy-nilly, however we feel like it. There is state law that dictates how the unit value of a course must be determined. </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We cannot just put prerequisites on a course whenever we feel like it, with no thought or consideration given to how that could create a barrier to students wanting to take that course. By state law, we can only put a prerequisite on a course for certain specific reasons.</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It’s not completely up to us what our degrees will require from students. By state law, all of our associate degrees must require at least 60 units of coursework, must require at least 18 units in a major or area of emphasis, and must require at least 18 units of general education.</a:t>
            </a: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491a414c8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491a414c8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That means that we on the curriculum committee have to be aware of what all those constraints are, which is not easy. The Program and Course Approval Handbook that is released by the state chancellor’s office (known as the PCAH), which is supposed to help colleges design curriculum that is in compliance with state laws and regulations, runs to 137 pages.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491a414c89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491a414c89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What Does The Curriculum Committee Do?</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Does the Curriculum Committee Do?</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chemeClr val="dk1"/>
              </a:buClr>
              <a:buSzPts val="2200"/>
              <a:buChar char="●"/>
            </a:pPr>
            <a:r>
              <a:rPr lang="en" sz="2200">
                <a:solidFill>
                  <a:schemeClr val="dk1"/>
                </a:solidFill>
              </a:rPr>
              <a:t>Curriculum comes in two basic types:</a:t>
            </a:r>
            <a:endParaRPr sz="2200">
              <a:solidFill>
                <a:schemeClr val="dk1"/>
              </a:solidFill>
            </a:endParaRPr>
          </a:p>
          <a:p>
            <a:pPr marL="914400" lvl="1" indent="-368300" algn="l" rtl="0">
              <a:spcBef>
                <a:spcPts val="0"/>
              </a:spcBef>
              <a:spcAft>
                <a:spcPts val="0"/>
              </a:spcAft>
              <a:buClr>
                <a:schemeClr val="dk1"/>
              </a:buClr>
              <a:buSzPts val="2200"/>
              <a:buChar char="○"/>
            </a:pPr>
            <a:r>
              <a:rPr lang="en" sz="2200">
                <a:solidFill>
                  <a:schemeClr val="dk1"/>
                </a:solidFill>
              </a:rPr>
              <a:t>Courses</a:t>
            </a:r>
            <a:endParaRPr sz="2200">
              <a:solidFill>
                <a:schemeClr val="dk1"/>
              </a:solidFill>
            </a:endParaRPr>
          </a:p>
          <a:p>
            <a:pPr marL="914400" lvl="1" indent="-368300" algn="l" rtl="0">
              <a:spcBef>
                <a:spcPts val="0"/>
              </a:spcBef>
              <a:spcAft>
                <a:spcPts val="0"/>
              </a:spcAft>
              <a:buClr>
                <a:schemeClr val="dk1"/>
              </a:buClr>
              <a:buSzPts val="2200"/>
              <a:buChar char="○"/>
            </a:pPr>
            <a:r>
              <a:rPr lang="en" sz="2200">
                <a:solidFill>
                  <a:schemeClr val="dk1"/>
                </a:solidFill>
              </a:rPr>
              <a:t>Programs (degrees and certificates)</a:t>
            </a:r>
            <a:endParaRPr sz="2200">
              <a:solidFill>
                <a:schemeClr val="dk1"/>
              </a:solidFill>
            </a:endParaRPr>
          </a:p>
          <a:p>
            <a:pPr marL="457200" lvl="0" indent="-368300" algn="l" rtl="0">
              <a:spcBef>
                <a:spcPts val="0"/>
              </a:spcBef>
              <a:spcAft>
                <a:spcPts val="0"/>
              </a:spcAft>
              <a:buClr>
                <a:schemeClr val="dk1"/>
              </a:buClr>
              <a:buSzPts val="2200"/>
              <a:buChar char="●"/>
            </a:pPr>
            <a:r>
              <a:rPr lang="en" sz="2200">
                <a:solidFill>
                  <a:schemeClr val="dk1"/>
                </a:solidFill>
              </a:rPr>
              <a:t>We have something like 500 courses and 100 programs in our catalog.</a:t>
            </a:r>
            <a:endParaRPr sz="2200">
              <a:solidFill>
                <a:schemeClr val="dk1"/>
              </a:solidFill>
            </a:endParaRPr>
          </a:p>
          <a:p>
            <a:pPr marL="457200" lvl="0" indent="0" algn="l" rtl="0">
              <a:spcBef>
                <a:spcPts val="120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Does the Curriculum Committee Do?</a:t>
            </a:r>
            <a:endParaRPr/>
          </a:p>
        </p:txBody>
      </p:sp>
      <p:sp>
        <p:nvSpPr>
          <p:cNvPr id="67" name="Google Shape;67;p15"/>
          <p:cNvSpPr txBox="1">
            <a:spLocks noGrp="1"/>
          </p:cNvSpPr>
          <p:nvPr>
            <p:ph type="body" idx="1"/>
          </p:nvPr>
        </p:nvSpPr>
        <p:spPr>
          <a:xfrm>
            <a:off x="311700" y="1152475"/>
            <a:ext cx="8520600" cy="37977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chemeClr val="dk1"/>
              </a:buClr>
              <a:buSzPts val="2000"/>
              <a:buChar char="●"/>
            </a:pPr>
            <a:r>
              <a:rPr lang="en" sz="2000">
                <a:solidFill>
                  <a:schemeClr val="dk1"/>
                </a:solidFill>
              </a:rPr>
              <a:t>The curriculum committee helps the college tend to and care for its curriculum, i.e., its courses and programs:</a:t>
            </a:r>
            <a:endParaRPr sz="2000">
              <a:solidFill>
                <a:schemeClr val="dk1"/>
              </a:solidFill>
            </a:endParaRPr>
          </a:p>
          <a:p>
            <a:pPr marL="914400" lvl="1" indent="-355600" algn="l" rtl="0">
              <a:spcBef>
                <a:spcPts val="0"/>
              </a:spcBef>
              <a:spcAft>
                <a:spcPts val="0"/>
              </a:spcAft>
              <a:buClr>
                <a:schemeClr val="dk1"/>
              </a:buClr>
              <a:buSzPts val="2000"/>
              <a:buChar char="○"/>
            </a:pPr>
            <a:r>
              <a:rPr lang="en" sz="2000">
                <a:solidFill>
                  <a:schemeClr val="dk1"/>
                </a:solidFill>
              </a:rPr>
              <a:t>We help update things to keep them fresh</a:t>
            </a:r>
            <a:endParaRPr sz="2000">
              <a:solidFill>
                <a:schemeClr val="dk1"/>
              </a:solidFill>
            </a:endParaRPr>
          </a:p>
          <a:p>
            <a:pPr marL="914400" lvl="1" indent="-355600" algn="l" rtl="0">
              <a:spcBef>
                <a:spcPts val="0"/>
              </a:spcBef>
              <a:spcAft>
                <a:spcPts val="0"/>
              </a:spcAft>
              <a:buClr>
                <a:schemeClr val="dk1"/>
              </a:buClr>
              <a:buSzPts val="2000"/>
              <a:buChar char="○"/>
            </a:pPr>
            <a:r>
              <a:rPr lang="en" sz="2000">
                <a:solidFill>
                  <a:schemeClr val="dk1"/>
                </a:solidFill>
              </a:rPr>
              <a:t>We help prune old things that have outlived their time (deactivation)</a:t>
            </a:r>
            <a:endParaRPr sz="2000">
              <a:solidFill>
                <a:schemeClr val="dk1"/>
              </a:solidFill>
            </a:endParaRPr>
          </a:p>
          <a:p>
            <a:pPr marL="914400" lvl="1" indent="-355600" algn="l" rtl="0">
              <a:spcBef>
                <a:spcPts val="0"/>
              </a:spcBef>
              <a:spcAft>
                <a:spcPts val="0"/>
              </a:spcAft>
              <a:buClr>
                <a:schemeClr val="dk1"/>
              </a:buClr>
              <a:buSzPts val="2000"/>
              <a:buChar char="○"/>
            </a:pPr>
            <a:r>
              <a:rPr lang="en" sz="2000">
                <a:solidFill>
                  <a:schemeClr val="dk1"/>
                </a:solidFill>
              </a:rPr>
              <a:t>We help new stuff take root</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The committee itself never officially proposes changes to the college curriculum. It reviews such proposals from faculty and votes on whether to approve them.</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Does the Curriculum Committee Do?</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68300" algn="l" rtl="0">
              <a:spcBef>
                <a:spcPts val="0"/>
              </a:spcBef>
              <a:spcAft>
                <a:spcPts val="0"/>
              </a:spcAft>
              <a:buClr>
                <a:schemeClr val="dk1"/>
              </a:buClr>
              <a:buSzPts val="2200"/>
              <a:buChar char="●"/>
            </a:pPr>
            <a:r>
              <a:rPr lang="en" sz="2200">
                <a:solidFill>
                  <a:schemeClr val="dk1"/>
                </a:solidFill>
              </a:rPr>
              <a:t>But the committee does not play a purely passive role in managing the college’s curriculum, e.g.:</a:t>
            </a:r>
            <a:endParaRPr sz="2200">
              <a:solidFill>
                <a:schemeClr val="dk1"/>
              </a:solidFill>
            </a:endParaRPr>
          </a:p>
          <a:p>
            <a:pPr marL="914400" lvl="1" indent="-368300" algn="l" rtl="0">
              <a:spcBef>
                <a:spcPts val="0"/>
              </a:spcBef>
              <a:spcAft>
                <a:spcPts val="0"/>
              </a:spcAft>
              <a:buClr>
                <a:schemeClr val="dk1"/>
              </a:buClr>
              <a:buSzPts val="2200"/>
              <a:buChar char="○"/>
            </a:pPr>
            <a:r>
              <a:rPr lang="en" sz="2200">
                <a:solidFill>
                  <a:schemeClr val="dk1"/>
                </a:solidFill>
              </a:rPr>
              <a:t>We reach out to departments to initiate advance planning.</a:t>
            </a:r>
            <a:endParaRPr sz="2200">
              <a:solidFill>
                <a:schemeClr val="dk1"/>
              </a:solidFill>
            </a:endParaRPr>
          </a:p>
          <a:p>
            <a:pPr marL="914400" lvl="1" indent="-368300" algn="l" rtl="0">
              <a:spcBef>
                <a:spcPts val="0"/>
              </a:spcBef>
              <a:spcAft>
                <a:spcPts val="0"/>
              </a:spcAft>
              <a:buClr>
                <a:schemeClr val="dk1"/>
              </a:buClr>
              <a:buSzPts val="2200"/>
              <a:buChar char="○"/>
            </a:pPr>
            <a:r>
              <a:rPr lang="en" sz="2200">
                <a:solidFill>
                  <a:schemeClr val="dk1"/>
                </a:solidFill>
              </a:rPr>
              <a:t>We act as project manager for large-scale curriculum projects, such as getting courses approved for Area F.</a:t>
            </a:r>
            <a:endParaRPr sz="2200">
              <a:solidFill>
                <a:schemeClr val="dk1"/>
              </a:solidFill>
            </a:endParaRPr>
          </a:p>
          <a:p>
            <a:pPr marL="914400" lvl="1" indent="-368300" algn="l" rtl="0">
              <a:spcBef>
                <a:spcPts val="0"/>
              </a:spcBef>
              <a:spcAft>
                <a:spcPts val="0"/>
              </a:spcAft>
              <a:buClr>
                <a:schemeClr val="dk1"/>
              </a:buClr>
              <a:buSzPts val="2200"/>
              <a:buChar char="○"/>
            </a:pPr>
            <a:r>
              <a:rPr lang="en" sz="2200">
                <a:solidFill>
                  <a:schemeClr val="dk1"/>
                </a:solidFill>
              </a:rPr>
              <a:t>We alert faculty when changes at the state level require updates on our part, such as when a TMC changes. </a:t>
            </a:r>
            <a:endParaRPr sz="2200">
              <a:solidFill>
                <a:schemeClr val="dk1"/>
              </a:solidFill>
            </a:endParaRPr>
          </a:p>
          <a:p>
            <a:pPr marL="0" lvl="0" indent="0" algn="l" rtl="0">
              <a:spcBef>
                <a:spcPts val="1200"/>
              </a:spcBef>
              <a:spcAft>
                <a:spcPts val="1200"/>
              </a:spcAft>
              <a:buNone/>
            </a:pPr>
            <a:endParaRPr sz="22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Does the Curriculum Committee Do?</a:t>
            </a:r>
            <a:endParaRPr/>
          </a:p>
        </p:txBody>
      </p:sp>
      <p:sp>
        <p:nvSpPr>
          <p:cNvPr id="79" name="Google Shape;79;p17"/>
          <p:cNvSpPr txBox="1">
            <a:spLocks noGrp="1"/>
          </p:cNvSpPr>
          <p:nvPr>
            <p:ph type="body" idx="1"/>
          </p:nvPr>
        </p:nvSpPr>
        <p:spPr>
          <a:xfrm>
            <a:off x="311700" y="1152475"/>
            <a:ext cx="8520600" cy="3823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chemeClr val="dk1"/>
              </a:buClr>
              <a:buSzPts val="2000"/>
              <a:buChar char="●"/>
            </a:pPr>
            <a:r>
              <a:rPr lang="en" sz="2000">
                <a:solidFill>
                  <a:schemeClr val="dk1"/>
                </a:solidFill>
              </a:rPr>
              <a:t>But what we do with our curriculum is not just up to us. </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Some examples:</a:t>
            </a:r>
            <a:endParaRPr sz="2000">
              <a:solidFill>
                <a:schemeClr val="dk1"/>
              </a:solidFill>
            </a:endParaRPr>
          </a:p>
          <a:p>
            <a:pPr marL="914400" lvl="1" indent="-355600" algn="l" rtl="0">
              <a:spcBef>
                <a:spcPts val="0"/>
              </a:spcBef>
              <a:spcAft>
                <a:spcPts val="0"/>
              </a:spcAft>
              <a:buClr>
                <a:schemeClr val="dk1"/>
              </a:buClr>
              <a:buSzPts val="2000"/>
              <a:buChar char="○"/>
            </a:pPr>
            <a:r>
              <a:rPr lang="en" sz="2000">
                <a:solidFill>
                  <a:schemeClr val="dk1"/>
                </a:solidFill>
              </a:rPr>
              <a:t>State regulations dictate how the unit value of a course must be determined. </a:t>
            </a:r>
            <a:endParaRPr sz="2000">
              <a:solidFill>
                <a:schemeClr val="dk1"/>
              </a:solidFill>
            </a:endParaRPr>
          </a:p>
          <a:p>
            <a:pPr marL="914400" lvl="1" indent="-355600" algn="l" rtl="0">
              <a:spcBef>
                <a:spcPts val="0"/>
              </a:spcBef>
              <a:spcAft>
                <a:spcPts val="0"/>
              </a:spcAft>
              <a:buClr>
                <a:schemeClr val="dk1"/>
              </a:buClr>
              <a:buSzPts val="2000"/>
              <a:buChar char="○"/>
            </a:pPr>
            <a:r>
              <a:rPr lang="en" sz="2000">
                <a:solidFill>
                  <a:schemeClr val="dk1"/>
                </a:solidFill>
              </a:rPr>
              <a:t>State regulations dictate when we can put a prereq on a course. </a:t>
            </a:r>
            <a:endParaRPr sz="2000">
              <a:solidFill>
                <a:schemeClr val="dk1"/>
              </a:solidFill>
            </a:endParaRPr>
          </a:p>
          <a:p>
            <a:pPr marL="914400" lvl="1" indent="-355600" algn="l" rtl="0">
              <a:spcBef>
                <a:spcPts val="0"/>
              </a:spcBef>
              <a:spcAft>
                <a:spcPts val="0"/>
              </a:spcAft>
              <a:buClr>
                <a:schemeClr val="dk1"/>
              </a:buClr>
              <a:buSzPts val="2000"/>
              <a:buChar char="○"/>
            </a:pPr>
            <a:r>
              <a:rPr lang="en" sz="2000">
                <a:solidFill>
                  <a:schemeClr val="dk1"/>
                </a:solidFill>
              </a:rPr>
              <a:t>State regulations dictate what we must require from students in order to award them an AA/AS degree. </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It’s the committee’s responsibility to ensure that, as the college builds its curriculum, it does so within the constraints imposed on us by the state and others, such as accrediting agencies.</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Does the Curriculum Committee Do?</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68300" algn="l" rtl="0">
              <a:spcBef>
                <a:spcPts val="0"/>
              </a:spcBef>
              <a:spcAft>
                <a:spcPts val="0"/>
              </a:spcAft>
              <a:buClr>
                <a:schemeClr val="dk1"/>
              </a:buClr>
              <a:buSzPts val="2200"/>
              <a:buChar char="●"/>
            </a:pPr>
            <a:r>
              <a:rPr lang="en" sz="2200" dirty="0">
                <a:solidFill>
                  <a:schemeClr val="dk1"/>
                </a:solidFill>
              </a:rPr>
              <a:t>That means it’s our responsibility to be aware of what all the outside constraints on us are—which is not easy!</a:t>
            </a:r>
            <a:endParaRPr sz="2200" dirty="0">
              <a:solidFill>
                <a:schemeClr val="dk1"/>
              </a:solidFill>
            </a:endParaRPr>
          </a:p>
          <a:p>
            <a:pPr marL="914400" lvl="1" indent="-368300" algn="l" rtl="0">
              <a:spcBef>
                <a:spcPts val="0"/>
              </a:spcBef>
              <a:spcAft>
                <a:spcPts val="0"/>
              </a:spcAft>
              <a:buClr>
                <a:schemeClr val="dk1"/>
              </a:buClr>
              <a:buSzPts val="2200"/>
              <a:buChar char="○"/>
            </a:pPr>
            <a:r>
              <a:rPr lang="en" sz="2200">
                <a:solidFill>
                  <a:schemeClr val="dk1"/>
                </a:solidFill>
              </a:rPr>
              <a:t>The Program and Course Approval Handbook 8</a:t>
            </a:r>
            <a:r>
              <a:rPr lang="en" sz="2200" baseline="30000">
                <a:solidFill>
                  <a:schemeClr val="dk1"/>
                </a:solidFill>
              </a:rPr>
              <a:t>th</a:t>
            </a:r>
            <a:r>
              <a:rPr lang="en" sz="2200">
                <a:solidFill>
                  <a:schemeClr val="dk1"/>
                </a:solidFill>
              </a:rPr>
              <a:t> edition (PCAH) runs to 137 pages.</a:t>
            </a:r>
            <a:endParaRPr sz="2200" dirty="0">
              <a:solidFill>
                <a:schemeClr val="dk1"/>
              </a:solidFill>
            </a:endParaRPr>
          </a:p>
          <a:p>
            <a:pPr marL="457200" lvl="0" indent="-368300" algn="l" rtl="0">
              <a:spcBef>
                <a:spcPts val="0"/>
              </a:spcBef>
              <a:spcAft>
                <a:spcPts val="0"/>
              </a:spcAft>
              <a:buClr>
                <a:schemeClr val="dk1"/>
              </a:buClr>
              <a:buSzPts val="2200"/>
              <a:buChar char="●"/>
            </a:pPr>
            <a:r>
              <a:rPr lang="en" sz="2200" dirty="0">
                <a:solidFill>
                  <a:schemeClr val="dk1"/>
                </a:solidFill>
              </a:rPr>
              <a:t>We’ll do some further trainings this year to help committee members learn more about what is allowed and what is not.</a:t>
            </a:r>
            <a:endParaRPr sz="2200" dirty="0">
              <a:solidFill>
                <a:schemeClr val="dk1"/>
              </a:solidFill>
            </a:endParaRPr>
          </a:p>
          <a:p>
            <a:pPr marL="0" lvl="0" indent="0" algn="l" rtl="0">
              <a:spcBef>
                <a:spcPts val="1200"/>
              </a:spcBef>
              <a:spcAft>
                <a:spcPts val="1200"/>
              </a:spcAft>
              <a:buNone/>
            </a:pPr>
            <a:endParaRPr sz="22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Does the Curriculum Committee Do?</a:t>
            </a:r>
            <a:endParaRPr/>
          </a:p>
        </p:txBody>
      </p:sp>
      <p:sp>
        <p:nvSpPr>
          <p:cNvPr id="91" name="Google Shape;91;p19"/>
          <p:cNvSpPr txBox="1">
            <a:spLocks noGrp="1"/>
          </p:cNvSpPr>
          <p:nvPr>
            <p:ph type="body" idx="1"/>
          </p:nvPr>
        </p:nvSpPr>
        <p:spPr>
          <a:xfrm>
            <a:off x="311700" y="1133925"/>
            <a:ext cx="8520600" cy="3416400"/>
          </a:xfrm>
          <a:prstGeom prst="rect">
            <a:avLst/>
          </a:prstGeom>
        </p:spPr>
        <p:txBody>
          <a:bodyPr spcFirstLastPara="1" wrap="square" lIns="91425" tIns="91425" rIns="91425" bIns="91425" anchor="t" anchorCtr="0">
            <a:normAutofit/>
          </a:bodyPr>
          <a:lstStyle/>
          <a:p>
            <a:pPr marL="457200" lvl="0" indent="-368300" algn="l" rtl="0">
              <a:spcBef>
                <a:spcPts val="0"/>
              </a:spcBef>
              <a:spcAft>
                <a:spcPts val="0"/>
              </a:spcAft>
              <a:buClr>
                <a:schemeClr val="dk1"/>
              </a:buClr>
              <a:buSzPts val="2200"/>
              <a:buChar char="●"/>
            </a:pPr>
            <a:r>
              <a:rPr lang="en" sz="2200">
                <a:solidFill>
                  <a:schemeClr val="dk1"/>
                </a:solidFill>
              </a:rPr>
              <a:t>But not everything which is technically allowed is a good idea.</a:t>
            </a:r>
            <a:endParaRPr sz="2200">
              <a:solidFill>
                <a:schemeClr val="dk1"/>
              </a:solidFill>
            </a:endParaRPr>
          </a:p>
          <a:p>
            <a:pPr marL="457200" lvl="0" indent="-368300" algn="l" rtl="0">
              <a:spcBef>
                <a:spcPts val="0"/>
              </a:spcBef>
              <a:spcAft>
                <a:spcPts val="0"/>
              </a:spcAft>
              <a:buClr>
                <a:schemeClr val="dk1"/>
              </a:buClr>
              <a:buSzPts val="2200"/>
              <a:buChar char="●"/>
            </a:pPr>
            <a:r>
              <a:rPr lang="en" sz="2200">
                <a:solidFill>
                  <a:schemeClr val="dk1"/>
                </a:solidFill>
              </a:rPr>
              <a:t>It’s also our responsibility to ensure that our courses and programs truly provide value to the student.</a:t>
            </a:r>
            <a:endParaRPr sz="2200">
              <a:solidFill>
                <a:schemeClr val="dk1"/>
              </a:solidFill>
            </a:endParaRPr>
          </a:p>
          <a:p>
            <a:pPr marL="457200" lvl="0" indent="-368300" algn="l" rtl="0">
              <a:spcBef>
                <a:spcPts val="0"/>
              </a:spcBef>
              <a:spcAft>
                <a:spcPts val="0"/>
              </a:spcAft>
              <a:buClr>
                <a:schemeClr val="dk1"/>
              </a:buClr>
              <a:buSzPts val="2200"/>
              <a:buChar char="●"/>
            </a:pPr>
            <a:r>
              <a:rPr lang="en" sz="2200">
                <a:solidFill>
                  <a:schemeClr val="dk1"/>
                </a:solidFill>
              </a:rPr>
              <a:t>Carrying out that responsibility is more about applying common sense and making a point of asking basic questions.</a:t>
            </a:r>
            <a:endParaRPr sz="22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853</Words>
  <Application>Microsoft Macintosh PowerPoint</Application>
  <PresentationFormat>On-screen Show (16:9)</PresentationFormat>
  <Paragraphs>40</Paragraphs>
  <Slides>7</Slides>
  <Notes>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Simple Light</vt:lpstr>
      <vt:lpstr>What Does The Curriculum Committee Do?</vt:lpstr>
      <vt:lpstr>What Does the Curriculum Committee Do?</vt:lpstr>
      <vt:lpstr>What Does the Curriculum Committee Do?</vt:lpstr>
      <vt:lpstr>What Does the Curriculum Committee Do?</vt:lpstr>
      <vt:lpstr>What Does the Curriculum Committee Do?</vt:lpstr>
      <vt:lpstr>What Does the Curriculum Committee Do?</vt:lpstr>
      <vt:lpstr>What Does the Curriculum Committee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The Curriculum Committee Do?</dc:title>
  <dc:creator>Catherine</dc:creator>
  <cp:lastModifiedBy>Nancy Cayton</cp:lastModifiedBy>
  <cp:revision>2</cp:revision>
  <dcterms:modified xsi:type="dcterms:W3CDTF">2023-09-08T23:58:51Z</dcterms:modified>
</cp:coreProperties>
</file>