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7" r:id="rId3"/>
  </p:sldMasterIdLst>
  <p:sldIdLst>
    <p:sldId id="256" r:id="rId4"/>
    <p:sldId id="257" r:id="rId5"/>
    <p:sldId id="258" r:id="rId6"/>
    <p:sldId id="259" r:id="rId7"/>
    <p:sldId id="260" r:id="rId8"/>
    <p:sldId id="261" r:id="rId9"/>
    <p:sldId id="262" r:id="rId10"/>
    <p:sldId id="263" r:id="rId11"/>
    <p:sldId id="264" r:id="rId12"/>
    <p:sldId id="265"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496460-A9DF-4172-47E8-E9F9E42AA750}" name="Angelica Garcia" initials="AG" userId="S::angelicagarcia@peralta.edu::e4759e87-aa36-4544-9c2a-e215fa5568b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88"/>
    <a:srgbClr val="947D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6715"/>
  </p:normalViewPr>
  <p:slideViewPr>
    <p:cSldViewPr snapToGrid="0">
      <p:cViewPr varScale="1">
        <p:scale>
          <a:sx n="128" d="100"/>
          <a:sy n="128" d="100"/>
        </p:scale>
        <p:origin x="2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8E557F82-FA00-7B46-AFF5-FF012B8077D5}"/>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
        <p:nvSpPr>
          <p:cNvPr id="5" name="Title 1">
            <a:extLst>
              <a:ext uri="{FF2B5EF4-FFF2-40B4-BE49-F238E27FC236}">
                <a16:creationId xmlns:a16="http://schemas.microsoft.com/office/drawing/2014/main" id="{0C4E5349-A00C-CF43-9E35-5AA7FABA0F15}"/>
              </a:ext>
            </a:extLst>
          </p:cNvPr>
          <p:cNvSpPr>
            <a:spLocks noGrp="1"/>
          </p:cNvSpPr>
          <p:nvPr>
            <p:ph type="ctrTitle"/>
          </p:nvPr>
        </p:nvSpPr>
        <p:spPr>
          <a:xfrm>
            <a:off x="914401" y="1122363"/>
            <a:ext cx="10363202" cy="2387599"/>
          </a:xfrm>
        </p:spPr>
        <p:txBody>
          <a:bodyPr anchor="b"/>
          <a:lstStyle>
            <a:lvl1pPr algn="ctr">
              <a:defRPr sz="4500"/>
            </a:lvl1pPr>
          </a:lstStyle>
          <a:p>
            <a:r>
              <a:rPr lang="en-US"/>
              <a:t>Click to edit Master title style</a:t>
            </a:r>
          </a:p>
        </p:txBody>
      </p:sp>
      <p:sp>
        <p:nvSpPr>
          <p:cNvPr id="6" name="Subtitle 2">
            <a:extLst>
              <a:ext uri="{FF2B5EF4-FFF2-40B4-BE49-F238E27FC236}">
                <a16:creationId xmlns:a16="http://schemas.microsoft.com/office/drawing/2014/main" id="{369F82C6-AF8B-1448-A7CF-B19D025F0197}"/>
              </a:ext>
            </a:extLst>
          </p:cNvPr>
          <p:cNvSpPr>
            <a:spLocks noGrp="1"/>
          </p:cNvSpPr>
          <p:nvPr>
            <p:ph type="subTitle" idx="1"/>
          </p:nvPr>
        </p:nvSpPr>
        <p:spPr>
          <a:xfrm>
            <a:off x="1524002" y="3602038"/>
            <a:ext cx="9143999" cy="1655762"/>
          </a:xfrm>
        </p:spPr>
        <p:txBody>
          <a:bodyPr/>
          <a:lstStyle>
            <a:lvl1pPr marL="0" indent="0" algn="ctr">
              <a:buNone/>
              <a:defRPr sz="1800"/>
            </a:lvl1pPr>
            <a:lvl2pPr marL="342929" indent="0" algn="ctr">
              <a:buNone/>
              <a:defRPr sz="1500"/>
            </a:lvl2pPr>
            <a:lvl3pPr marL="685859" indent="0" algn="ctr">
              <a:buNone/>
              <a:defRPr sz="1350"/>
            </a:lvl3pPr>
            <a:lvl4pPr marL="1028788" indent="0" algn="ctr">
              <a:buNone/>
              <a:defRPr sz="1200"/>
            </a:lvl4pPr>
            <a:lvl5pPr marL="1371717" indent="0" algn="ctr">
              <a:buNone/>
              <a:defRPr sz="1200"/>
            </a:lvl5pPr>
            <a:lvl6pPr marL="1714646" indent="0" algn="ctr">
              <a:buNone/>
              <a:defRPr sz="1200"/>
            </a:lvl6pPr>
            <a:lvl7pPr marL="2057576" indent="0" algn="ctr">
              <a:buNone/>
              <a:defRPr sz="1200"/>
            </a:lvl7pPr>
            <a:lvl8pPr marL="2400505" indent="0" algn="ctr">
              <a:buNone/>
              <a:defRPr sz="1200"/>
            </a:lvl8pPr>
            <a:lvl9pPr marL="2743434" indent="0" algn="ctr">
              <a:buNone/>
              <a:defRPr sz="1200"/>
            </a:lvl9pPr>
          </a:lstStyle>
          <a:p>
            <a:r>
              <a:rPr lang="en-US"/>
              <a:t>Click to edit Master subtitle style</a:t>
            </a:r>
          </a:p>
        </p:txBody>
      </p:sp>
    </p:spTree>
    <p:extLst>
      <p:ext uri="{BB962C8B-B14F-4D97-AF65-F5344CB8AC3E}">
        <p14:creationId xmlns:p14="http://schemas.microsoft.com/office/powerpoint/2010/main" val="292104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A0F1F081-F62F-EF43-89AC-78339D5C3FC8}"/>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75528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899"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29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D24D824-1533-1647-B318-F3E7D42969C3}"/>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1291848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122363"/>
            <a:ext cx="10363202" cy="2387599"/>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2" y="3602038"/>
            <a:ext cx="9143999" cy="1655762"/>
          </a:xfrm>
        </p:spPr>
        <p:txBody>
          <a:bodyPr/>
          <a:lstStyle>
            <a:lvl1pPr marL="0" indent="0" algn="ctr">
              <a:buNone/>
              <a:defRPr sz="1800"/>
            </a:lvl1pPr>
            <a:lvl2pPr marL="342929" indent="0" algn="ctr">
              <a:buNone/>
              <a:defRPr sz="1500"/>
            </a:lvl2pPr>
            <a:lvl3pPr marL="685859" indent="0" algn="ctr">
              <a:buNone/>
              <a:defRPr sz="1350"/>
            </a:lvl3pPr>
            <a:lvl4pPr marL="1028788" indent="0" algn="ctr">
              <a:buNone/>
              <a:defRPr sz="1200"/>
            </a:lvl4pPr>
            <a:lvl5pPr marL="1371717" indent="0" algn="ctr">
              <a:buNone/>
              <a:defRPr sz="1200"/>
            </a:lvl5pPr>
            <a:lvl6pPr marL="1714646" indent="0" algn="ctr">
              <a:buNone/>
              <a:defRPr sz="1200"/>
            </a:lvl6pPr>
            <a:lvl7pPr marL="2057576" indent="0" algn="ctr">
              <a:buNone/>
              <a:defRPr sz="1200"/>
            </a:lvl7pPr>
            <a:lvl8pPr marL="2400505" indent="0" algn="ctr">
              <a:buNone/>
              <a:defRPr sz="1200"/>
            </a:lvl8pPr>
            <a:lvl9pPr marL="2743434" indent="0" algn="ctr">
              <a:buNone/>
              <a:defRPr sz="1200"/>
            </a:lvl9pPr>
          </a:lstStyle>
          <a:p>
            <a:r>
              <a:rPr lang="en-US"/>
              <a:t>Click to edit Master subtitle style</a:t>
            </a:r>
          </a:p>
        </p:txBody>
      </p:sp>
      <p:sp>
        <p:nvSpPr>
          <p:cNvPr id="7" name="Slide Number Placeholder 5">
            <a:extLst>
              <a:ext uri="{FF2B5EF4-FFF2-40B4-BE49-F238E27FC236}">
                <a16:creationId xmlns:a16="http://schemas.microsoft.com/office/drawing/2014/main" id="{B95C447A-5B53-E64D-8988-A0187622A9EC}"/>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404436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CEBD8199-ADDA-BD43-ABE8-A4C523642F79}"/>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3599339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1" cy="2852736"/>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6"/>
            <a:ext cx="10515601" cy="1500187"/>
          </a:xfrm>
        </p:spPr>
        <p:txBody>
          <a:bodyPr/>
          <a:lstStyle>
            <a:lvl1pPr marL="0" indent="0">
              <a:buNone/>
              <a:defRPr sz="1800">
                <a:solidFill>
                  <a:schemeClr val="tx1"/>
                </a:solidFill>
              </a:defRPr>
            </a:lvl1pPr>
            <a:lvl2pPr marL="342929" indent="0">
              <a:buNone/>
              <a:defRPr sz="1500">
                <a:solidFill>
                  <a:schemeClr val="tx1">
                    <a:tint val="75000"/>
                  </a:schemeClr>
                </a:solidFill>
              </a:defRPr>
            </a:lvl2pPr>
            <a:lvl3pPr marL="685859" indent="0">
              <a:buNone/>
              <a:defRPr sz="1350">
                <a:solidFill>
                  <a:schemeClr val="tx1">
                    <a:tint val="75000"/>
                  </a:schemeClr>
                </a:solidFill>
              </a:defRPr>
            </a:lvl3pPr>
            <a:lvl4pPr marL="1028788" indent="0">
              <a:buNone/>
              <a:defRPr sz="1200">
                <a:solidFill>
                  <a:schemeClr val="tx1">
                    <a:tint val="75000"/>
                  </a:schemeClr>
                </a:solidFill>
              </a:defRPr>
            </a:lvl4pPr>
            <a:lvl5pPr marL="1371717" indent="0">
              <a:buNone/>
              <a:defRPr sz="1200">
                <a:solidFill>
                  <a:schemeClr val="tx1">
                    <a:tint val="75000"/>
                  </a:schemeClr>
                </a:solidFill>
              </a:defRPr>
            </a:lvl5pPr>
            <a:lvl6pPr marL="1714646" indent="0">
              <a:buNone/>
              <a:defRPr sz="1200">
                <a:solidFill>
                  <a:schemeClr val="tx1">
                    <a:tint val="75000"/>
                  </a:schemeClr>
                </a:solidFill>
              </a:defRPr>
            </a:lvl6pPr>
            <a:lvl7pPr marL="2057576" indent="0">
              <a:buNone/>
              <a:defRPr sz="1200">
                <a:solidFill>
                  <a:schemeClr val="tx1">
                    <a:tint val="75000"/>
                  </a:schemeClr>
                </a:solidFill>
              </a:defRPr>
            </a:lvl7pPr>
            <a:lvl8pPr marL="2400505" indent="0">
              <a:buNone/>
              <a:defRPr sz="1200">
                <a:solidFill>
                  <a:schemeClr val="tx1">
                    <a:tint val="75000"/>
                  </a:schemeClr>
                </a:solidFill>
              </a:defRPr>
            </a:lvl8pPr>
            <a:lvl9pPr marL="2743434" indent="0">
              <a:buNone/>
              <a:defRPr sz="12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D3CFA8DA-E783-4142-8B32-2DCF5EA21B24}"/>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508441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3"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2"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3F35D83-CCAC-7B4C-8C8B-1F5248D10C28}"/>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1989202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7"/>
            <a:ext cx="10515601" cy="1325563"/>
          </a:xfrm>
        </p:spPr>
        <p:txBody>
          <a:bodyPr/>
          <a:lstStyle/>
          <a:p>
            <a:r>
              <a:rPr lang="en-US"/>
              <a:t>Click to edit Master title style</a:t>
            </a:r>
          </a:p>
        </p:txBody>
      </p:sp>
      <p:sp>
        <p:nvSpPr>
          <p:cNvPr id="3" name="Text Placeholder 2"/>
          <p:cNvSpPr>
            <a:spLocks noGrp="1"/>
          </p:cNvSpPr>
          <p:nvPr>
            <p:ph type="body" idx="1"/>
          </p:nvPr>
        </p:nvSpPr>
        <p:spPr>
          <a:xfrm>
            <a:off x="839790" y="1681164"/>
            <a:ext cx="51577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90"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6F638AA0-6ED4-7C44-9B8B-D06CBC388453}"/>
              </a:ext>
            </a:extLst>
          </p:cNvPr>
          <p:cNvSpPr>
            <a:spLocks noGrp="1"/>
          </p:cNvSpPr>
          <p:nvPr>
            <p:ph type="sldNum" sz="quarter" idx="10"/>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68746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8637AD59-9A2F-B04B-84FE-0FBF779A124C}"/>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4067209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EA1EE21-2688-404A-BF2D-62BD933D719E}"/>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2892770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90" y="987427"/>
            <a:ext cx="6172200" cy="48736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9" name="Slide Number Placeholder 5">
            <a:extLst>
              <a:ext uri="{FF2B5EF4-FFF2-40B4-BE49-F238E27FC236}">
                <a16:creationId xmlns:a16="http://schemas.microsoft.com/office/drawing/2014/main" id="{F94F425A-3413-8245-8B5F-294FAADC0596}"/>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82682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8E557F82-FA00-7B46-AFF5-FF012B8077D5}"/>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1927255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90" y="987427"/>
            <a:ext cx="6172200" cy="4873624"/>
          </a:xfrm>
        </p:spPr>
        <p:txBody>
          <a:bodyPr anchor="t"/>
          <a:lstStyle>
            <a:lvl1pPr marL="0" indent="0">
              <a:buNone/>
              <a:defRPr sz="2400"/>
            </a:lvl1pPr>
            <a:lvl2pPr marL="342929" indent="0">
              <a:buNone/>
              <a:defRPr sz="2100"/>
            </a:lvl2pPr>
            <a:lvl3pPr marL="685859" indent="0">
              <a:buNone/>
              <a:defRPr sz="1800"/>
            </a:lvl3pPr>
            <a:lvl4pPr marL="1028788" indent="0">
              <a:buNone/>
              <a:defRPr sz="1500"/>
            </a:lvl4pPr>
            <a:lvl5pPr marL="1371717" indent="0">
              <a:buNone/>
              <a:defRPr sz="1500"/>
            </a:lvl5pPr>
            <a:lvl6pPr marL="1714646" indent="0">
              <a:buNone/>
              <a:defRPr sz="1500"/>
            </a:lvl6pPr>
            <a:lvl7pPr marL="2057576" indent="0">
              <a:buNone/>
              <a:defRPr sz="1500"/>
            </a:lvl7pPr>
            <a:lvl8pPr marL="2400505" indent="0">
              <a:buNone/>
              <a:defRPr sz="1500"/>
            </a:lvl8pPr>
            <a:lvl9pPr marL="2743434" indent="0">
              <a:buNone/>
              <a:defRPr sz="1500"/>
            </a:lvl9pPr>
          </a:lstStyle>
          <a:p>
            <a:r>
              <a:rPr lang="en-US"/>
              <a:t>Click icon to add picture</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F40D924-D702-484A-8B79-3541A9C7B6A7}"/>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664370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BE2E068-8CC6-9149-86C1-070496514600}"/>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358515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899"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29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BFC554BA-C215-644C-8F86-1C18E0DCC357}"/>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130634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E6D31D-ACD8-E94D-B538-69ACCE099FAF}"/>
              </a:ext>
            </a:extLst>
          </p:cNvPr>
          <p:cNvSpPr>
            <a:spLocks noGrp="1"/>
          </p:cNvSpPr>
          <p:nvPr>
            <p:ph type="sldNum" sz="quarter" idx="10"/>
          </p:nvPr>
        </p:nvSpPr>
        <p:spPr/>
        <p:txBody>
          <a:bodyPr/>
          <a:lstStyle/>
          <a:p>
            <a:fld id="{680A8805-481E-9945-9A4E-5A535D120D3C}" type="slidenum">
              <a:rPr lang="en-US" smtClean="0"/>
              <a:pPr/>
              <a:t>‹#›</a:t>
            </a:fld>
            <a:endParaRPr lang="en-US"/>
          </a:p>
        </p:txBody>
      </p:sp>
      <p:sp>
        <p:nvSpPr>
          <p:cNvPr id="4" name="Title 1">
            <a:extLst>
              <a:ext uri="{FF2B5EF4-FFF2-40B4-BE49-F238E27FC236}">
                <a16:creationId xmlns:a16="http://schemas.microsoft.com/office/drawing/2014/main" id="{A0E8400B-FBE7-8D43-B4AC-0D06E6DC478D}"/>
              </a:ext>
            </a:extLst>
          </p:cNvPr>
          <p:cNvSpPr>
            <a:spLocks noGrp="1"/>
          </p:cNvSpPr>
          <p:nvPr>
            <p:ph type="ctrTitle"/>
          </p:nvPr>
        </p:nvSpPr>
        <p:spPr>
          <a:xfrm>
            <a:off x="914401" y="1122363"/>
            <a:ext cx="10363202" cy="2387599"/>
          </a:xfrm>
        </p:spPr>
        <p:txBody>
          <a:bodyPr anchor="b"/>
          <a:lstStyle>
            <a:lvl1pPr algn="ctr">
              <a:defRPr sz="4500"/>
            </a:lvl1pPr>
          </a:lstStyle>
          <a:p>
            <a:r>
              <a:rPr lang="en-US"/>
              <a:t>Click to edit Master title style</a:t>
            </a:r>
          </a:p>
        </p:txBody>
      </p:sp>
      <p:sp>
        <p:nvSpPr>
          <p:cNvPr id="5" name="Subtitle 2">
            <a:extLst>
              <a:ext uri="{FF2B5EF4-FFF2-40B4-BE49-F238E27FC236}">
                <a16:creationId xmlns:a16="http://schemas.microsoft.com/office/drawing/2014/main" id="{3A28632C-CD66-5F4B-87E8-3D73AD102A45}"/>
              </a:ext>
            </a:extLst>
          </p:cNvPr>
          <p:cNvSpPr>
            <a:spLocks noGrp="1"/>
          </p:cNvSpPr>
          <p:nvPr>
            <p:ph type="subTitle" idx="1"/>
          </p:nvPr>
        </p:nvSpPr>
        <p:spPr>
          <a:xfrm>
            <a:off x="1524002" y="3602038"/>
            <a:ext cx="9143999" cy="1655762"/>
          </a:xfrm>
        </p:spPr>
        <p:txBody>
          <a:bodyPr/>
          <a:lstStyle>
            <a:lvl1pPr marL="0" indent="0" algn="ctr">
              <a:buNone/>
              <a:defRPr sz="1800"/>
            </a:lvl1pPr>
            <a:lvl2pPr marL="342929" indent="0" algn="ctr">
              <a:buNone/>
              <a:defRPr sz="1500"/>
            </a:lvl2pPr>
            <a:lvl3pPr marL="685859" indent="0" algn="ctr">
              <a:buNone/>
              <a:defRPr sz="1350"/>
            </a:lvl3pPr>
            <a:lvl4pPr marL="1028788" indent="0" algn="ctr">
              <a:buNone/>
              <a:defRPr sz="1200"/>
            </a:lvl4pPr>
            <a:lvl5pPr marL="1371717" indent="0" algn="ctr">
              <a:buNone/>
              <a:defRPr sz="1200"/>
            </a:lvl5pPr>
            <a:lvl6pPr marL="1714646" indent="0" algn="ctr">
              <a:buNone/>
              <a:defRPr sz="1200"/>
            </a:lvl6pPr>
            <a:lvl7pPr marL="2057576" indent="0" algn="ctr">
              <a:buNone/>
              <a:defRPr sz="1200"/>
            </a:lvl7pPr>
            <a:lvl8pPr marL="2400505" indent="0" algn="ctr">
              <a:buNone/>
              <a:defRPr sz="1200"/>
            </a:lvl8pPr>
            <a:lvl9pPr marL="2743434" indent="0" algn="ctr">
              <a:buNone/>
              <a:defRPr sz="1200"/>
            </a:lvl9pPr>
          </a:lstStyle>
          <a:p>
            <a:r>
              <a:rPr lang="en-US"/>
              <a:t>Click to edit Master subtitle style</a:t>
            </a:r>
          </a:p>
        </p:txBody>
      </p:sp>
    </p:spTree>
    <p:extLst>
      <p:ext uri="{BB962C8B-B14F-4D97-AF65-F5344CB8AC3E}">
        <p14:creationId xmlns:p14="http://schemas.microsoft.com/office/powerpoint/2010/main" val="2504676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CEBD8199-ADDA-BD43-ABE8-A4C523642F79}"/>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29185357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1" cy="2852736"/>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6"/>
            <a:ext cx="10515601" cy="1500187"/>
          </a:xfrm>
        </p:spPr>
        <p:txBody>
          <a:bodyPr/>
          <a:lstStyle>
            <a:lvl1pPr marL="0" indent="0">
              <a:buNone/>
              <a:defRPr sz="1800">
                <a:solidFill>
                  <a:schemeClr val="tx1"/>
                </a:solidFill>
              </a:defRPr>
            </a:lvl1pPr>
            <a:lvl2pPr marL="342929" indent="0">
              <a:buNone/>
              <a:defRPr sz="1500">
                <a:solidFill>
                  <a:schemeClr val="tx1">
                    <a:tint val="75000"/>
                  </a:schemeClr>
                </a:solidFill>
              </a:defRPr>
            </a:lvl2pPr>
            <a:lvl3pPr marL="685859" indent="0">
              <a:buNone/>
              <a:defRPr sz="1350">
                <a:solidFill>
                  <a:schemeClr val="tx1">
                    <a:tint val="75000"/>
                  </a:schemeClr>
                </a:solidFill>
              </a:defRPr>
            </a:lvl3pPr>
            <a:lvl4pPr marL="1028788" indent="0">
              <a:buNone/>
              <a:defRPr sz="1200">
                <a:solidFill>
                  <a:schemeClr val="tx1">
                    <a:tint val="75000"/>
                  </a:schemeClr>
                </a:solidFill>
              </a:defRPr>
            </a:lvl4pPr>
            <a:lvl5pPr marL="1371717" indent="0">
              <a:buNone/>
              <a:defRPr sz="1200">
                <a:solidFill>
                  <a:schemeClr val="tx1">
                    <a:tint val="75000"/>
                  </a:schemeClr>
                </a:solidFill>
              </a:defRPr>
            </a:lvl5pPr>
            <a:lvl6pPr marL="1714646" indent="0">
              <a:buNone/>
              <a:defRPr sz="1200">
                <a:solidFill>
                  <a:schemeClr val="tx1">
                    <a:tint val="75000"/>
                  </a:schemeClr>
                </a:solidFill>
              </a:defRPr>
            </a:lvl6pPr>
            <a:lvl7pPr marL="2057576" indent="0">
              <a:buNone/>
              <a:defRPr sz="1200">
                <a:solidFill>
                  <a:schemeClr val="tx1">
                    <a:tint val="75000"/>
                  </a:schemeClr>
                </a:solidFill>
              </a:defRPr>
            </a:lvl7pPr>
            <a:lvl8pPr marL="2400505" indent="0">
              <a:buNone/>
              <a:defRPr sz="1200">
                <a:solidFill>
                  <a:schemeClr val="tx1">
                    <a:tint val="75000"/>
                  </a:schemeClr>
                </a:solidFill>
              </a:defRPr>
            </a:lvl8pPr>
            <a:lvl9pPr marL="2743434" indent="0">
              <a:buNone/>
              <a:defRPr sz="12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D3CFA8DA-E783-4142-8B32-2DCF5EA21B24}"/>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081092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3"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2"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3F35D83-CCAC-7B4C-8C8B-1F5248D10C28}"/>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121946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7"/>
            <a:ext cx="10515601" cy="1325563"/>
          </a:xfrm>
        </p:spPr>
        <p:txBody>
          <a:bodyPr/>
          <a:lstStyle/>
          <a:p>
            <a:r>
              <a:rPr lang="en-US"/>
              <a:t>Click to edit Master title style</a:t>
            </a:r>
          </a:p>
        </p:txBody>
      </p:sp>
      <p:sp>
        <p:nvSpPr>
          <p:cNvPr id="3" name="Text Placeholder 2"/>
          <p:cNvSpPr>
            <a:spLocks noGrp="1"/>
          </p:cNvSpPr>
          <p:nvPr>
            <p:ph type="body" idx="1"/>
          </p:nvPr>
        </p:nvSpPr>
        <p:spPr>
          <a:xfrm>
            <a:off x="839790" y="1681164"/>
            <a:ext cx="51577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90"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6F638AA0-6ED4-7C44-9B8B-D06CBC388453}"/>
              </a:ext>
            </a:extLst>
          </p:cNvPr>
          <p:cNvSpPr>
            <a:spLocks noGrp="1"/>
          </p:cNvSpPr>
          <p:nvPr>
            <p:ph type="sldNum" sz="quarter" idx="10"/>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7233175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8637AD59-9A2F-B04B-84FE-0FBF779A124C}"/>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700526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EA1EE21-2688-404A-BF2D-62BD933D719E}"/>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80922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1" cy="2852736"/>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6"/>
            <a:ext cx="10515601" cy="1500187"/>
          </a:xfrm>
        </p:spPr>
        <p:txBody>
          <a:bodyPr/>
          <a:lstStyle>
            <a:lvl1pPr marL="0" indent="0">
              <a:buNone/>
              <a:defRPr sz="1800">
                <a:solidFill>
                  <a:schemeClr val="tx1"/>
                </a:solidFill>
              </a:defRPr>
            </a:lvl1pPr>
            <a:lvl2pPr marL="342929" indent="0">
              <a:buNone/>
              <a:defRPr sz="1500">
                <a:solidFill>
                  <a:schemeClr val="tx1">
                    <a:tint val="75000"/>
                  </a:schemeClr>
                </a:solidFill>
              </a:defRPr>
            </a:lvl2pPr>
            <a:lvl3pPr marL="685859" indent="0">
              <a:buNone/>
              <a:defRPr sz="1350">
                <a:solidFill>
                  <a:schemeClr val="tx1">
                    <a:tint val="75000"/>
                  </a:schemeClr>
                </a:solidFill>
              </a:defRPr>
            </a:lvl3pPr>
            <a:lvl4pPr marL="1028788" indent="0">
              <a:buNone/>
              <a:defRPr sz="1200">
                <a:solidFill>
                  <a:schemeClr val="tx1">
                    <a:tint val="75000"/>
                  </a:schemeClr>
                </a:solidFill>
              </a:defRPr>
            </a:lvl4pPr>
            <a:lvl5pPr marL="1371717" indent="0">
              <a:buNone/>
              <a:defRPr sz="1200">
                <a:solidFill>
                  <a:schemeClr val="tx1">
                    <a:tint val="75000"/>
                  </a:schemeClr>
                </a:solidFill>
              </a:defRPr>
            </a:lvl5pPr>
            <a:lvl6pPr marL="1714646" indent="0">
              <a:buNone/>
              <a:defRPr sz="1200">
                <a:solidFill>
                  <a:schemeClr val="tx1">
                    <a:tint val="75000"/>
                  </a:schemeClr>
                </a:solidFill>
              </a:defRPr>
            </a:lvl6pPr>
            <a:lvl7pPr marL="2057576" indent="0">
              <a:buNone/>
              <a:defRPr sz="1200">
                <a:solidFill>
                  <a:schemeClr val="tx1">
                    <a:tint val="75000"/>
                  </a:schemeClr>
                </a:solidFill>
              </a:defRPr>
            </a:lvl7pPr>
            <a:lvl8pPr marL="2400505" indent="0">
              <a:buNone/>
              <a:defRPr sz="1200">
                <a:solidFill>
                  <a:schemeClr val="tx1">
                    <a:tint val="75000"/>
                  </a:schemeClr>
                </a:solidFill>
              </a:defRPr>
            </a:lvl8pPr>
            <a:lvl9pPr marL="2743434" indent="0">
              <a:buNone/>
              <a:defRPr sz="12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9FF5BA5B-3D53-364F-96FE-FE964DA95FA6}"/>
              </a:ext>
            </a:extLst>
          </p:cNvPr>
          <p:cNvSpPr txBox="1">
            <a:spLocks/>
          </p:cNvSpPr>
          <p:nvPr/>
        </p:nvSpPr>
        <p:spPr>
          <a:xfrm>
            <a:off x="4724399" y="6492561"/>
            <a:ext cx="2743201" cy="244075"/>
          </a:xfrm>
          <a:prstGeom prst="rect">
            <a:avLst/>
          </a:prstGeom>
        </p:spPr>
        <p:txBody>
          <a:bodyP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80A8805-481E-9945-9A4E-5A535D120D3C}" type="slidenum">
              <a:rPr lang="en-US" smtClean="0"/>
              <a:pPr/>
              <a:t>‹#›</a:t>
            </a:fld>
            <a:endParaRPr lang="en-US"/>
          </a:p>
        </p:txBody>
      </p:sp>
    </p:spTree>
    <p:extLst>
      <p:ext uri="{BB962C8B-B14F-4D97-AF65-F5344CB8AC3E}">
        <p14:creationId xmlns:p14="http://schemas.microsoft.com/office/powerpoint/2010/main" val="2173446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90" y="987427"/>
            <a:ext cx="6172200" cy="48736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9" name="Slide Number Placeholder 5">
            <a:extLst>
              <a:ext uri="{FF2B5EF4-FFF2-40B4-BE49-F238E27FC236}">
                <a16:creationId xmlns:a16="http://schemas.microsoft.com/office/drawing/2014/main" id="{F94F425A-3413-8245-8B5F-294FAADC0596}"/>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540433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90" y="987427"/>
            <a:ext cx="6172200" cy="4873624"/>
          </a:xfrm>
        </p:spPr>
        <p:txBody>
          <a:bodyPr anchor="t"/>
          <a:lstStyle>
            <a:lvl1pPr marL="0" indent="0">
              <a:buNone/>
              <a:defRPr sz="2400"/>
            </a:lvl1pPr>
            <a:lvl2pPr marL="342929" indent="0">
              <a:buNone/>
              <a:defRPr sz="2100"/>
            </a:lvl2pPr>
            <a:lvl3pPr marL="685859" indent="0">
              <a:buNone/>
              <a:defRPr sz="1800"/>
            </a:lvl3pPr>
            <a:lvl4pPr marL="1028788" indent="0">
              <a:buNone/>
              <a:defRPr sz="1500"/>
            </a:lvl4pPr>
            <a:lvl5pPr marL="1371717" indent="0">
              <a:buNone/>
              <a:defRPr sz="1500"/>
            </a:lvl5pPr>
            <a:lvl6pPr marL="1714646" indent="0">
              <a:buNone/>
              <a:defRPr sz="1500"/>
            </a:lvl6pPr>
            <a:lvl7pPr marL="2057576" indent="0">
              <a:buNone/>
              <a:defRPr sz="1500"/>
            </a:lvl7pPr>
            <a:lvl8pPr marL="2400505" indent="0">
              <a:buNone/>
              <a:defRPr sz="1500"/>
            </a:lvl8pPr>
            <a:lvl9pPr marL="2743434" indent="0">
              <a:buNone/>
              <a:defRPr sz="1500"/>
            </a:lvl9pPr>
          </a:lstStyle>
          <a:p>
            <a:r>
              <a:rPr lang="en-US"/>
              <a:t>Click icon to add picture</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F40D924-D702-484A-8B79-3541A9C7B6A7}"/>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2185296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BE2E068-8CC6-9149-86C1-070496514600}"/>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8989305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899"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29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BFC554BA-C215-644C-8F86-1C18E0DCC357}"/>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4138740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3"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2" y="1825626"/>
            <a:ext cx="5181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683A7C5A-EA0D-8C46-B075-C2693D9400A9}"/>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1727460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365127"/>
            <a:ext cx="10515601" cy="1325563"/>
          </a:xfrm>
        </p:spPr>
        <p:txBody>
          <a:bodyPr/>
          <a:lstStyle/>
          <a:p>
            <a:r>
              <a:rPr lang="en-US"/>
              <a:t>Click to edit Master title style</a:t>
            </a:r>
          </a:p>
        </p:txBody>
      </p:sp>
      <p:sp>
        <p:nvSpPr>
          <p:cNvPr id="3" name="Text Placeholder 2"/>
          <p:cNvSpPr>
            <a:spLocks noGrp="1"/>
          </p:cNvSpPr>
          <p:nvPr>
            <p:ph type="body" idx="1"/>
          </p:nvPr>
        </p:nvSpPr>
        <p:spPr>
          <a:xfrm>
            <a:off x="839790" y="1681164"/>
            <a:ext cx="51577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90" y="2505075"/>
            <a:ext cx="515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1800" b="1"/>
            </a:lvl1pPr>
            <a:lvl2pPr marL="342929" indent="0">
              <a:buNone/>
              <a:defRPr sz="1500" b="1"/>
            </a:lvl2pPr>
            <a:lvl3pPr marL="685859" indent="0">
              <a:buNone/>
              <a:defRPr sz="1350" b="1"/>
            </a:lvl3pPr>
            <a:lvl4pPr marL="1028788" indent="0">
              <a:buNone/>
              <a:defRPr sz="1200" b="1"/>
            </a:lvl4pPr>
            <a:lvl5pPr marL="1371717" indent="0">
              <a:buNone/>
              <a:defRPr sz="1200" b="1"/>
            </a:lvl5pPr>
            <a:lvl6pPr marL="1714646" indent="0">
              <a:buNone/>
              <a:defRPr sz="1200" b="1"/>
            </a:lvl6pPr>
            <a:lvl7pPr marL="2057576" indent="0">
              <a:buNone/>
              <a:defRPr sz="1200" b="1"/>
            </a:lvl7pPr>
            <a:lvl8pPr marL="2400505" indent="0">
              <a:buNone/>
              <a:defRPr sz="1200" b="1"/>
            </a:lvl8pPr>
            <a:lvl9pPr marL="274343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7190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6EEF39-3D05-8E4A-866F-376344AE8D89}"/>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pic>
        <p:nvPicPr>
          <p:cNvPr id="4" name="Picture 3">
            <a:extLst>
              <a:ext uri="{FF2B5EF4-FFF2-40B4-BE49-F238E27FC236}">
                <a16:creationId xmlns:a16="http://schemas.microsoft.com/office/drawing/2014/main" id="{97136388-045C-F84B-B6E8-66F615959E4A}"/>
              </a:ext>
            </a:extLst>
          </p:cNvPr>
          <p:cNvPicPr>
            <a:picLocks noChangeAspect="1"/>
          </p:cNvPicPr>
          <p:nvPr userDrawn="1"/>
        </p:nvPicPr>
        <p:blipFill>
          <a:blip r:embed="rId2"/>
          <a:stretch>
            <a:fillRect/>
          </a:stretch>
        </p:blipFill>
        <p:spPr>
          <a:xfrm>
            <a:off x="488949" y="121364"/>
            <a:ext cx="11214100" cy="2070100"/>
          </a:xfrm>
          <a:prstGeom prst="rect">
            <a:avLst/>
          </a:prstGeom>
        </p:spPr>
      </p:pic>
    </p:spTree>
    <p:extLst>
      <p:ext uri="{BB962C8B-B14F-4D97-AF65-F5344CB8AC3E}">
        <p14:creationId xmlns:p14="http://schemas.microsoft.com/office/powerpoint/2010/main" val="271687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0D9359F-B12F-E249-9B81-318C9E8F227D}"/>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4599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90" y="987427"/>
            <a:ext cx="6172200" cy="48736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2B0B22A6-256B-3542-8D03-252704950DF7}"/>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413370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457200"/>
            <a:ext cx="3932239"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90" y="987427"/>
            <a:ext cx="6172200" cy="4873624"/>
          </a:xfrm>
        </p:spPr>
        <p:txBody>
          <a:bodyPr anchor="t"/>
          <a:lstStyle>
            <a:lvl1pPr marL="0" indent="0">
              <a:buNone/>
              <a:defRPr sz="2400"/>
            </a:lvl1pPr>
            <a:lvl2pPr marL="342929" indent="0">
              <a:buNone/>
              <a:defRPr sz="2100"/>
            </a:lvl2pPr>
            <a:lvl3pPr marL="685859" indent="0">
              <a:buNone/>
              <a:defRPr sz="1800"/>
            </a:lvl3pPr>
            <a:lvl4pPr marL="1028788" indent="0">
              <a:buNone/>
              <a:defRPr sz="1500"/>
            </a:lvl4pPr>
            <a:lvl5pPr marL="1371717" indent="0">
              <a:buNone/>
              <a:defRPr sz="1500"/>
            </a:lvl5pPr>
            <a:lvl6pPr marL="1714646" indent="0">
              <a:buNone/>
              <a:defRPr sz="1500"/>
            </a:lvl6pPr>
            <a:lvl7pPr marL="2057576" indent="0">
              <a:buNone/>
              <a:defRPr sz="1500"/>
            </a:lvl7pPr>
            <a:lvl8pPr marL="2400505" indent="0">
              <a:buNone/>
              <a:defRPr sz="1500"/>
            </a:lvl8pPr>
            <a:lvl9pPr marL="2743434" indent="0">
              <a:buNone/>
              <a:defRPr sz="1500"/>
            </a:lvl9pPr>
          </a:lstStyle>
          <a:p>
            <a:r>
              <a:rPr lang="en-US"/>
              <a:t>Click icon to add picture</a:t>
            </a:r>
          </a:p>
        </p:txBody>
      </p:sp>
      <p:sp>
        <p:nvSpPr>
          <p:cNvPr id="4" name="Text Placeholder 3"/>
          <p:cNvSpPr>
            <a:spLocks noGrp="1"/>
          </p:cNvSpPr>
          <p:nvPr>
            <p:ph type="body" sz="half" idx="2"/>
          </p:nvPr>
        </p:nvSpPr>
        <p:spPr>
          <a:xfrm>
            <a:off x="839787" y="2057401"/>
            <a:ext cx="3932239" cy="3811588"/>
          </a:xfrm>
        </p:spPr>
        <p:txBody>
          <a:bodyPr/>
          <a:lstStyle>
            <a:lvl1pPr marL="0" indent="0">
              <a:buNone/>
              <a:defRPr sz="1200"/>
            </a:lvl1pPr>
            <a:lvl2pPr marL="342929" indent="0">
              <a:buNone/>
              <a:defRPr sz="1050"/>
            </a:lvl2pPr>
            <a:lvl3pPr marL="685859" indent="0">
              <a:buNone/>
              <a:defRPr sz="900"/>
            </a:lvl3pPr>
            <a:lvl4pPr marL="1028788" indent="0">
              <a:buNone/>
              <a:defRPr sz="750"/>
            </a:lvl4pPr>
            <a:lvl5pPr marL="1371717" indent="0">
              <a:buNone/>
              <a:defRPr sz="750"/>
            </a:lvl5pPr>
            <a:lvl6pPr marL="1714646" indent="0">
              <a:buNone/>
              <a:defRPr sz="750"/>
            </a:lvl6pPr>
            <a:lvl7pPr marL="2057576" indent="0">
              <a:buNone/>
              <a:defRPr sz="750"/>
            </a:lvl7pPr>
            <a:lvl8pPr marL="2400505" indent="0">
              <a:buNone/>
              <a:defRPr sz="750"/>
            </a:lvl8pPr>
            <a:lvl9pPr marL="2743434"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E5A3BCD1-9E12-B645-BA1A-D15527E1B235}"/>
              </a:ext>
            </a:extLst>
          </p:cNvPr>
          <p:cNvSpPr>
            <a:spLocks noGrp="1"/>
          </p:cNvSpPr>
          <p:nvPr>
            <p:ph type="sldNum" sz="quarter" idx="4"/>
          </p:nvPr>
        </p:nvSpPr>
        <p:spPr>
          <a:xfrm>
            <a:off x="4724399" y="6492561"/>
            <a:ext cx="2743201" cy="244075"/>
          </a:xfrm>
          <a:prstGeom prst="rect">
            <a:avLst/>
          </a:prstGeom>
        </p:spPr>
        <p:txBody>
          <a:bodyPr/>
          <a:lstStyle>
            <a:lvl1pPr algn="ctr">
              <a:defRPr sz="1200"/>
            </a:lvl1pPr>
          </a:lstStyle>
          <a:p>
            <a:fld id="{680A8805-481E-9945-9A4E-5A535D120D3C}" type="slidenum">
              <a:rPr lang="en-US" smtClean="0"/>
              <a:pPr/>
              <a:t>‹#›</a:t>
            </a:fld>
            <a:endParaRPr lang="en-US"/>
          </a:p>
        </p:txBody>
      </p:sp>
    </p:spTree>
    <p:extLst>
      <p:ext uri="{BB962C8B-B14F-4D97-AF65-F5344CB8AC3E}">
        <p14:creationId xmlns:p14="http://schemas.microsoft.com/office/powerpoint/2010/main" val="3889215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8.sv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9.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8.sv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964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170" y="365127"/>
            <a:ext cx="1111124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5170" y="1825626"/>
            <a:ext cx="1111124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F13AAE3-FC90-B64F-B273-762B785D9C9E}"/>
              </a:ext>
            </a:extLst>
          </p:cNvPr>
          <p:cNvSpPr txBox="1">
            <a:spLocks/>
          </p:cNvSpPr>
          <p:nvPr/>
        </p:nvSpPr>
        <p:spPr>
          <a:xfrm>
            <a:off x="8902701" y="6529949"/>
            <a:ext cx="2901765" cy="195726"/>
          </a:xfrm>
          <a:prstGeom prst="rect">
            <a:avLst/>
          </a:prstGeom>
        </p:spPr>
        <p:txBody>
          <a:bodyP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b="0" i="0">
                <a:solidFill>
                  <a:srgbClr val="007088"/>
                </a:solidFill>
                <a:latin typeface="Garamond" panose="02020404030301010803" pitchFamily="18" charset="0"/>
                <a:ea typeface="Palatino" pitchFamily="2" charset="77"/>
                <a:cs typeface="Calibri" panose="020F0502020204030204" pitchFamily="34" charset="0"/>
              </a:rPr>
              <a:t>Copyright © 2022 Peralta Community College District. All Rights Reserved.</a:t>
            </a:r>
          </a:p>
        </p:txBody>
      </p:sp>
      <p:pic>
        <p:nvPicPr>
          <p:cNvPr id="8" name="Picture 7" descr="A picture containing the Peralta Community College District Logo. ">
            <a:extLst>
              <a:ext uri="{FF2B5EF4-FFF2-40B4-BE49-F238E27FC236}">
                <a16:creationId xmlns:a16="http://schemas.microsoft.com/office/drawing/2014/main" id="{5D49A4D1-B4F1-4348-A73B-4BB8673FFDC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804466" y="45932"/>
            <a:ext cx="304354" cy="304354"/>
          </a:xfrm>
          <a:prstGeom prst="rect">
            <a:avLst/>
          </a:prstGeom>
        </p:spPr>
      </p:pic>
      <p:grpSp>
        <p:nvGrpSpPr>
          <p:cNvPr id="9" name="Group 8">
            <a:extLst>
              <a:ext uri="{FF2B5EF4-FFF2-40B4-BE49-F238E27FC236}">
                <a16:creationId xmlns:a16="http://schemas.microsoft.com/office/drawing/2014/main" id="{3FCF4353-6AF5-3043-BD61-15CF0E07647B}"/>
              </a:ext>
            </a:extLst>
          </p:cNvPr>
          <p:cNvGrpSpPr/>
          <p:nvPr/>
        </p:nvGrpSpPr>
        <p:grpSpPr>
          <a:xfrm rot="10800000">
            <a:off x="415169" y="6604952"/>
            <a:ext cx="2239034" cy="46682"/>
            <a:chOff x="1009344" y="6622058"/>
            <a:chExt cx="2239034" cy="46682"/>
          </a:xfrm>
        </p:grpSpPr>
        <p:sp>
          <p:nvSpPr>
            <p:cNvPr id="12" name="Rectangle 11">
              <a:extLst>
                <a:ext uri="{FF2B5EF4-FFF2-40B4-BE49-F238E27FC236}">
                  <a16:creationId xmlns:a16="http://schemas.microsoft.com/office/drawing/2014/main" id="{5BED18DE-2394-234F-9FE0-B4FA46AF6B8A}"/>
                </a:ext>
              </a:extLst>
            </p:cNvPr>
            <p:cNvSpPr/>
            <p:nvPr/>
          </p:nvSpPr>
          <p:spPr>
            <a:xfrm>
              <a:off x="1009344" y="6622058"/>
              <a:ext cx="1097445" cy="45719"/>
            </a:xfrm>
            <a:prstGeom prst="rect">
              <a:avLst/>
            </a:prstGeom>
            <a:solidFill>
              <a:srgbClr val="007088"/>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2DAFB8-3707-924D-A8D7-987577BF96B4}"/>
                </a:ext>
              </a:extLst>
            </p:cNvPr>
            <p:cNvSpPr/>
            <p:nvPr/>
          </p:nvSpPr>
          <p:spPr>
            <a:xfrm>
              <a:off x="2150933" y="6623021"/>
              <a:ext cx="1097445" cy="45719"/>
            </a:xfrm>
            <a:prstGeom prst="rect">
              <a:avLst/>
            </a:prstGeom>
            <a:solidFill>
              <a:srgbClr val="947D4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
        <p:nvSpPr>
          <p:cNvPr id="14" name="Slide Number Placeholder 5">
            <a:extLst>
              <a:ext uri="{FF2B5EF4-FFF2-40B4-BE49-F238E27FC236}">
                <a16:creationId xmlns:a16="http://schemas.microsoft.com/office/drawing/2014/main" id="{4C2BDBC4-9374-AC4C-9E76-DFFBAA2DDD5C}"/>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rgbClr val="947D4E"/>
                </a:solidFill>
              </a:defRPr>
            </a:lvl1pPr>
          </a:lstStyle>
          <a:p>
            <a:fld id="{680A8805-481E-9945-9A4E-5A535D120D3C}" type="slidenum">
              <a:rPr lang="en-US" smtClean="0"/>
              <a:pPr/>
              <a:t>‹#›</a:t>
            </a:fld>
            <a:endParaRPr lang="en-US"/>
          </a:p>
        </p:txBody>
      </p:sp>
      <p:pic>
        <p:nvPicPr>
          <p:cNvPr id="16" name="Graphic 15">
            <a:extLst>
              <a:ext uri="{FF2B5EF4-FFF2-40B4-BE49-F238E27FC236}">
                <a16:creationId xmlns:a16="http://schemas.microsoft.com/office/drawing/2014/main" id="{AAE3BE5C-D1A8-7C4C-AB6B-C1AA1E672866}"/>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1115009" y="-125099"/>
            <a:ext cx="610074" cy="610074"/>
          </a:xfrm>
          <a:prstGeom prst="rect">
            <a:avLst/>
          </a:prstGeom>
        </p:spPr>
      </p:pic>
    </p:spTree>
    <p:extLst>
      <p:ext uri="{BB962C8B-B14F-4D97-AF65-F5344CB8AC3E}">
        <p14:creationId xmlns:p14="http://schemas.microsoft.com/office/powerpoint/2010/main" val="3912893362"/>
      </p:ext>
    </p:extLst>
  </p:cSld>
  <p:clrMap bg1="lt1" tx1="dk1" bg2="lt2" tx2="dk2" accent1="accent1" accent2="accent2" accent3="accent3" accent4="accent4" accent5="accent5" accent6="accent6" hlink="hlink" folHlink="folHlink"/>
  <p:sldLayoutIdLst>
    <p:sldLayoutId id="2147483674" r:id="rId1"/>
    <p:sldLayoutId id="2147483709"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5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59" rtl="0" eaLnBrk="1" latinLnBrk="0" hangingPunct="1">
        <a:defRPr sz="1350" kern="1200">
          <a:solidFill>
            <a:schemeClr val="tx1"/>
          </a:solidFill>
          <a:latin typeface="+mn-lt"/>
          <a:ea typeface="+mn-ea"/>
          <a:cs typeface="+mn-cs"/>
        </a:defRPr>
      </a:lvl1pPr>
      <a:lvl2pPr marL="342929" algn="l" defTabSz="685859" rtl="0" eaLnBrk="1" latinLnBrk="0" hangingPunct="1">
        <a:defRPr sz="1350" kern="1200">
          <a:solidFill>
            <a:schemeClr val="tx1"/>
          </a:solidFill>
          <a:latin typeface="+mn-lt"/>
          <a:ea typeface="+mn-ea"/>
          <a:cs typeface="+mn-cs"/>
        </a:defRPr>
      </a:lvl2pPr>
      <a:lvl3pPr marL="685859" algn="l" defTabSz="685859" rtl="0" eaLnBrk="1" latinLnBrk="0" hangingPunct="1">
        <a:defRPr sz="1350" kern="1200">
          <a:solidFill>
            <a:schemeClr val="tx1"/>
          </a:solidFill>
          <a:latin typeface="+mn-lt"/>
          <a:ea typeface="+mn-ea"/>
          <a:cs typeface="+mn-cs"/>
        </a:defRPr>
      </a:lvl3pPr>
      <a:lvl4pPr marL="1028788" algn="l" defTabSz="685859" rtl="0" eaLnBrk="1" latinLnBrk="0" hangingPunct="1">
        <a:defRPr sz="1350" kern="1200">
          <a:solidFill>
            <a:schemeClr val="tx1"/>
          </a:solidFill>
          <a:latin typeface="+mn-lt"/>
          <a:ea typeface="+mn-ea"/>
          <a:cs typeface="+mn-cs"/>
        </a:defRPr>
      </a:lvl4pPr>
      <a:lvl5pPr marL="1371717" algn="l" defTabSz="685859" rtl="0" eaLnBrk="1" latinLnBrk="0" hangingPunct="1">
        <a:defRPr sz="1350" kern="1200">
          <a:solidFill>
            <a:schemeClr val="tx1"/>
          </a:solidFill>
          <a:latin typeface="+mn-lt"/>
          <a:ea typeface="+mn-ea"/>
          <a:cs typeface="+mn-cs"/>
        </a:defRPr>
      </a:lvl5pPr>
      <a:lvl6pPr marL="1714646" algn="l" defTabSz="685859" rtl="0" eaLnBrk="1" latinLnBrk="0" hangingPunct="1">
        <a:defRPr sz="1350" kern="1200">
          <a:solidFill>
            <a:schemeClr val="tx1"/>
          </a:solidFill>
          <a:latin typeface="+mn-lt"/>
          <a:ea typeface="+mn-ea"/>
          <a:cs typeface="+mn-cs"/>
        </a:defRPr>
      </a:lvl6pPr>
      <a:lvl7pPr marL="2057576" algn="l" defTabSz="685859" rtl="0" eaLnBrk="1" latinLnBrk="0" hangingPunct="1">
        <a:defRPr sz="1350" kern="1200">
          <a:solidFill>
            <a:schemeClr val="tx1"/>
          </a:solidFill>
          <a:latin typeface="+mn-lt"/>
          <a:ea typeface="+mn-ea"/>
          <a:cs typeface="+mn-cs"/>
        </a:defRPr>
      </a:lvl7pPr>
      <a:lvl8pPr marL="2400505" algn="l" defTabSz="685859" rtl="0" eaLnBrk="1" latinLnBrk="0" hangingPunct="1">
        <a:defRPr sz="1350" kern="1200">
          <a:solidFill>
            <a:schemeClr val="tx1"/>
          </a:solidFill>
          <a:latin typeface="+mn-lt"/>
          <a:ea typeface="+mn-ea"/>
          <a:cs typeface="+mn-cs"/>
        </a:defRPr>
      </a:lvl8pPr>
      <a:lvl9pPr marL="2743434" algn="l" defTabSz="685859"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170" y="365127"/>
            <a:ext cx="11080143" cy="92841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5170" y="1476421"/>
            <a:ext cx="11080143" cy="4725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F13AAE3-FC90-B64F-B273-762B785D9C9E}"/>
              </a:ext>
            </a:extLst>
          </p:cNvPr>
          <p:cNvSpPr txBox="1">
            <a:spLocks/>
          </p:cNvSpPr>
          <p:nvPr/>
        </p:nvSpPr>
        <p:spPr>
          <a:xfrm>
            <a:off x="8902701" y="6529949"/>
            <a:ext cx="2901765" cy="195726"/>
          </a:xfrm>
          <a:prstGeom prst="rect">
            <a:avLst/>
          </a:prstGeom>
        </p:spPr>
        <p:txBody>
          <a:bodyP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a:solidFill>
                  <a:schemeClr val="bg1"/>
                </a:solidFill>
                <a:latin typeface="Garamond" panose="02020404030301010803" pitchFamily="18" charset="0"/>
                <a:ea typeface="Palatino" pitchFamily="2" charset="77"/>
                <a:cs typeface="Calibri" panose="020F0502020204030204" pitchFamily="34" charset="0"/>
              </a:rPr>
              <a:t>Copyright © 2022 Peralta Community College District. All Rights Reserved.</a:t>
            </a:r>
          </a:p>
        </p:txBody>
      </p:sp>
      <p:sp>
        <p:nvSpPr>
          <p:cNvPr id="14" name="Slide Number Placeholder 5">
            <a:extLst>
              <a:ext uri="{FF2B5EF4-FFF2-40B4-BE49-F238E27FC236}">
                <a16:creationId xmlns:a16="http://schemas.microsoft.com/office/drawing/2014/main" id="{699664B0-06CD-A841-BBE0-E05827824C5A}"/>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pic>
        <p:nvPicPr>
          <p:cNvPr id="15" name="Graphic 14">
            <a:extLst>
              <a:ext uri="{FF2B5EF4-FFF2-40B4-BE49-F238E27FC236}">
                <a16:creationId xmlns:a16="http://schemas.microsoft.com/office/drawing/2014/main" id="{3F7075D0-9153-C243-91BC-D505FBF786C6}"/>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1112435" y="-126386"/>
            <a:ext cx="612648" cy="612648"/>
          </a:xfrm>
          <a:prstGeom prst="rect">
            <a:avLst/>
          </a:prstGeom>
        </p:spPr>
      </p:pic>
      <p:pic>
        <p:nvPicPr>
          <p:cNvPr id="16" name="Picture 15" descr="A picture containing the Peralta Community College District Logo. ">
            <a:extLst>
              <a:ext uri="{FF2B5EF4-FFF2-40B4-BE49-F238E27FC236}">
                <a16:creationId xmlns:a16="http://schemas.microsoft.com/office/drawing/2014/main" id="{1CF3233F-719A-F74E-AF06-1F6AF239EDFB}"/>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804466" y="45932"/>
            <a:ext cx="304354" cy="304354"/>
          </a:xfrm>
          <a:prstGeom prst="rect">
            <a:avLst/>
          </a:prstGeom>
        </p:spPr>
      </p:pic>
      <p:grpSp>
        <p:nvGrpSpPr>
          <p:cNvPr id="17" name="Group 16">
            <a:extLst>
              <a:ext uri="{FF2B5EF4-FFF2-40B4-BE49-F238E27FC236}">
                <a16:creationId xmlns:a16="http://schemas.microsoft.com/office/drawing/2014/main" id="{7A214B94-983C-9946-B680-2B8EF45E666D}"/>
              </a:ext>
            </a:extLst>
          </p:cNvPr>
          <p:cNvGrpSpPr/>
          <p:nvPr userDrawn="1"/>
        </p:nvGrpSpPr>
        <p:grpSpPr>
          <a:xfrm>
            <a:off x="415169" y="6604952"/>
            <a:ext cx="2239034" cy="46682"/>
            <a:chOff x="1009344" y="6622058"/>
            <a:chExt cx="2239034" cy="46682"/>
          </a:xfrm>
        </p:grpSpPr>
        <p:sp>
          <p:nvSpPr>
            <p:cNvPr id="18" name="Rectangle 17">
              <a:extLst>
                <a:ext uri="{FF2B5EF4-FFF2-40B4-BE49-F238E27FC236}">
                  <a16:creationId xmlns:a16="http://schemas.microsoft.com/office/drawing/2014/main" id="{E8C4F559-1BCC-B948-BC2C-7EB305375D65}"/>
                </a:ext>
              </a:extLst>
            </p:cNvPr>
            <p:cNvSpPr/>
            <p:nvPr/>
          </p:nvSpPr>
          <p:spPr>
            <a:xfrm>
              <a:off x="1009344" y="6622058"/>
              <a:ext cx="1097445" cy="4571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93FD240-2F24-A345-A3B0-8FFCD3D1A4F1}"/>
                </a:ext>
              </a:extLst>
            </p:cNvPr>
            <p:cNvSpPr/>
            <p:nvPr/>
          </p:nvSpPr>
          <p:spPr>
            <a:xfrm>
              <a:off x="2150933" y="6623021"/>
              <a:ext cx="1097445" cy="45719"/>
            </a:xfrm>
            <a:prstGeom prst="rect">
              <a:avLst/>
            </a:prstGeom>
            <a:solidFill>
              <a:srgbClr val="947D4E"/>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9970005"/>
      </p:ext>
    </p:extLst>
  </p:cSld>
  <p:clrMap bg1="lt1" tx1="dk1" bg2="lt2" tx2="dk2" accent1="accent1" accent2="accent2" accent3="accent3" accent4="accent4" accent5="accent5" accent6="accent6" hlink="hlink" folHlink="folHlink"/>
  <p:sldLayoutIdLst>
    <p:sldLayoutId id="2147483673"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59"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59" rtl="0" eaLnBrk="1" latinLnBrk="0" hangingPunct="1">
        <a:defRPr sz="1350" kern="1200">
          <a:solidFill>
            <a:schemeClr val="tx1"/>
          </a:solidFill>
          <a:latin typeface="+mn-lt"/>
          <a:ea typeface="+mn-ea"/>
          <a:cs typeface="+mn-cs"/>
        </a:defRPr>
      </a:lvl1pPr>
      <a:lvl2pPr marL="342929" algn="l" defTabSz="685859" rtl="0" eaLnBrk="1" latinLnBrk="0" hangingPunct="1">
        <a:defRPr sz="1350" kern="1200">
          <a:solidFill>
            <a:schemeClr val="tx1"/>
          </a:solidFill>
          <a:latin typeface="+mn-lt"/>
          <a:ea typeface="+mn-ea"/>
          <a:cs typeface="+mn-cs"/>
        </a:defRPr>
      </a:lvl2pPr>
      <a:lvl3pPr marL="685859" algn="l" defTabSz="685859" rtl="0" eaLnBrk="1" latinLnBrk="0" hangingPunct="1">
        <a:defRPr sz="1350" kern="1200">
          <a:solidFill>
            <a:schemeClr val="tx1"/>
          </a:solidFill>
          <a:latin typeface="+mn-lt"/>
          <a:ea typeface="+mn-ea"/>
          <a:cs typeface="+mn-cs"/>
        </a:defRPr>
      </a:lvl3pPr>
      <a:lvl4pPr marL="1028788" algn="l" defTabSz="685859" rtl="0" eaLnBrk="1" latinLnBrk="0" hangingPunct="1">
        <a:defRPr sz="1350" kern="1200">
          <a:solidFill>
            <a:schemeClr val="tx1"/>
          </a:solidFill>
          <a:latin typeface="+mn-lt"/>
          <a:ea typeface="+mn-ea"/>
          <a:cs typeface="+mn-cs"/>
        </a:defRPr>
      </a:lvl4pPr>
      <a:lvl5pPr marL="1371717" algn="l" defTabSz="685859" rtl="0" eaLnBrk="1" latinLnBrk="0" hangingPunct="1">
        <a:defRPr sz="1350" kern="1200">
          <a:solidFill>
            <a:schemeClr val="tx1"/>
          </a:solidFill>
          <a:latin typeface="+mn-lt"/>
          <a:ea typeface="+mn-ea"/>
          <a:cs typeface="+mn-cs"/>
        </a:defRPr>
      </a:lvl5pPr>
      <a:lvl6pPr marL="1714646" algn="l" defTabSz="685859" rtl="0" eaLnBrk="1" latinLnBrk="0" hangingPunct="1">
        <a:defRPr sz="1350" kern="1200">
          <a:solidFill>
            <a:schemeClr val="tx1"/>
          </a:solidFill>
          <a:latin typeface="+mn-lt"/>
          <a:ea typeface="+mn-ea"/>
          <a:cs typeface="+mn-cs"/>
        </a:defRPr>
      </a:lvl6pPr>
      <a:lvl7pPr marL="2057576" algn="l" defTabSz="685859" rtl="0" eaLnBrk="1" latinLnBrk="0" hangingPunct="1">
        <a:defRPr sz="1350" kern="1200">
          <a:solidFill>
            <a:schemeClr val="tx1"/>
          </a:solidFill>
          <a:latin typeface="+mn-lt"/>
          <a:ea typeface="+mn-ea"/>
          <a:cs typeface="+mn-cs"/>
        </a:defRPr>
      </a:lvl7pPr>
      <a:lvl8pPr marL="2400505" algn="l" defTabSz="685859" rtl="0" eaLnBrk="1" latinLnBrk="0" hangingPunct="1">
        <a:defRPr sz="1350" kern="1200">
          <a:solidFill>
            <a:schemeClr val="tx1"/>
          </a:solidFill>
          <a:latin typeface="+mn-lt"/>
          <a:ea typeface="+mn-ea"/>
          <a:cs typeface="+mn-cs"/>
        </a:defRPr>
      </a:lvl8pPr>
      <a:lvl9pPr marL="2743434" algn="l" defTabSz="685859"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170" y="365127"/>
            <a:ext cx="11080143" cy="92841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5170" y="1476421"/>
            <a:ext cx="11080143" cy="4725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9F13AAE3-FC90-B64F-B273-762B785D9C9E}"/>
              </a:ext>
            </a:extLst>
          </p:cNvPr>
          <p:cNvSpPr txBox="1">
            <a:spLocks/>
          </p:cNvSpPr>
          <p:nvPr/>
        </p:nvSpPr>
        <p:spPr>
          <a:xfrm>
            <a:off x="8902701" y="6529949"/>
            <a:ext cx="2901765" cy="195726"/>
          </a:xfrm>
          <a:prstGeom prst="rect">
            <a:avLst/>
          </a:prstGeom>
        </p:spPr>
        <p:txBody>
          <a:bodyP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700">
                <a:solidFill>
                  <a:schemeClr val="bg1"/>
                </a:solidFill>
                <a:latin typeface="Garamond" panose="02020404030301010803" pitchFamily="18" charset="0"/>
                <a:ea typeface="Palatino" pitchFamily="2" charset="77"/>
                <a:cs typeface="Calibri" panose="020F0502020204030204" pitchFamily="34" charset="0"/>
              </a:rPr>
              <a:t>Copyright © 2022 Peralta Community College District. All Rights Reserved.</a:t>
            </a:r>
          </a:p>
        </p:txBody>
      </p:sp>
      <p:sp>
        <p:nvSpPr>
          <p:cNvPr id="14" name="Slide Number Placeholder 5">
            <a:extLst>
              <a:ext uri="{FF2B5EF4-FFF2-40B4-BE49-F238E27FC236}">
                <a16:creationId xmlns:a16="http://schemas.microsoft.com/office/drawing/2014/main" id="{699664B0-06CD-A841-BBE0-E05827824C5A}"/>
              </a:ext>
            </a:extLst>
          </p:cNvPr>
          <p:cNvSpPr>
            <a:spLocks noGrp="1"/>
          </p:cNvSpPr>
          <p:nvPr>
            <p:ph type="sldNum" sz="quarter" idx="4"/>
          </p:nvPr>
        </p:nvSpPr>
        <p:spPr>
          <a:xfrm>
            <a:off x="4724399" y="6492561"/>
            <a:ext cx="2743201" cy="244075"/>
          </a:xfrm>
          <a:prstGeom prst="rect">
            <a:avLst/>
          </a:prstGeom>
        </p:spPr>
        <p:txBody>
          <a:bodyPr/>
          <a:lstStyle>
            <a:lvl1pPr algn="ctr">
              <a:defRPr sz="1200">
                <a:solidFill>
                  <a:schemeClr val="bg1"/>
                </a:solidFill>
              </a:defRPr>
            </a:lvl1pPr>
          </a:lstStyle>
          <a:p>
            <a:fld id="{680A8805-481E-9945-9A4E-5A535D120D3C}" type="slidenum">
              <a:rPr lang="en-US" smtClean="0"/>
              <a:pPr/>
              <a:t>‹#›</a:t>
            </a:fld>
            <a:endParaRPr lang="en-US"/>
          </a:p>
        </p:txBody>
      </p:sp>
      <p:pic>
        <p:nvPicPr>
          <p:cNvPr id="15" name="Graphic 14">
            <a:extLst>
              <a:ext uri="{FF2B5EF4-FFF2-40B4-BE49-F238E27FC236}">
                <a16:creationId xmlns:a16="http://schemas.microsoft.com/office/drawing/2014/main" id="{DBC6033E-CD17-7440-9D88-3924C2E60296}"/>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1112435" y="-126386"/>
            <a:ext cx="612648" cy="612648"/>
          </a:xfrm>
          <a:prstGeom prst="rect">
            <a:avLst/>
          </a:prstGeom>
        </p:spPr>
      </p:pic>
      <p:pic>
        <p:nvPicPr>
          <p:cNvPr id="16" name="Picture 15" descr="A picture containing the Peralta Community College District Logo. ">
            <a:extLst>
              <a:ext uri="{FF2B5EF4-FFF2-40B4-BE49-F238E27FC236}">
                <a16:creationId xmlns:a16="http://schemas.microsoft.com/office/drawing/2014/main" id="{74B0D47E-428D-5F4E-B121-306A1A4BCDA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804466" y="45932"/>
            <a:ext cx="304354" cy="304354"/>
          </a:xfrm>
          <a:prstGeom prst="rect">
            <a:avLst/>
          </a:prstGeom>
        </p:spPr>
      </p:pic>
      <p:grpSp>
        <p:nvGrpSpPr>
          <p:cNvPr id="17" name="Group 16">
            <a:extLst>
              <a:ext uri="{FF2B5EF4-FFF2-40B4-BE49-F238E27FC236}">
                <a16:creationId xmlns:a16="http://schemas.microsoft.com/office/drawing/2014/main" id="{B7E06C39-90DB-D745-8912-C8E88BEEE43F}"/>
              </a:ext>
            </a:extLst>
          </p:cNvPr>
          <p:cNvGrpSpPr/>
          <p:nvPr userDrawn="1"/>
        </p:nvGrpSpPr>
        <p:grpSpPr>
          <a:xfrm rot="10800000">
            <a:off x="415169" y="6604952"/>
            <a:ext cx="2239034" cy="46682"/>
            <a:chOff x="1009344" y="6622058"/>
            <a:chExt cx="2239034" cy="46682"/>
          </a:xfrm>
        </p:grpSpPr>
        <p:sp>
          <p:nvSpPr>
            <p:cNvPr id="18" name="Rectangle 17">
              <a:extLst>
                <a:ext uri="{FF2B5EF4-FFF2-40B4-BE49-F238E27FC236}">
                  <a16:creationId xmlns:a16="http://schemas.microsoft.com/office/drawing/2014/main" id="{36ACC544-2D86-B04A-B400-8E6787A676F9}"/>
                </a:ext>
              </a:extLst>
            </p:cNvPr>
            <p:cNvSpPr/>
            <p:nvPr/>
          </p:nvSpPr>
          <p:spPr>
            <a:xfrm>
              <a:off x="1009344" y="6622058"/>
              <a:ext cx="1097445" cy="45719"/>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E63AF40-FA91-374B-8458-D064D8E2BF93}"/>
                </a:ext>
              </a:extLst>
            </p:cNvPr>
            <p:cNvSpPr/>
            <p:nvPr/>
          </p:nvSpPr>
          <p:spPr>
            <a:xfrm>
              <a:off x="2150933" y="6623021"/>
              <a:ext cx="1097445" cy="45719"/>
            </a:xfrm>
            <a:prstGeom prst="rect">
              <a:avLst/>
            </a:prstGeom>
            <a:solidFill>
              <a:srgbClr val="007088"/>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1003012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85859"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65" indent="-171465" algn="l" defTabSz="685859"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94" indent="-171465" algn="l" defTabSz="685859"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323" indent="-171465" algn="l" defTabSz="685859"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252" indent="-171465" algn="l" defTabSz="685859"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182" indent="-171465" algn="l" defTabSz="685859"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6111"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40"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6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99" indent="-171465" algn="l" defTabSz="68585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59" rtl="0" eaLnBrk="1" latinLnBrk="0" hangingPunct="1">
        <a:defRPr sz="1350" kern="1200">
          <a:solidFill>
            <a:schemeClr val="tx1"/>
          </a:solidFill>
          <a:latin typeface="+mn-lt"/>
          <a:ea typeface="+mn-ea"/>
          <a:cs typeface="+mn-cs"/>
        </a:defRPr>
      </a:lvl1pPr>
      <a:lvl2pPr marL="342929" algn="l" defTabSz="685859" rtl="0" eaLnBrk="1" latinLnBrk="0" hangingPunct="1">
        <a:defRPr sz="1350" kern="1200">
          <a:solidFill>
            <a:schemeClr val="tx1"/>
          </a:solidFill>
          <a:latin typeface="+mn-lt"/>
          <a:ea typeface="+mn-ea"/>
          <a:cs typeface="+mn-cs"/>
        </a:defRPr>
      </a:lvl2pPr>
      <a:lvl3pPr marL="685859" algn="l" defTabSz="685859" rtl="0" eaLnBrk="1" latinLnBrk="0" hangingPunct="1">
        <a:defRPr sz="1350" kern="1200">
          <a:solidFill>
            <a:schemeClr val="tx1"/>
          </a:solidFill>
          <a:latin typeface="+mn-lt"/>
          <a:ea typeface="+mn-ea"/>
          <a:cs typeface="+mn-cs"/>
        </a:defRPr>
      </a:lvl3pPr>
      <a:lvl4pPr marL="1028788" algn="l" defTabSz="685859" rtl="0" eaLnBrk="1" latinLnBrk="0" hangingPunct="1">
        <a:defRPr sz="1350" kern="1200">
          <a:solidFill>
            <a:schemeClr val="tx1"/>
          </a:solidFill>
          <a:latin typeface="+mn-lt"/>
          <a:ea typeface="+mn-ea"/>
          <a:cs typeface="+mn-cs"/>
        </a:defRPr>
      </a:lvl4pPr>
      <a:lvl5pPr marL="1371717" algn="l" defTabSz="685859" rtl="0" eaLnBrk="1" latinLnBrk="0" hangingPunct="1">
        <a:defRPr sz="1350" kern="1200">
          <a:solidFill>
            <a:schemeClr val="tx1"/>
          </a:solidFill>
          <a:latin typeface="+mn-lt"/>
          <a:ea typeface="+mn-ea"/>
          <a:cs typeface="+mn-cs"/>
        </a:defRPr>
      </a:lvl5pPr>
      <a:lvl6pPr marL="1714646" algn="l" defTabSz="685859" rtl="0" eaLnBrk="1" latinLnBrk="0" hangingPunct="1">
        <a:defRPr sz="1350" kern="1200">
          <a:solidFill>
            <a:schemeClr val="tx1"/>
          </a:solidFill>
          <a:latin typeface="+mn-lt"/>
          <a:ea typeface="+mn-ea"/>
          <a:cs typeface="+mn-cs"/>
        </a:defRPr>
      </a:lvl6pPr>
      <a:lvl7pPr marL="2057576" algn="l" defTabSz="685859" rtl="0" eaLnBrk="1" latinLnBrk="0" hangingPunct="1">
        <a:defRPr sz="1350" kern="1200">
          <a:solidFill>
            <a:schemeClr val="tx1"/>
          </a:solidFill>
          <a:latin typeface="+mn-lt"/>
          <a:ea typeface="+mn-ea"/>
          <a:cs typeface="+mn-cs"/>
        </a:defRPr>
      </a:lvl7pPr>
      <a:lvl8pPr marL="2400505" algn="l" defTabSz="685859" rtl="0" eaLnBrk="1" latinLnBrk="0" hangingPunct="1">
        <a:defRPr sz="1350" kern="1200">
          <a:solidFill>
            <a:schemeClr val="tx1"/>
          </a:solidFill>
          <a:latin typeface="+mn-lt"/>
          <a:ea typeface="+mn-ea"/>
          <a:cs typeface="+mn-cs"/>
        </a:defRPr>
      </a:lvl8pPr>
      <a:lvl9pPr marL="2743434" algn="l" defTabSz="68585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E1FCB5-4FFD-40BA-9945-BAE7E5E24245}"/>
              </a:ext>
            </a:extLst>
          </p:cNvPr>
          <p:cNvSpPr txBox="1"/>
          <p:nvPr/>
        </p:nvSpPr>
        <p:spPr>
          <a:xfrm>
            <a:off x="904352" y="2280976"/>
            <a:ext cx="10239270" cy="2677656"/>
          </a:xfrm>
          <a:prstGeom prst="rect">
            <a:avLst/>
          </a:prstGeom>
          <a:noFill/>
        </p:spPr>
        <p:txBody>
          <a:bodyPr wrap="square" rtlCol="0">
            <a:spAutoFit/>
          </a:bodyPr>
          <a:lstStyle/>
          <a:p>
            <a:pPr algn="ctr"/>
            <a:r>
              <a:rPr lang="en-US" sz="3600" dirty="0">
                <a:solidFill>
                  <a:schemeClr val="tx2"/>
                </a:solidFill>
              </a:rPr>
              <a:t>Updates on AB 928: </a:t>
            </a:r>
            <a:r>
              <a:rPr lang="en-US" sz="2400" dirty="0">
                <a:solidFill>
                  <a:schemeClr val="tx2"/>
                </a:solidFill>
              </a:rPr>
              <a:t>Singular Lower Division General Education Pathways for CSUs and UCs and </a:t>
            </a:r>
          </a:p>
          <a:p>
            <a:pPr algn="ctr"/>
            <a:r>
              <a:rPr lang="en-US" sz="3600" dirty="0">
                <a:solidFill>
                  <a:schemeClr val="tx2"/>
                </a:solidFill>
              </a:rPr>
              <a:t>Updates on AB 1111: </a:t>
            </a:r>
            <a:r>
              <a:rPr lang="en-US" sz="2400" dirty="0">
                <a:solidFill>
                  <a:schemeClr val="tx2"/>
                </a:solidFill>
              </a:rPr>
              <a:t>Common Corse Numbering</a:t>
            </a:r>
          </a:p>
          <a:p>
            <a:pPr algn="ctr"/>
            <a:endParaRPr lang="en-US" sz="2400" dirty="0">
              <a:solidFill>
                <a:schemeClr val="tx2"/>
              </a:solidFill>
            </a:endParaRPr>
          </a:p>
          <a:p>
            <a:pPr algn="ctr"/>
            <a:r>
              <a:rPr lang="en-US" sz="2400" dirty="0">
                <a:solidFill>
                  <a:schemeClr val="tx2"/>
                </a:solidFill>
              </a:rPr>
              <a:t>Connecting the dots…</a:t>
            </a:r>
            <a:endParaRPr lang="en-US" sz="3600" dirty="0">
              <a:solidFill>
                <a:schemeClr val="tx2"/>
              </a:solidFill>
            </a:endParaRPr>
          </a:p>
          <a:p>
            <a:pPr algn="ctr"/>
            <a:endParaRPr lang="en-US" sz="2400" dirty="0"/>
          </a:p>
        </p:txBody>
      </p:sp>
      <p:sp>
        <p:nvSpPr>
          <p:cNvPr id="3" name="TextBox 2">
            <a:extLst>
              <a:ext uri="{FF2B5EF4-FFF2-40B4-BE49-F238E27FC236}">
                <a16:creationId xmlns:a16="http://schemas.microsoft.com/office/drawing/2014/main" id="{773A9FEB-2932-4963-AE57-C0DC8D75481E}"/>
              </a:ext>
            </a:extLst>
          </p:cNvPr>
          <p:cNvSpPr txBox="1"/>
          <p:nvPr/>
        </p:nvSpPr>
        <p:spPr>
          <a:xfrm>
            <a:off x="964642" y="5566787"/>
            <a:ext cx="10168932" cy="1200329"/>
          </a:xfrm>
          <a:prstGeom prst="rect">
            <a:avLst/>
          </a:prstGeom>
          <a:noFill/>
        </p:spPr>
        <p:txBody>
          <a:bodyPr wrap="square" rtlCol="0">
            <a:spAutoFit/>
          </a:bodyPr>
          <a:lstStyle/>
          <a:p>
            <a:pPr algn="ctr"/>
            <a:r>
              <a:rPr lang="en-US" dirty="0">
                <a:solidFill>
                  <a:schemeClr val="tx2"/>
                </a:solidFill>
              </a:rPr>
              <a:t>Kuni Hay</a:t>
            </a:r>
          </a:p>
          <a:p>
            <a:pPr algn="ctr"/>
            <a:r>
              <a:rPr lang="en-US" dirty="0">
                <a:solidFill>
                  <a:schemeClr val="tx2"/>
                </a:solidFill>
              </a:rPr>
              <a:t>Vice President of Instruction</a:t>
            </a:r>
          </a:p>
          <a:p>
            <a:pPr algn="ctr"/>
            <a:r>
              <a:rPr lang="en-US" dirty="0">
                <a:solidFill>
                  <a:schemeClr val="tx2"/>
                </a:solidFill>
              </a:rPr>
              <a:t>Berkeley City College</a:t>
            </a:r>
          </a:p>
          <a:p>
            <a:pPr algn="ctr"/>
            <a:r>
              <a:rPr lang="en-US" dirty="0">
                <a:solidFill>
                  <a:schemeClr val="tx2"/>
                </a:solidFill>
              </a:rPr>
              <a:t>October 5, 2023</a:t>
            </a:r>
          </a:p>
        </p:txBody>
      </p:sp>
    </p:spTree>
    <p:extLst>
      <p:ext uri="{BB962C8B-B14F-4D97-AF65-F5344CB8AC3E}">
        <p14:creationId xmlns:p14="http://schemas.microsoft.com/office/powerpoint/2010/main" val="4217801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0D69-AAA3-42C5-9EF1-75809F0DEE23}"/>
              </a:ext>
            </a:extLst>
          </p:cNvPr>
          <p:cNvSpPr>
            <a:spLocks noGrp="1"/>
          </p:cNvSpPr>
          <p:nvPr>
            <p:ph type="title"/>
          </p:nvPr>
        </p:nvSpPr>
        <p:spPr>
          <a:xfrm>
            <a:off x="415170" y="365127"/>
            <a:ext cx="11111245" cy="559321"/>
          </a:xfrm>
        </p:spPr>
        <p:txBody>
          <a:bodyPr>
            <a:noAutofit/>
          </a:bodyPr>
          <a:lstStyle/>
          <a:p>
            <a:r>
              <a:rPr lang="en-US" sz="2800" dirty="0">
                <a:solidFill>
                  <a:srgbClr val="002060"/>
                </a:solidFill>
              </a:rPr>
              <a:t>Connecting the dots: Next steps on AB 1111 at BCC and PCCD</a:t>
            </a:r>
            <a:endParaRPr lang="en-US" sz="2800" dirty="0"/>
          </a:p>
        </p:txBody>
      </p:sp>
      <p:sp>
        <p:nvSpPr>
          <p:cNvPr id="3" name="Content Placeholder 2">
            <a:extLst>
              <a:ext uri="{FF2B5EF4-FFF2-40B4-BE49-F238E27FC236}">
                <a16:creationId xmlns:a16="http://schemas.microsoft.com/office/drawing/2014/main" id="{216337F4-86C5-4C89-85C6-613D82260D65}"/>
              </a:ext>
            </a:extLst>
          </p:cNvPr>
          <p:cNvSpPr>
            <a:spLocks noGrp="1"/>
          </p:cNvSpPr>
          <p:nvPr>
            <p:ph idx="1"/>
          </p:nvPr>
        </p:nvSpPr>
        <p:spPr>
          <a:xfrm>
            <a:off x="415170" y="1165609"/>
            <a:ext cx="11111245" cy="5011355"/>
          </a:xfrm>
        </p:spPr>
        <p:txBody>
          <a:bodyPr/>
          <a:lstStyle/>
          <a:p>
            <a:pPr marL="0" indent="0">
              <a:buNone/>
            </a:pPr>
            <a:endParaRPr lang="en-US" dirty="0"/>
          </a:p>
          <a:p>
            <a:pPr marL="457200" indent="-457200">
              <a:buAutoNum type="arabicPeriod"/>
            </a:pPr>
            <a:r>
              <a:rPr lang="en-US" dirty="0">
                <a:solidFill>
                  <a:srgbClr val="002060"/>
                </a:solidFill>
              </a:rPr>
              <a:t>Leverage the BCC curriculum planning process to assess and determine GE course revisions and other activities (AB 928 and Cal GETC)</a:t>
            </a:r>
          </a:p>
          <a:p>
            <a:pPr marL="457200" indent="-457200">
              <a:buAutoNum type="arabicPeriod"/>
            </a:pPr>
            <a:endParaRPr lang="en-US" dirty="0">
              <a:solidFill>
                <a:srgbClr val="002060"/>
              </a:solidFill>
            </a:endParaRPr>
          </a:p>
          <a:p>
            <a:pPr marL="457200" indent="-457200">
              <a:spcBef>
                <a:spcPts val="0"/>
              </a:spcBef>
              <a:buAutoNum type="arabicPeriod"/>
            </a:pPr>
            <a:r>
              <a:rPr lang="en-US" dirty="0">
                <a:solidFill>
                  <a:srgbClr val="002060"/>
                </a:solidFill>
              </a:rPr>
              <a:t>Review of the “shared” GE courses within the district (CIPD):</a:t>
            </a:r>
          </a:p>
          <a:p>
            <a:pPr marL="0" indent="0">
              <a:spcBef>
                <a:spcPts val="0"/>
              </a:spcBef>
              <a:buNone/>
            </a:pPr>
            <a:r>
              <a:rPr lang="en-US" dirty="0">
                <a:solidFill>
                  <a:srgbClr val="002060"/>
                </a:solidFill>
              </a:rPr>
              <a:t>	Are there courses that are shared among colleges but not agreed?</a:t>
            </a:r>
          </a:p>
          <a:p>
            <a:pPr marL="0" indent="0">
              <a:spcBef>
                <a:spcPts val="0"/>
              </a:spcBef>
              <a:buNone/>
            </a:pPr>
            <a:r>
              <a:rPr lang="en-US" dirty="0">
                <a:solidFill>
                  <a:srgbClr val="002060"/>
                </a:solidFill>
              </a:rPr>
              <a:t>	</a:t>
            </a:r>
          </a:p>
          <a:p>
            <a:pPr marL="0" indent="0">
              <a:spcBef>
                <a:spcPts val="0"/>
              </a:spcBef>
              <a:buNone/>
            </a:pPr>
            <a:r>
              <a:rPr lang="en-US" dirty="0">
                <a:solidFill>
                  <a:srgbClr val="002060"/>
                </a:solidFill>
              </a:rPr>
              <a:t>3. Critically  important roles of a) Curriculum Chair, b) Curriculum Specialist, c)    Articulation officer, and d) Academic senate to be well informed about the 	progresses both on AB 928 and AB 1111</a:t>
            </a:r>
          </a:p>
          <a:p>
            <a:pPr marL="0" indent="0">
              <a:spcBef>
                <a:spcPts val="0"/>
              </a:spcBef>
              <a:buNone/>
            </a:pPr>
            <a:endParaRPr lang="en-US" dirty="0">
              <a:solidFill>
                <a:srgbClr val="002060"/>
              </a:solidFill>
            </a:endParaRPr>
          </a:p>
          <a:p>
            <a:pPr marL="0" indent="0">
              <a:spcBef>
                <a:spcPts val="0"/>
              </a:spcBef>
              <a:buNone/>
            </a:pPr>
            <a:r>
              <a:rPr lang="en-US" dirty="0">
                <a:solidFill>
                  <a:srgbClr val="002060"/>
                </a:solidFill>
              </a:rPr>
              <a:t>4. Also critically important roles in the Student Services: Counselors, A&amp;R, and Technology support (PCCD and BCC) for the development of local infrastructure</a:t>
            </a:r>
          </a:p>
        </p:txBody>
      </p:sp>
    </p:spTree>
    <p:extLst>
      <p:ext uri="{BB962C8B-B14F-4D97-AF65-F5344CB8AC3E}">
        <p14:creationId xmlns:p14="http://schemas.microsoft.com/office/powerpoint/2010/main" val="2682867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EF6C3-541F-4444-B230-207324E49CCC}"/>
              </a:ext>
            </a:extLst>
          </p:cNvPr>
          <p:cNvSpPr>
            <a:spLocks noGrp="1"/>
          </p:cNvSpPr>
          <p:nvPr>
            <p:ph type="title"/>
          </p:nvPr>
        </p:nvSpPr>
        <p:spPr/>
        <p:txBody>
          <a:bodyPr/>
          <a:lstStyle/>
          <a:p>
            <a:r>
              <a:rPr lang="en-US" dirty="0">
                <a:solidFill>
                  <a:srgbClr val="002060"/>
                </a:solidFill>
              </a:rPr>
              <a:t>Q&amp;A?</a:t>
            </a:r>
          </a:p>
        </p:txBody>
      </p:sp>
      <p:sp>
        <p:nvSpPr>
          <p:cNvPr id="3" name="Content Placeholder 2">
            <a:extLst>
              <a:ext uri="{FF2B5EF4-FFF2-40B4-BE49-F238E27FC236}">
                <a16:creationId xmlns:a16="http://schemas.microsoft.com/office/drawing/2014/main" id="{E63F91B5-900D-4846-B811-4474F5F05F2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090742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3A0B-4A89-4DF9-BE64-60CCB9719975}"/>
              </a:ext>
            </a:extLst>
          </p:cNvPr>
          <p:cNvSpPr>
            <a:spLocks noGrp="1"/>
          </p:cNvSpPr>
          <p:nvPr>
            <p:ph type="title"/>
          </p:nvPr>
        </p:nvSpPr>
        <p:spPr>
          <a:xfrm>
            <a:off x="415170" y="365127"/>
            <a:ext cx="11111245" cy="649757"/>
          </a:xfrm>
        </p:spPr>
        <p:txBody>
          <a:bodyPr/>
          <a:lstStyle/>
          <a:p>
            <a:r>
              <a:rPr lang="en-US" dirty="0">
                <a:solidFill>
                  <a:schemeClr val="tx2"/>
                </a:solidFill>
              </a:rPr>
              <a:t>Updates on AB 928  and Cal GETC</a:t>
            </a:r>
          </a:p>
        </p:txBody>
      </p:sp>
      <p:sp>
        <p:nvSpPr>
          <p:cNvPr id="3" name="Content Placeholder 2">
            <a:extLst>
              <a:ext uri="{FF2B5EF4-FFF2-40B4-BE49-F238E27FC236}">
                <a16:creationId xmlns:a16="http://schemas.microsoft.com/office/drawing/2014/main" id="{A7E414D1-436B-448E-82F5-29C68FDDA4BF}"/>
              </a:ext>
            </a:extLst>
          </p:cNvPr>
          <p:cNvSpPr>
            <a:spLocks noGrp="1"/>
          </p:cNvSpPr>
          <p:nvPr>
            <p:ph idx="1"/>
          </p:nvPr>
        </p:nvSpPr>
        <p:spPr>
          <a:xfrm>
            <a:off x="415170" y="1225899"/>
            <a:ext cx="11111245" cy="4951065"/>
          </a:xfrm>
        </p:spPr>
        <p:txBody>
          <a:bodyPr>
            <a:normAutofit lnSpcReduction="10000"/>
          </a:bodyPr>
          <a:lstStyle/>
          <a:p>
            <a:r>
              <a:rPr lang="en-US" dirty="0">
                <a:solidFill>
                  <a:schemeClr val="tx2"/>
                </a:solidFill>
              </a:rPr>
              <a:t>Let’s recap the essence of AB 928:</a:t>
            </a:r>
          </a:p>
          <a:p>
            <a:pPr marL="0" indent="0">
              <a:buNone/>
            </a:pPr>
            <a:endParaRPr lang="en-US" dirty="0">
              <a:solidFill>
                <a:schemeClr val="tx2"/>
              </a:solidFill>
            </a:endParaRPr>
          </a:p>
          <a:p>
            <a:pPr marL="0" indent="0">
              <a:buNone/>
            </a:pPr>
            <a:r>
              <a:rPr lang="en-US" dirty="0">
                <a:solidFill>
                  <a:schemeClr val="tx2"/>
                </a:solidFill>
              </a:rPr>
              <a:t>	</a:t>
            </a:r>
            <a:r>
              <a:rPr lang="en-US" sz="1800" dirty="0">
                <a:solidFill>
                  <a:schemeClr val="tx2"/>
                </a:solidFill>
              </a:rPr>
              <a:t>a) Student-centered transfer process to be developed</a:t>
            </a:r>
          </a:p>
          <a:p>
            <a:pPr marL="0" indent="0">
              <a:buNone/>
            </a:pPr>
            <a:r>
              <a:rPr lang="en-US" sz="1800" dirty="0">
                <a:solidFill>
                  <a:schemeClr val="tx2"/>
                </a:solidFill>
              </a:rPr>
              <a:t>	b) Intersegmental Implementation Committee to this work till July 1, 2025 = ICAS: 	Intersegmental Committee of the Academic Senate (of CCC, CSUs 	&amp;UCs) and for it to </a:t>
            </a:r>
          </a:p>
          <a:p>
            <a:pPr marL="0" indent="0">
              <a:buNone/>
            </a:pPr>
            <a:r>
              <a:rPr lang="en-US" sz="1800" dirty="0">
                <a:solidFill>
                  <a:schemeClr val="tx2"/>
                </a:solidFill>
              </a:rPr>
              <a:t>	oversee the implementation.</a:t>
            </a:r>
          </a:p>
          <a:p>
            <a:pPr marL="0" indent="0">
              <a:buNone/>
            </a:pPr>
            <a:r>
              <a:rPr lang="en-US" sz="1800" dirty="0">
                <a:solidFill>
                  <a:schemeClr val="tx2"/>
                </a:solidFill>
              </a:rPr>
              <a:t>	c) Development of the Lower Division GE Transfer Pathways by May 31, 2023</a:t>
            </a:r>
          </a:p>
          <a:p>
            <a:pPr marL="0" indent="0">
              <a:buNone/>
            </a:pPr>
            <a:r>
              <a:rPr lang="en-US" sz="1800" dirty="0">
                <a:solidFill>
                  <a:schemeClr val="tx2"/>
                </a:solidFill>
              </a:rPr>
              <a:t>	d) Commencing 25-26 (as of Fall 2025), there will be the only LD GE Pathway used to 	determine eligibility  &amp; sufficient academic preparation to transfer to CSUs and UCs. * 	Development of the Cal – General Education Transfer 	</a:t>
            </a:r>
          </a:p>
          <a:p>
            <a:pPr marL="0" indent="0">
              <a:buNone/>
            </a:pPr>
            <a:r>
              <a:rPr lang="en-US" sz="1800" dirty="0">
                <a:solidFill>
                  <a:schemeClr val="tx2"/>
                </a:solidFill>
              </a:rPr>
              <a:t>	Curriculum (GETC)</a:t>
            </a:r>
          </a:p>
          <a:p>
            <a:pPr marL="0" indent="0">
              <a:buNone/>
            </a:pPr>
            <a:r>
              <a:rPr lang="en-US" sz="1800" dirty="0">
                <a:solidFill>
                  <a:schemeClr val="tx2"/>
                </a:solidFill>
              </a:rPr>
              <a:t>	e) “Auto ADT”</a:t>
            </a:r>
          </a:p>
          <a:p>
            <a:pPr marL="0" indent="0">
              <a:buNone/>
            </a:pPr>
            <a:r>
              <a:rPr lang="en-US" sz="1800" dirty="0">
                <a:solidFill>
                  <a:schemeClr val="tx2"/>
                </a:solidFill>
              </a:rPr>
              <a:t>	CCCs, On or before August 1, 2024 to place students who declare a goal of transfer on 	their mandatory SEP on the ADT pathway, if student has not opted out, as specified, if such 	a pathway exists for their intended major.</a:t>
            </a:r>
          </a:p>
          <a:p>
            <a:pPr marL="0" indent="0">
              <a:buNone/>
            </a:pPr>
            <a:r>
              <a:rPr lang="en-US" sz="1800" dirty="0">
                <a:solidFill>
                  <a:schemeClr val="tx2"/>
                </a:solidFill>
              </a:rPr>
              <a:t>	f) CCC to use funds for continued implementation of the Guided Pathways to accomplish 	this</a:t>
            </a:r>
          </a:p>
          <a:p>
            <a:endParaRPr lang="en-US" dirty="0">
              <a:solidFill>
                <a:schemeClr val="tx2"/>
              </a:solidFill>
            </a:endParaRPr>
          </a:p>
          <a:p>
            <a:pPr marL="0" indent="0">
              <a:buNone/>
            </a:pPr>
            <a:endParaRPr lang="en-US" dirty="0"/>
          </a:p>
        </p:txBody>
      </p:sp>
    </p:spTree>
    <p:extLst>
      <p:ext uri="{BB962C8B-B14F-4D97-AF65-F5344CB8AC3E}">
        <p14:creationId xmlns:p14="http://schemas.microsoft.com/office/powerpoint/2010/main" val="3777768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C9E0C-6047-444A-B7E4-C8A2A83E7534}"/>
              </a:ext>
            </a:extLst>
          </p:cNvPr>
          <p:cNvSpPr>
            <a:spLocks noGrp="1"/>
          </p:cNvSpPr>
          <p:nvPr>
            <p:ph type="title"/>
          </p:nvPr>
        </p:nvSpPr>
        <p:spPr>
          <a:xfrm>
            <a:off x="415170" y="365127"/>
            <a:ext cx="11111245" cy="720095"/>
          </a:xfrm>
        </p:spPr>
        <p:txBody>
          <a:bodyPr/>
          <a:lstStyle/>
          <a:p>
            <a:r>
              <a:rPr lang="en-US" dirty="0">
                <a:solidFill>
                  <a:schemeClr val="tx2"/>
                </a:solidFill>
              </a:rPr>
              <a:t>Updates on AB 928  and Cal GETC</a:t>
            </a:r>
            <a:endParaRPr lang="en-US" dirty="0"/>
          </a:p>
        </p:txBody>
      </p:sp>
      <p:sp>
        <p:nvSpPr>
          <p:cNvPr id="3" name="Content Placeholder 2">
            <a:extLst>
              <a:ext uri="{FF2B5EF4-FFF2-40B4-BE49-F238E27FC236}">
                <a16:creationId xmlns:a16="http://schemas.microsoft.com/office/drawing/2014/main" id="{BFA0C60D-4636-4BF2-93B2-BCE3701F45A3}"/>
              </a:ext>
            </a:extLst>
          </p:cNvPr>
          <p:cNvSpPr>
            <a:spLocks noGrp="1"/>
          </p:cNvSpPr>
          <p:nvPr>
            <p:ph idx="1"/>
          </p:nvPr>
        </p:nvSpPr>
        <p:spPr>
          <a:xfrm>
            <a:off x="415170" y="1215851"/>
            <a:ext cx="11111245" cy="4961113"/>
          </a:xfrm>
        </p:spPr>
        <p:txBody>
          <a:bodyPr/>
          <a:lstStyle/>
          <a:p>
            <a:endParaRPr lang="en-US" dirty="0">
              <a:solidFill>
                <a:schemeClr val="tx2"/>
              </a:solidFill>
            </a:endParaRPr>
          </a:p>
          <a:p>
            <a:endParaRPr lang="en-US" dirty="0">
              <a:solidFill>
                <a:schemeClr val="tx2"/>
              </a:solidFill>
            </a:endParaRPr>
          </a:p>
          <a:p>
            <a:r>
              <a:rPr lang="en-US" dirty="0">
                <a:solidFill>
                  <a:schemeClr val="tx2"/>
                </a:solidFill>
              </a:rPr>
              <a:t>ICAS has accomplished :</a:t>
            </a:r>
          </a:p>
          <a:p>
            <a:pPr marL="0" indent="0">
              <a:buNone/>
            </a:pPr>
            <a:endParaRPr lang="en-US" dirty="0">
              <a:solidFill>
                <a:schemeClr val="tx2"/>
              </a:solidFill>
            </a:endParaRPr>
          </a:p>
          <a:p>
            <a:pPr marL="685829" lvl="1" indent="-342900">
              <a:buAutoNum type="alphaLcParenR"/>
            </a:pPr>
            <a:r>
              <a:rPr lang="en-US" dirty="0">
                <a:solidFill>
                  <a:schemeClr val="tx2"/>
                </a:solidFill>
              </a:rPr>
              <a:t>Established LD GE Transfer pathways for CSUs and UCs by May 31, 2023 </a:t>
            </a:r>
          </a:p>
          <a:p>
            <a:pPr marL="342929" lvl="1" indent="0">
              <a:buNone/>
            </a:pPr>
            <a:endParaRPr lang="en-US" dirty="0">
              <a:solidFill>
                <a:schemeClr val="tx2"/>
              </a:solidFill>
            </a:endParaRPr>
          </a:p>
          <a:p>
            <a:pPr marL="342929" lvl="1" indent="0">
              <a:buNone/>
            </a:pPr>
            <a:r>
              <a:rPr lang="en-US" dirty="0">
                <a:solidFill>
                  <a:schemeClr val="tx2"/>
                </a:solidFill>
              </a:rPr>
              <a:t>b) Cal GETC aligns UCs and CSUs transfer requirements without increasing the 34 units ceiling for GE course pattern as mandated by AB 928</a:t>
            </a:r>
          </a:p>
          <a:p>
            <a:pPr marL="342929" lvl="1" indent="0">
              <a:buNone/>
            </a:pPr>
            <a:endParaRPr lang="en-US" dirty="0">
              <a:solidFill>
                <a:schemeClr val="tx2"/>
              </a:solidFill>
            </a:endParaRPr>
          </a:p>
          <a:p>
            <a:pPr marL="342929" lvl="1" indent="0">
              <a:buNone/>
            </a:pPr>
            <a:r>
              <a:rPr lang="en-US" dirty="0">
                <a:solidFill>
                  <a:schemeClr val="tx2"/>
                </a:solidFill>
              </a:rPr>
              <a:t>c) Students who begin CCC in Fall 2025 or later can fulfill LD breath and GE requirements by completion of Cal-GETC or fulfilling specific requirements of the college or school to which students apply</a:t>
            </a:r>
          </a:p>
          <a:p>
            <a:pPr marL="342929" lvl="1" indent="0">
              <a:buNone/>
            </a:pPr>
            <a:endParaRPr lang="en-US" dirty="0">
              <a:solidFill>
                <a:schemeClr val="tx2"/>
              </a:solidFill>
            </a:endParaRPr>
          </a:p>
          <a:p>
            <a:pPr marL="342929" lvl="1" indent="0">
              <a:buNone/>
            </a:pPr>
            <a:endParaRPr lang="en-US" dirty="0">
              <a:solidFill>
                <a:schemeClr val="tx2"/>
              </a:solidFill>
            </a:endParaRPr>
          </a:p>
        </p:txBody>
      </p:sp>
    </p:spTree>
    <p:extLst>
      <p:ext uri="{BB962C8B-B14F-4D97-AF65-F5344CB8AC3E}">
        <p14:creationId xmlns:p14="http://schemas.microsoft.com/office/powerpoint/2010/main" val="494023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0ED4A-5DDE-42F0-8529-B99627695B21}"/>
              </a:ext>
            </a:extLst>
          </p:cNvPr>
          <p:cNvSpPr>
            <a:spLocks noGrp="1"/>
          </p:cNvSpPr>
          <p:nvPr>
            <p:ph type="title"/>
          </p:nvPr>
        </p:nvSpPr>
        <p:spPr>
          <a:xfrm>
            <a:off x="415170" y="365128"/>
            <a:ext cx="11111245" cy="401317"/>
          </a:xfrm>
        </p:spPr>
        <p:txBody>
          <a:bodyPr>
            <a:normAutofit fontScale="90000"/>
          </a:bodyPr>
          <a:lstStyle/>
          <a:p>
            <a:r>
              <a:rPr lang="en-US" dirty="0">
                <a:solidFill>
                  <a:schemeClr val="tx2"/>
                </a:solidFill>
              </a:rPr>
              <a:t>Updates on AB 928  and Cal GETC</a:t>
            </a:r>
            <a:endParaRPr lang="en-US" dirty="0"/>
          </a:p>
        </p:txBody>
      </p:sp>
      <p:sp>
        <p:nvSpPr>
          <p:cNvPr id="3" name="Content Placeholder 2">
            <a:extLst>
              <a:ext uri="{FF2B5EF4-FFF2-40B4-BE49-F238E27FC236}">
                <a16:creationId xmlns:a16="http://schemas.microsoft.com/office/drawing/2014/main" id="{EDED8A10-97A6-4A27-9AB2-62152C140A3C}"/>
              </a:ext>
            </a:extLst>
          </p:cNvPr>
          <p:cNvSpPr>
            <a:spLocks noGrp="1"/>
          </p:cNvSpPr>
          <p:nvPr>
            <p:ph idx="1"/>
          </p:nvPr>
        </p:nvSpPr>
        <p:spPr>
          <a:xfrm>
            <a:off x="415170" y="1215851"/>
            <a:ext cx="11111245" cy="4961113"/>
          </a:xfrm>
        </p:spPr>
        <p:txBody>
          <a:bodyPr/>
          <a:lstStyle/>
          <a:p>
            <a:pPr marL="0" indent="0">
              <a:buNone/>
            </a:pPr>
            <a:r>
              <a:rPr lang="en-US" dirty="0">
                <a:solidFill>
                  <a:srgbClr val="002060"/>
                </a:solidFill>
              </a:rPr>
              <a:t>Cal CETC:</a:t>
            </a:r>
          </a:p>
          <a:p>
            <a:pPr marL="0" indent="0">
              <a:buNone/>
            </a:pPr>
            <a:endParaRPr lang="en-US" dirty="0">
              <a:solidFill>
                <a:srgbClr val="002060"/>
              </a:solidFill>
            </a:endParaRPr>
          </a:p>
        </p:txBody>
      </p:sp>
      <p:pic>
        <p:nvPicPr>
          <p:cNvPr id="5" name="Picture 4">
            <a:extLst>
              <a:ext uri="{FF2B5EF4-FFF2-40B4-BE49-F238E27FC236}">
                <a16:creationId xmlns:a16="http://schemas.microsoft.com/office/drawing/2014/main" id="{56CA1427-5C51-4E44-8B5C-51B87501E65F}"/>
              </a:ext>
            </a:extLst>
          </p:cNvPr>
          <p:cNvPicPr>
            <a:picLocks noChangeAspect="1"/>
          </p:cNvPicPr>
          <p:nvPr/>
        </p:nvPicPr>
        <p:blipFill>
          <a:blip r:embed="rId2"/>
          <a:stretch>
            <a:fillRect/>
          </a:stretch>
        </p:blipFill>
        <p:spPr>
          <a:xfrm>
            <a:off x="1808704" y="924447"/>
            <a:ext cx="8279842" cy="5426111"/>
          </a:xfrm>
          <a:prstGeom prst="rect">
            <a:avLst/>
          </a:prstGeom>
        </p:spPr>
      </p:pic>
    </p:spTree>
    <p:extLst>
      <p:ext uri="{BB962C8B-B14F-4D97-AF65-F5344CB8AC3E}">
        <p14:creationId xmlns:p14="http://schemas.microsoft.com/office/powerpoint/2010/main" val="2052345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9DB76-26AF-496B-B605-48856556C2CA}"/>
              </a:ext>
            </a:extLst>
          </p:cNvPr>
          <p:cNvSpPr>
            <a:spLocks noGrp="1"/>
          </p:cNvSpPr>
          <p:nvPr>
            <p:ph type="title"/>
          </p:nvPr>
        </p:nvSpPr>
        <p:spPr>
          <a:xfrm>
            <a:off x="415170" y="365127"/>
            <a:ext cx="11111245" cy="448789"/>
          </a:xfrm>
        </p:spPr>
        <p:txBody>
          <a:bodyPr>
            <a:normAutofit fontScale="90000"/>
          </a:bodyPr>
          <a:lstStyle/>
          <a:p>
            <a:r>
              <a:rPr lang="en-US" dirty="0">
                <a:solidFill>
                  <a:schemeClr val="tx2"/>
                </a:solidFill>
              </a:rPr>
              <a:t>BCC/PCCD Readiness? AB 928  and Cal GETC</a:t>
            </a:r>
            <a:endParaRPr lang="en-US" dirty="0"/>
          </a:p>
        </p:txBody>
      </p:sp>
      <p:sp>
        <p:nvSpPr>
          <p:cNvPr id="3" name="Content Placeholder 2">
            <a:extLst>
              <a:ext uri="{FF2B5EF4-FFF2-40B4-BE49-F238E27FC236}">
                <a16:creationId xmlns:a16="http://schemas.microsoft.com/office/drawing/2014/main" id="{C57D507C-8152-435D-B105-73714EEA1A53}"/>
              </a:ext>
            </a:extLst>
          </p:cNvPr>
          <p:cNvSpPr>
            <a:spLocks noGrp="1"/>
          </p:cNvSpPr>
          <p:nvPr>
            <p:ph idx="1"/>
          </p:nvPr>
        </p:nvSpPr>
        <p:spPr>
          <a:xfrm>
            <a:off x="415170" y="1014884"/>
            <a:ext cx="11111245" cy="5162080"/>
          </a:xfrm>
        </p:spPr>
        <p:txBody>
          <a:bodyPr/>
          <a:lstStyle/>
          <a:p>
            <a:endParaRPr lang="en-US" dirty="0"/>
          </a:p>
          <a:p>
            <a:pPr marL="0" indent="0">
              <a:buNone/>
            </a:pPr>
            <a:r>
              <a:rPr lang="en-US" dirty="0">
                <a:solidFill>
                  <a:srgbClr val="002060"/>
                </a:solidFill>
              </a:rPr>
              <a:t>Temperature check at BCC and PCCD:</a:t>
            </a:r>
          </a:p>
          <a:p>
            <a:pPr marL="0" indent="0">
              <a:buNone/>
            </a:pPr>
            <a:endParaRPr lang="en-US" dirty="0">
              <a:solidFill>
                <a:srgbClr val="002060"/>
              </a:solidFill>
            </a:endParaRPr>
          </a:p>
          <a:p>
            <a:pPr marL="457200" indent="-457200">
              <a:buAutoNum type="alphaLcParenR"/>
            </a:pPr>
            <a:r>
              <a:rPr lang="en-US" dirty="0">
                <a:solidFill>
                  <a:srgbClr val="002060"/>
                </a:solidFill>
              </a:rPr>
              <a:t>Where are we with this process at BCC?</a:t>
            </a:r>
          </a:p>
          <a:p>
            <a:pPr marL="0" indent="0">
              <a:buNone/>
            </a:pPr>
            <a:endParaRPr lang="en-US" dirty="0">
              <a:solidFill>
                <a:srgbClr val="002060"/>
              </a:solidFill>
            </a:endParaRPr>
          </a:p>
          <a:p>
            <a:pPr marL="0" indent="0">
              <a:buNone/>
            </a:pPr>
            <a:r>
              <a:rPr lang="en-US" dirty="0">
                <a:solidFill>
                  <a:srgbClr val="002060"/>
                </a:solidFill>
              </a:rPr>
              <a:t>b) Are we ready to follow the Cal GETC for students ready to declare transfer on or      after fall 2025?</a:t>
            </a:r>
          </a:p>
          <a:p>
            <a:pPr marL="0" indent="0">
              <a:buNone/>
            </a:pPr>
            <a:endParaRPr lang="en-US" dirty="0">
              <a:solidFill>
                <a:srgbClr val="002060"/>
              </a:solidFill>
            </a:endParaRPr>
          </a:p>
          <a:p>
            <a:pPr marL="0" indent="0">
              <a:buNone/>
            </a:pPr>
            <a:r>
              <a:rPr lang="en-US" dirty="0">
                <a:solidFill>
                  <a:srgbClr val="002060"/>
                </a:solidFill>
              </a:rPr>
              <a:t>c) Are we on course to establish a clearly delineated process to “auto ADT” students who declare a goal of transfer on their mandatory SEP?</a:t>
            </a:r>
          </a:p>
          <a:p>
            <a:pPr marL="0" indent="0">
              <a:buNone/>
            </a:pPr>
            <a:endParaRPr lang="en-US" dirty="0">
              <a:solidFill>
                <a:srgbClr val="002060"/>
              </a:solidFill>
            </a:endParaRPr>
          </a:p>
          <a:p>
            <a:pPr marL="0" indent="0">
              <a:buNone/>
            </a:pPr>
            <a:r>
              <a:rPr lang="en-US" dirty="0">
                <a:solidFill>
                  <a:srgbClr val="002060"/>
                </a:solidFill>
              </a:rPr>
              <a:t>d) What does each department need to be looking at now in terms of their courses and programs in relationship to AB 928 or Cal GETC implementation</a:t>
            </a:r>
          </a:p>
          <a:p>
            <a:pPr marL="0" indent="0">
              <a:buNone/>
            </a:pPr>
            <a:r>
              <a:rPr lang="en-US" dirty="0">
                <a:solidFill>
                  <a:srgbClr val="002060"/>
                </a:solidFill>
              </a:rPr>
              <a:t>Leverage the curriculum planning process for effective planning</a:t>
            </a:r>
          </a:p>
        </p:txBody>
      </p:sp>
    </p:spTree>
    <p:extLst>
      <p:ext uri="{BB962C8B-B14F-4D97-AF65-F5344CB8AC3E}">
        <p14:creationId xmlns:p14="http://schemas.microsoft.com/office/powerpoint/2010/main" val="3499112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0B5A4-45F6-4223-8E39-55D6CC40280F}"/>
              </a:ext>
            </a:extLst>
          </p:cNvPr>
          <p:cNvSpPr>
            <a:spLocks noGrp="1"/>
          </p:cNvSpPr>
          <p:nvPr>
            <p:ph type="title"/>
          </p:nvPr>
        </p:nvSpPr>
        <p:spPr>
          <a:xfrm>
            <a:off x="415170" y="365127"/>
            <a:ext cx="11111245" cy="599515"/>
          </a:xfrm>
        </p:spPr>
        <p:txBody>
          <a:bodyPr/>
          <a:lstStyle/>
          <a:p>
            <a:r>
              <a:rPr lang="en-US" dirty="0">
                <a:solidFill>
                  <a:srgbClr val="002060"/>
                </a:solidFill>
              </a:rPr>
              <a:t>Connecting the dots: AB 928 and AB 1111</a:t>
            </a:r>
          </a:p>
        </p:txBody>
      </p:sp>
      <p:sp>
        <p:nvSpPr>
          <p:cNvPr id="3" name="Content Placeholder 2">
            <a:extLst>
              <a:ext uri="{FF2B5EF4-FFF2-40B4-BE49-F238E27FC236}">
                <a16:creationId xmlns:a16="http://schemas.microsoft.com/office/drawing/2014/main" id="{31A845D0-331D-4CB3-80AD-A358BF0FE649}"/>
              </a:ext>
            </a:extLst>
          </p:cNvPr>
          <p:cNvSpPr>
            <a:spLocks noGrp="1"/>
          </p:cNvSpPr>
          <p:nvPr>
            <p:ph idx="1"/>
          </p:nvPr>
        </p:nvSpPr>
        <p:spPr>
          <a:xfrm>
            <a:off x="415170" y="1155560"/>
            <a:ext cx="11111245" cy="5011355"/>
          </a:xfrm>
        </p:spPr>
        <p:txBody>
          <a:bodyPr/>
          <a:lstStyle/>
          <a:p>
            <a:pPr marL="0" indent="0">
              <a:buNone/>
            </a:pPr>
            <a:r>
              <a:rPr lang="en-US" dirty="0">
                <a:solidFill>
                  <a:srgbClr val="002060"/>
                </a:solidFill>
              </a:rPr>
              <a:t>What does the successful implementation of AB 928/Cal GETC look like at BCC?</a:t>
            </a:r>
          </a:p>
          <a:p>
            <a:pPr marL="0" indent="0">
              <a:buNone/>
            </a:pPr>
            <a:endParaRPr lang="en-US" dirty="0">
              <a:solidFill>
                <a:srgbClr val="002060"/>
              </a:solidFill>
            </a:endParaRPr>
          </a:p>
          <a:p>
            <a:pPr marL="0" indent="0">
              <a:buNone/>
            </a:pPr>
            <a:r>
              <a:rPr lang="en-US" b="1" dirty="0">
                <a:solidFill>
                  <a:srgbClr val="002060"/>
                </a:solidFill>
              </a:rPr>
              <a:t>AB 1111: common Course Numbering (CCN) system </a:t>
            </a:r>
          </a:p>
          <a:p>
            <a:pPr marL="0" indent="0">
              <a:buNone/>
            </a:pPr>
            <a:r>
              <a:rPr lang="en-US" dirty="0">
                <a:solidFill>
                  <a:srgbClr val="002060"/>
                </a:solidFill>
              </a:rPr>
              <a:t>It was signed into law in October 2021 and established Education code 66725.5. which requires implementation of a student-facing CCN system (including adoption into college course catalogs) for all GE requirements and transfer pathway courses across CCC on or before July 1, 2024.</a:t>
            </a:r>
          </a:p>
          <a:p>
            <a:pPr marL="0" indent="0">
              <a:buNone/>
            </a:pPr>
            <a:endParaRPr lang="en-US" dirty="0">
              <a:solidFill>
                <a:srgbClr val="002060"/>
              </a:solidFill>
            </a:endParaRPr>
          </a:p>
          <a:p>
            <a:pPr marL="0" indent="0">
              <a:buNone/>
            </a:pPr>
            <a:r>
              <a:rPr lang="en-US" b="1" dirty="0">
                <a:solidFill>
                  <a:srgbClr val="002060"/>
                </a:solidFill>
              </a:rPr>
              <a:t>Intention and Goal: </a:t>
            </a:r>
          </a:p>
          <a:p>
            <a:pPr marL="0" indent="0">
              <a:buNone/>
            </a:pPr>
            <a:r>
              <a:rPr lang="en-US" dirty="0">
                <a:solidFill>
                  <a:srgbClr val="002060"/>
                </a:solidFill>
              </a:rPr>
              <a:t>To streamline transfer from two-to four-year postsecondary educational institutions and reduce excess credit accumulation. </a:t>
            </a:r>
          </a:p>
          <a:p>
            <a:pPr marL="0" indent="0">
              <a:buNone/>
            </a:pPr>
            <a:endParaRPr lang="en-US" dirty="0">
              <a:solidFill>
                <a:srgbClr val="002060"/>
              </a:solidFill>
            </a:endParaRPr>
          </a:p>
        </p:txBody>
      </p:sp>
    </p:spTree>
    <p:extLst>
      <p:ext uri="{BB962C8B-B14F-4D97-AF65-F5344CB8AC3E}">
        <p14:creationId xmlns:p14="http://schemas.microsoft.com/office/powerpoint/2010/main" val="2416934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E8A5-85C2-4186-BA0C-180A23C32FB0}"/>
              </a:ext>
            </a:extLst>
          </p:cNvPr>
          <p:cNvSpPr>
            <a:spLocks noGrp="1"/>
          </p:cNvSpPr>
          <p:nvPr>
            <p:ph type="title"/>
          </p:nvPr>
        </p:nvSpPr>
        <p:spPr>
          <a:xfrm>
            <a:off x="415170" y="365127"/>
            <a:ext cx="11111245" cy="961255"/>
          </a:xfrm>
        </p:spPr>
        <p:txBody>
          <a:bodyPr>
            <a:normAutofit/>
          </a:bodyPr>
          <a:lstStyle/>
          <a:p>
            <a:r>
              <a:rPr lang="en-US" sz="2800" dirty="0">
                <a:solidFill>
                  <a:srgbClr val="002060"/>
                </a:solidFill>
              </a:rPr>
              <a:t>Connecting the dots: AB 928 and AB 1111 (CCN)</a:t>
            </a:r>
            <a:br>
              <a:rPr lang="en-US" sz="2800" dirty="0">
                <a:solidFill>
                  <a:srgbClr val="002060"/>
                </a:solidFill>
              </a:rPr>
            </a:br>
            <a:r>
              <a:rPr lang="en-US" sz="2800" dirty="0">
                <a:solidFill>
                  <a:srgbClr val="002060"/>
                </a:solidFill>
              </a:rPr>
              <a:t>Updates on the work done on AB 1111 thus far</a:t>
            </a:r>
            <a:endParaRPr lang="en-US" sz="2800" dirty="0"/>
          </a:p>
        </p:txBody>
      </p:sp>
      <p:sp>
        <p:nvSpPr>
          <p:cNvPr id="3" name="Content Placeholder 2">
            <a:extLst>
              <a:ext uri="{FF2B5EF4-FFF2-40B4-BE49-F238E27FC236}">
                <a16:creationId xmlns:a16="http://schemas.microsoft.com/office/drawing/2014/main" id="{01AE3A30-039C-4F47-829D-907D3A2398B7}"/>
              </a:ext>
            </a:extLst>
          </p:cNvPr>
          <p:cNvSpPr>
            <a:spLocks noGrp="1"/>
          </p:cNvSpPr>
          <p:nvPr>
            <p:ph idx="1"/>
          </p:nvPr>
        </p:nvSpPr>
        <p:spPr>
          <a:xfrm>
            <a:off x="415170" y="1416818"/>
            <a:ext cx="11111245" cy="4760146"/>
          </a:xfrm>
        </p:spPr>
        <p:txBody>
          <a:bodyPr>
            <a:normAutofit/>
          </a:bodyPr>
          <a:lstStyle/>
          <a:p>
            <a:pPr marL="0" indent="0">
              <a:buNone/>
            </a:pPr>
            <a:r>
              <a:rPr lang="en-US" dirty="0">
                <a:solidFill>
                  <a:srgbClr val="002060"/>
                </a:solidFill>
              </a:rPr>
              <a:t>Facts:</a:t>
            </a:r>
          </a:p>
          <a:p>
            <a:pPr marL="0" indent="0">
              <a:buNone/>
            </a:pPr>
            <a:endParaRPr lang="en-US" dirty="0">
              <a:solidFill>
                <a:srgbClr val="002060"/>
              </a:solidFill>
            </a:endParaRPr>
          </a:p>
          <a:p>
            <a:r>
              <a:rPr lang="en-US" dirty="0">
                <a:solidFill>
                  <a:srgbClr val="002060"/>
                </a:solidFill>
              </a:rPr>
              <a:t>AB 1111 Common Course Numbering Task Force was established and has been working hard to move this forward</a:t>
            </a:r>
          </a:p>
          <a:p>
            <a:endParaRPr lang="en-US" dirty="0">
              <a:solidFill>
                <a:srgbClr val="002060"/>
              </a:solidFill>
            </a:endParaRPr>
          </a:p>
          <a:p>
            <a:r>
              <a:rPr lang="en-US" dirty="0">
                <a:solidFill>
                  <a:srgbClr val="002060"/>
                </a:solidFill>
              </a:rPr>
              <a:t>It requires more than simply renumbering over 40,000 GE and transfer pathway courses within 115 CCCs.</a:t>
            </a:r>
          </a:p>
          <a:p>
            <a:pPr marL="0" indent="0">
              <a:buNone/>
            </a:pPr>
            <a:endParaRPr lang="en-US" dirty="0">
              <a:solidFill>
                <a:srgbClr val="002060"/>
              </a:solidFill>
            </a:endParaRPr>
          </a:p>
          <a:p>
            <a:r>
              <a:rPr lang="en-US" dirty="0">
                <a:solidFill>
                  <a:srgbClr val="002060"/>
                </a:solidFill>
              </a:rPr>
              <a:t>It demands a student-centered approach that simplifies and streamlines how renumbered courses will count within CCCs and across CSUs, UCs, and Association of Independent California College and Universities (AICCU).</a:t>
            </a:r>
          </a:p>
          <a:p>
            <a:pPr marL="0" indent="0">
              <a:buNone/>
            </a:pPr>
            <a:r>
              <a:rPr lang="en-US" dirty="0">
                <a:solidFill>
                  <a:srgbClr val="002060"/>
                </a:solidFill>
              </a:rPr>
              <a:t> </a:t>
            </a:r>
          </a:p>
          <a:p>
            <a:pPr marL="0" indent="0">
              <a:buNone/>
            </a:pPr>
            <a:r>
              <a:rPr lang="en-US" dirty="0"/>
              <a:t>	</a:t>
            </a:r>
          </a:p>
          <a:p>
            <a:endParaRPr lang="en-US" dirty="0"/>
          </a:p>
        </p:txBody>
      </p:sp>
    </p:spTree>
    <p:extLst>
      <p:ext uri="{BB962C8B-B14F-4D97-AF65-F5344CB8AC3E}">
        <p14:creationId xmlns:p14="http://schemas.microsoft.com/office/powerpoint/2010/main" val="3705721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CADC-7E70-450E-83F4-83EFFE878536}"/>
              </a:ext>
            </a:extLst>
          </p:cNvPr>
          <p:cNvSpPr>
            <a:spLocks noGrp="1"/>
          </p:cNvSpPr>
          <p:nvPr>
            <p:ph type="title"/>
          </p:nvPr>
        </p:nvSpPr>
        <p:spPr>
          <a:xfrm>
            <a:off x="415170" y="365127"/>
            <a:ext cx="11111245" cy="770337"/>
          </a:xfrm>
        </p:spPr>
        <p:txBody>
          <a:bodyPr>
            <a:normAutofit fontScale="90000"/>
          </a:bodyPr>
          <a:lstStyle/>
          <a:p>
            <a:r>
              <a:rPr lang="en-US" sz="2800" dirty="0">
                <a:solidFill>
                  <a:srgbClr val="002060"/>
                </a:solidFill>
              </a:rPr>
              <a:t>Connecting the dots: AB 928 and AB 1111 (CCN)</a:t>
            </a:r>
            <a:br>
              <a:rPr lang="en-US" sz="2800" dirty="0">
                <a:solidFill>
                  <a:srgbClr val="002060"/>
                </a:solidFill>
              </a:rPr>
            </a:br>
            <a:r>
              <a:rPr lang="en-US" sz="2800" dirty="0">
                <a:solidFill>
                  <a:srgbClr val="002060"/>
                </a:solidFill>
              </a:rPr>
              <a:t>Updates on the work done on AB 1111 thus far</a:t>
            </a:r>
            <a:endParaRPr lang="en-US" sz="2800" dirty="0"/>
          </a:p>
        </p:txBody>
      </p:sp>
      <p:sp>
        <p:nvSpPr>
          <p:cNvPr id="3" name="Content Placeholder 2">
            <a:extLst>
              <a:ext uri="{FF2B5EF4-FFF2-40B4-BE49-F238E27FC236}">
                <a16:creationId xmlns:a16="http://schemas.microsoft.com/office/drawing/2014/main" id="{921697C9-B5E0-44C4-88E9-F28522E5FD6C}"/>
              </a:ext>
            </a:extLst>
          </p:cNvPr>
          <p:cNvSpPr>
            <a:spLocks noGrp="1"/>
          </p:cNvSpPr>
          <p:nvPr>
            <p:ph idx="1"/>
          </p:nvPr>
        </p:nvSpPr>
        <p:spPr>
          <a:xfrm>
            <a:off x="415170" y="1225899"/>
            <a:ext cx="11111245" cy="4951065"/>
          </a:xfrm>
        </p:spPr>
        <p:txBody>
          <a:bodyPr>
            <a:normAutofit lnSpcReduction="10000"/>
          </a:bodyPr>
          <a:lstStyle/>
          <a:p>
            <a:pPr marL="0" indent="0">
              <a:buNone/>
            </a:pPr>
            <a:r>
              <a:rPr lang="en-US" sz="2400" dirty="0"/>
              <a:t>	</a:t>
            </a:r>
          </a:p>
          <a:p>
            <a:pPr marL="0" indent="0">
              <a:buNone/>
            </a:pPr>
            <a:r>
              <a:rPr lang="en-US" sz="2400" dirty="0">
                <a:solidFill>
                  <a:srgbClr val="002060"/>
                </a:solidFill>
              </a:rPr>
              <a:t>The CCN Task Force has comprehensive and specific recommendations as follows (Report shared separately):</a:t>
            </a:r>
          </a:p>
          <a:p>
            <a:pPr marL="0" indent="0">
              <a:buNone/>
            </a:pPr>
            <a:endParaRPr lang="en-US" sz="2400" dirty="0">
              <a:solidFill>
                <a:srgbClr val="002060"/>
              </a:solidFill>
            </a:endParaRPr>
          </a:p>
          <a:p>
            <a:pPr marL="0" indent="0">
              <a:buNone/>
            </a:pPr>
            <a:r>
              <a:rPr lang="en-US" sz="2400" dirty="0">
                <a:solidFill>
                  <a:srgbClr val="002060"/>
                </a:solidFill>
              </a:rPr>
              <a:t>	1. </a:t>
            </a:r>
            <a:r>
              <a:rPr lang="en-US" sz="1800" dirty="0">
                <a:solidFill>
                  <a:srgbClr val="002060"/>
                </a:solidFill>
              </a:rPr>
              <a:t>Forming a statewide intersegmental CCN steering and operational structure for ongoing 	CCN course assessment and alignment process (considerate of local curriculum and 	catalog processes).</a:t>
            </a:r>
          </a:p>
          <a:p>
            <a:pPr marL="0" indent="0">
              <a:buNone/>
            </a:pPr>
            <a:r>
              <a:rPr lang="en-US" sz="1800" dirty="0">
                <a:solidFill>
                  <a:srgbClr val="002060"/>
                </a:solidFill>
              </a:rPr>
              <a:t>	2. Establishing which course elements must be identical, and/or equivalent for a course to 	be numbered the same.</a:t>
            </a:r>
          </a:p>
          <a:p>
            <a:pPr marL="0" indent="0">
              <a:buNone/>
            </a:pPr>
            <a:r>
              <a:rPr lang="en-US" sz="1800" dirty="0">
                <a:solidFill>
                  <a:srgbClr val="002060"/>
                </a:solidFill>
              </a:rPr>
              <a:t>	3. Assessing technology needs and solutions that will increase data-informed decisions, 	expedite operational processes, and create a streamlined CCN repository.</a:t>
            </a:r>
          </a:p>
          <a:p>
            <a:pPr marL="0" indent="0">
              <a:buNone/>
            </a:pPr>
            <a:r>
              <a:rPr lang="en-US" sz="1800" dirty="0">
                <a:solidFill>
                  <a:srgbClr val="002060"/>
                </a:solidFill>
              </a:rPr>
              <a:t>	4. Identifying and addressing where CCN changes to CCC courses will potentially disrupt 	existing course articulation/transferability with CSU, UC, and AICCU institutions, while 	simultaneously working across segments to ensure maximum articulation of commonly 	numbered courses (recognizing CSU, UC, and AICCU are not currently mandated to 	participate).</a:t>
            </a:r>
          </a:p>
          <a:p>
            <a:endParaRPr lang="en-US" dirty="0"/>
          </a:p>
        </p:txBody>
      </p:sp>
    </p:spTree>
    <p:extLst>
      <p:ext uri="{BB962C8B-B14F-4D97-AF65-F5344CB8AC3E}">
        <p14:creationId xmlns:p14="http://schemas.microsoft.com/office/powerpoint/2010/main" val="2305121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53774-F435-4A90-9C74-A4201A471422}"/>
              </a:ext>
            </a:extLst>
          </p:cNvPr>
          <p:cNvSpPr>
            <a:spLocks noGrp="1"/>
          </p:cNvSpPr>
          <p:nvPr>
            <p:ph type="title"/>
          </p:nvPr>
        </p:nvSpPr>
        <p:spPr>
          <a:xfrm>
            <a:off x="415170" y="365128"/>
            <a:ext cx="11111245" cy="699998"/>
          </a:xfrm>
        </p:spPr>
        <p:txBody>
          <a:bodyPr>
            <a:normAutofit/>
          </a:bodyPr>
          <a:lstStyle/>
          <a:p>
            <a:r>
              <a:rPr lang="en-US" sz="2400" dirty="0">
                <a:solidFill>
                  <a:srgbClr val="002060"/>
                </a:solidFill>
              </a:rPr>
              <a:t>Connecting the dots: Next steps on AB 1111 </a:t>
            </a:r>
          </a:p>
        </p:txBody>
      </p:sp>
      <p:sp>
        <p:nvSpPr>
          <p:cNvPr id="3" name="Content Placeholder 2">
            <a:extLst>
              <a:ext uri="{FF2B5EF4-FFF2-40B4-BE49-F238E27FC236}">
                <a16:creationId xmlns:a16="http://schemas.microsoft.com/office/drawing/2014/main" id="{B59AD550-E18E-4157-8747-879160C92764}"/>
              </a:ext>
            </a:extLst>
          </p:cNvPr>
          <p:cNvSpPr>
            <a:spLocks noGrp="1"/>
          </p:cNvSpPr>
          <p:nvPr>
            <p:ph idx="1"/>
          </p:nvPr>
        </p:nvSpPr>
        <p:spPr>
          <a:xfrm>
            <a:off x="415170" y="1065127"/>
            <a:ext cx="11111245" cy="5111838"/>
          </a:xfrm>
        </p:spPr>
        <p:txBody>
          <a:bodyPr/>
          <a:lstStyle/>
          <a:p>
            <a:pPr marL="0" indent="0">
              <a:buNone/>
            </a:pPr>
            <a:r>
              <a:rPr lang="en-US" dirty="0">
                <a:solidFill>
                  <a:srgbClr val="002060"/>
                </a:solidFill>
              </a:rPr>
              <a:t>AB 1111 next steps:</a:t>
            </a:r>
          </a:p>
          <a:p>
            <a:pPr marL="0" indent="0">
              <a:buNone/>
            </a:pPr>
            <a:endParaRPr lang="en-US" dirty="0"/>
          </a:p>
          <a:p>
            <a:pPr marL="457200" indent="-457200">
              <a:buAutoNum type="arabicPeriod"/>
            </a:pPr>
            <a:r>
              <a:rPr lang="en-US" sz="1800" dirty="0">
                <a:solidFill>
                  <a:srgbClr val="002060"/>
                </a:solidFill>
              </a:rPr>
              <a:t>The CCN Task Force will finalize the implementation planning recommendations in two remaining public meetings: October and December 2023</a:t>
            </a:r>
          </a:p>
          <a:p>
            <a:pPr marL="0" indent="0">
              <a:buNone/>
            </a:pPr>
            <a:endParaRPr lang="en-US" sz="1800" dirty="0">
              <a:solidFill>
                <a:srgbClr val="002060"/>
              </a:solidFill>
            </a:endParaRPr>
          </a:p>
          <a:p>
            <a:pPr marL="457200" indent="-457200">
              <a:buAutoNum type="arabicPeriod" startAt="2"/>
            </a:pPr>
            <a:r>
              <a:rPr lang="en-US" sz="1800" dirty="0">
                <a:solidFill>
                  <a:srgbClr val="002060"/>
                </a:solidFill>
              </a:rPr>
              <a:t>CCCCO has proposed the deadline of completion be extended to Fall 2027,  with a rolling implementation commencing 2024 (formally through the CCCCO’s annual budget &amp; legislative request process before the Board of Governors in September 2023).</a:t>
            </a:r>
          </a:p>
          <a:p>
            <a:pPr marL="0" indent="0">
              <a:buNone/>
            </a:pPr>
            <a:r>
              <a:rPr lang="en-US" sz="1800" dirty="0">
                <a:solidFill>
                  <a:srgbClr val="002060"/>
                </a:solidFill>
              </a:rPr>
              <a:t>	Such an extension will enable for continuous progress to be achieved by applying the new 	CCN system to groups of courses in a scheduled cycle, while continuing to build toward 	sustainable CCN infrastructure with CSU, UC, and AICCU.</a:t>
            </a:r>
            <a:endParaRPr lang="en-US" dirty="0"/>
          </a:p>
          <a:p>
            <a:pPr marL="0" indent="0">
              <a:buNone/>
            </a:pPr>
            <a:endParaRPr lang="en-US" dirty="0"/>
          </a:p>
        </p:txBody>
      </p:sp>
    </p:spTree>
    <p:extLst>
      <p:ext uri="{BB962C8B-B14F-4D97-AF65-F5344CB8AC3E}">
        <p14:creationId xmlns:p14="http://schemas.microsoft.com/office/powerpoint/2010/main" val="867207044"/>
      </p:ext>
    </p:extLst>
  </p:cSld>
  <p:clrMapOvr>
    <a:masterClrMapping/>
  </p:clrMapOvr>
</p:sld>
</file>

<file path=ppt/theme/theme1.xml><?xml version="1.0" encoding="utf-8"?>
<a:theme xmlns:a="http://schemas.openxmlformats.org/drawingml/2006/main" name="Peralta - 2021 Light">
  <a:themeElements>
    <a:clrScheme name="Custom 3">
      <a:dk1>
        <a:srgbClr val="999999"/>
      </a:dk1>
      <a:lt1>
        <a:srgbClr val="EDEAE0"/>
      </a:lt1>
      <a:dk2>
        <a:srgbClr val="000000"/>
      </a:dk2>
      <a:lt2>
        <a:srgbClr val="F2DD85"/>
      </a:lt2>
      <a:accent1>
        <a:srgbClr val="007088"/>
      </a:accent1>
      <a:accent2>
        <a:srgbClr val="937D4E"/>
      </a:accent2>
      <a:accent3>
        <a:srgbClr val="7FAE49"/>
      </a:accent3>
      <a:accent4>
        <a:srgbClr val="41B8C8"/>
      </a:accent4>
      <a:accent5>
        <a:srgbClr val="6C41AE"/>
      </a:accent5>
      <a:accent6>
        <a:srgbClr val="AE494D"/>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F5826C9-E45D-C24D-ADFA-49BE4C54F9E2}" vid="{2F115936-9F68-B44A-BD1B-A3E9C1367E42}"/>
    </a:ext>
  </a:extLst>
</a:theme>
</file>

<file path=ppt/theme/theme2.xml><?xml version="1.0" encoding="utf-8"?>
<a:theme xmlns:a="http://schemas.openxmlformats.org/drawingml/2006/main" name="1_Peralta 2021">
  <a:themeElements>
    <a:clrScheme name="Peralta 2021">
      <a:dk1>
        <a:srgbClr val="000000"/>
      </a:dk1>
      <a:lt1>
        <a:srgbClr val="FFFFFF"/>
      </a:lt1>
      <a:dk2>
        <a:srgbClr val="103459"/>
      </a:dk2>
      <a:lt2>
        <a:srgbClr val="E7E6E6"/>
      </a:lt2>
      <a:accent1>
        <a:srgbClr val="0E4C90"/>
      </a:accent1>
      <a:accent2>
        <a:srgbClr val="D15E14"/>
      </a:accent2>
      <a:accent3>
        <a:srgbClr val="AA9767"/>
      </a:accent3>
      <a:accent4>
        <a:srgbClr val="1D8649"/>
      </a:accent4>
      <a:accent5>
        <a:srgbClr val="416BA9"/>
      </a:accent5>
      <a:accent6>
        <a:srgbClr val="101820"/>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F5826C9-E45D-C24D-ADFA-49BE4C54F9E2}" vid="{66F4F8FE-955B-F540-8685-A1B3D72FC871}"/>
    </a:ext>
  </a:extLst>
</a:theme>
</file>

<file path=ppt/theme/theme3.xml><?xml version="1.0" encoding="utf-8"?>
<a:theme xmlns:a="http://schemas.openxmlformats.org/drawingml/2006/main" name="2_Peralta 2021">
  <a:themeElements>
    <a:clrScheme name="Peralta 2021">
      <a:dk1>
        <a:srgbClr val="000000"/>
      </a:dk1>
      <a:lt1>
        <a:srgbClr val="FFFFFF"/>
      </a:lt1>
      <a:dk2>
        <a:srgbClr val="103459"/>
      </a:dk2>
      <a:lt2>
        <a:srgbClr val="E7E6E6"/>
      </a:lt2>
      <a:accent1>
        <a:srgbClr val="0E4C90"/>
      </a:accent1>
      <a:accent2>
        <a:srgbClr val="D15E14"/>
      </a:accent2>
      <a:accent3>
        <a:srgbClr val="AA9767"/>
      </a:accent3>
      <a:accent4>
        <a:srgbClr val="1D8649"/>
      </a:accent4>
      <a:accent5>
        <a:srgbClr val="416BA9"/>
      </a:accent5>
      <a:accent6>
        <a:srgbClr val="101820"/>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F5826C9-E45D-C24D-ADFA-49BE4C54F9E2}" vid="{BFFC9857-B7EF-9949-9DCF-CC776603F917}"/>
    </a:ext>
  </a:extLst>
</a:theme>
</file>

<file path=docProps/app.xml><?xml version="1.0" encoding="utf-8"?>
<Properties xmlns="http://schemas.openxmlformats.org/officeDocument/2006/extended-properties" xmlns:vt="http://schemas.openxmlformats.org/officeDocument/2006/docPropsVTypes">
  <Template>BCC PP template(v1)</Template>
  <TotalTime>285</TotalTime>
  <Words>1095</Words>
  <Application>Microsoft Macintosh PowerPoint</Application>
  <PresentationFormat>Widescreen</PresentationFormat>
  <Paragraphs>88</Paragraphs>
  <Slides>11</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11</vt:i4>
      </vt:variant>
    </vt:vector>
  </HeadingPairs>
  <TitlesOfParts>
    <vt:vector size="17" baseType="lpstr">
      <vt:lpstr>Arial</vt:lpstr>
      <vt:lpstr>Century Gothic</vt:lpstr>
      <vt:lpstr>Garamond</vt:lpstr>
      <vt:lpstr>Peralta - 2021 Light</vt:lpstr>
      <vt:lpstr>1_Peralta 2021</vt:lpstr>
      <vt:lpstr>2_Peralta 2021</vt:lpstr>
      <vt:lpstr>PowerPoint Presentation</vt:lpstr>
      <vt:lpstr>Updates on AB 928  and Cal GETC</vt:lpstr>
      <vt:lpstr>Updates on AB 928  and Cal GETC</vt:lpstr>
      <vt:lpstr>Updates on AB 928  and Cal GETC</vt:lpstr>
      <vt:lpstr>BCC/PCCD Readiness? AB 928  and Cal GETC</vt:lpstr>
      <vt:lpstr>Connecting the dots: AB 928 and AB 1111</vt:lpstr>
      <vt:lpstr>Connecting the dots: AB 928 and AB 1111 (CCN) Updates on the work done on AB 1111 thus far</vt:lpstr>
      <vt:lpstr>Connecting the dots: AB 928 and AB 1111 (CCN) Updates on the work done on AB 1111 thus far</vt:lpstr>
      <vt:lpstr>Connecting the dots: Next steps on AB 1111 </vt:lpstr>
      <vt:lpstr>Connecting the dots: Next steps on AB 1111 at BCC and PCCD</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Kuni Hay</dc:creator>
  <cp:lastModifiedBy>Nancy Cayton</cp:lastModifiedBy>
  <cp:revision>14</cp:revision>
  <dcterms:created xsi:type="dcterms:W3CDTF">2023-10-01T23:44:34Z</dcterms:created>
  <dcterms:modified xsi:type="dcterms:W3CDTF">2023-10-05T20:40:24Z</dcterms:modified>
</cp:coreProperties>
</file>