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26" r:id="rId5"/>
  </p:sldMasterIdLst>
  <p:notesMasterIdLst>
    <p:notesMasterId r:id="rId13"/>
  </p:notesMasterIdLst>
  <p:sldIdLst>
    <p:sldId id="339" r:id="rId6"/>
    <p:sldId id="1781" r:id="rId7"/>
    <p:sldId id="1780" r:id="rId8"/>
    <p:sldId id="1782" r:id="rId9"/>
    <p:sldId id="1783" r:id="rId10"/>
    <p:sldId id="1784" r:id="rId11"/>
    <p:sldId id="17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F2C6A8-C63D-4609-8A97-916F45E57297}">
          <p14:sldIdLst>
            <p14:sldId id="339"/>
            <p14:sldId id="1781"/>
            <p14:sldId id="1780"/>
            <p14:sldId id="1782"/>
            <p14:sldId id="1783"/>
            <p14:sldId id="1784"/>
            <p14:sldId id="1775"/>
          </p14:sldIdLst>
        </p14:section>
        <p14:section name="Untitled Section" id="{011B833B-7F2A-4D34-9AC7-A2B91C7E69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0FB09-98B1-9DEB-366A-64634EEA8B01}" name="Mark Johnson" initials="MJ" userId="S::markjohnson@peralta.edu::98b78ede-405e-4194-9bd4-9823413985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ica Garcia" initials="AG" lastIdx="1" clrIdx="0">
    <p:extLst>
      <p:ext uri="{19B8F6BF-5375-455C-9EA6-DF929625EA0E}">
        <p15:presenceInfo xmlns:p15="http://schemas.microsoft.com/office/powerpoint/2012/main" userId="S::angelicagarcia@peralta.edu::e4759e87-aa36-4544-9c2a-e215fa5568bb" providerId="AD"/>
      </p:ext>
    </p:extLst>
  </p:cmAuthor>
  <p:cmAuthor id="2" name="Janet Fulks" initials="JF" lastIdx="1" clrIdx="1">
    <p:extLst>
      <p:ext uri="{19B8F6BF-5375-455C-9EA6-DF929625EA0E}">
        <p15:presenceInfo xmlns:p15="http://schemas.microsoft.com/office/powerpoint/2012/main" userId="ae1618603ae801cf" providerId="Windows Live"/>
      </p:ext>
    </p:extLst>
  </p:cmAuthor>
  <p:cmAuthor id="3" name="Marcus Creel" initials="MC" lastIdx="1" clrIdx="2">
    <p:extLst>
      <p:ext uri="{19B8F6BF-5375-455C-9EA6-DF929625EA0E}">
        <p15:presenceInfo xmlns:p15="http://schemas.microsoft.com/office/powerpoint/2012/main" userId="S::mcreel@peralta.edu::3dc2c66a-8011-4db7-a690-485e55a846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9"/>
    <a:srgbClr val="0E4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94694"/>
  </p:normalViewPr>
  <p:slideViewPr>
    <p:cSldViewPr snapToGrid="0">
      <p:cViewPr varScale="1">
        <p:scale>
          <a:sx n="108" d="100"/>
          <a:sy n="108" d="100"/>
        </p:scale>
        <p:origin x="29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09283-F83B-5941-93A8-B20FF7436AD9}" type="datetimeFigureOut">
              <a:rPr lang="en-US" smtClean="0"/>
              <a:t>8/26/2024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78EF5-38F0-B847-A81B-0B51416D351E}" type="slidenum">
              <a:rPr lang="en-US" smtClean="0"/>
              <a:t>‹#›</a:t>
            </a:fld>
            <a:endParaRPr lang="en-US" dirty="0"/>
          </a:p>
        </p:txBody>
      </p:sp>
    </p:spTree>
    <p:extLst>
      <p:ext uri="{BB962C8B-B14F-4D97-AF65-F5344CB8AC3E}">
        <p14:creationId xmlns:p14="http://schemas.microsoft.com/office/powerpoint/2010/main" val="436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2</a:t>
            </a:fld>
            <a:endParaRPr lang="en-US" dirty="0"/>
          </a:p>
        </p:txBody>
      </p:sp>
    </p:spTree>
    <p:extLst>
      <p:ext uri="{BB962C8B-B14F-4D97-AF65-F5344CB8AC3E}">
        <p14:creationId xmlns:p14="http://schemas.microsoft.com/office/powerpoint/2010/main" val="182368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3</a:t>
            </a:fld>
            <a:endParaRPr lang="en-US" dirty="0"/>
          </a:p>
        </p:txBody>
      </p:sp>
    </p:spTree>
    <p:extLst>
      <p:ext uri="{BB962C8B-B14F-4D97-AF65-F5344CB8AC3E}">
        <p14:creationId xmlns:p14="http://schemas.microsoft.com/office/powerpoint/2010/main" val="157875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4</a:t>
            </a:fld>
            <a:endParaRPr lang="en-US" dirty="0"/>
          </a:p>
        </p:txBody>
      </p:sp>
    </p:spTree>
    <p:extLst>
      <p:ext uri="{BB962C8B-B14F-4D97-AF65-F5344CB8AC3E}">
        <p14:creationId xmlns:p14="http://schemas.microsoft.com/office/powerpoint/2010/main" val="155793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5</a:t>
            </a:fld>
            <a:endParaRPr lang="en-US" dirty="0"/>
          </a:p>
        </p:txBody>
      </p:sp>
    </p:spTree>
    <p:extLst>
      <p:ext uri="{BB962C8B-B14F-4D97-AF65-F5344CB8AC3E}">
        <p14:creationId xmlns:p14="http://schemas.microsoft.com/office/powerpoint/2010/main" val="323396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6</a:t>
            </a:fld>
            <a:endParaRPr lang="en-US" dirty="0"/>
          </a:p>
        </p:txBody>
      </p:sp>
    </p:spTree>
    <p:extLst>
      <p:ext uri="{BB962C8B-B14F-4D97-AF65-F5344CB8AC3E}">
        <p14:creationId xmlns:p14="http://schemas.microsoft.com/office/powerpoint/2010/main" val="155759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78EF5-38F0-B847-A81B-0B51416D351E}" type="slidenum">
              <a:rPr lang="en-US" smtClean="0"/>
              <a:t>7</a:t>
            </a:fld>
            <a:endParaRPr lang="en-US" dirty="0"/>
          </a:p>
        </p:txBody>
      </p:sp>
    </p:spTree>
    <p:extLst>
      <p:ext uri="{BB962C8B-B14F-4D97-AF65-F5344CB8AC3E}">
        <p14:creationId xmlns:p14="http://schemas.microsoft.com/office/powerpoint/2010/main" val="419559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4330-BECC-4170-982A-2A9ABDC5E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D78CF-86D2-4D1C-8E24-4E551654A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08371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773F-9966-4360-94BA-1F075081B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0493C-2680-4207-B61D-1FBAA8688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91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AF06C-B205-44EB-B87A-2C06C9AF27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0C741-7466-4CBA-B167-D96F1133B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58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4330-BECC-4170-982A-2A9ABDC5E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D78CF-86D2-4D1C-8E24-4E551654A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4173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60D1-BC29-41F6-9D8D-BB6B02633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D7B7B-46D3-4342-BCEC-7D17A09E5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553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9995-0F52-4ED1-BD74-888F1050C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D8BF6-4EB5-44EC-88F7-1CF0E82BE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19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65BF-1A50-45D0-8156-C301A457F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67612-467A-4105-A56A-0A515A812A93}"/>
              </a:ext>
            </a:extLst>
          </p:cNvPr>
          <p:cNvSpPr>
            <a:spLocks noGrp="1"/>
          </p:cNvSpPr>
          <p:nvPr>
            <p:ph sz="half" idx="1"/>
          </p:nvPr>
        </p:nvSpPr>
        <p:spPr>
          <a:xfrm>
            <a:off x="838200" y="1200539"/>
            <a:ext cx="5181600" cy="4976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E08EE-A570-4D1F-8B7B-245447684D94}"/>
              </a:ext>
            </a:extLst>
          </p:cNvPr>
          <p:cNvSpPr>
            <a:spLocks noGrp="1"/>
          </p:cNvSpPr>
          <p:nvPr>
            <p:ph sz="half" idx="2"/>
          </p:nvPr>
        </p:nvSpPr>
        <p:spPr>
          <a:xfrm>
            <a:off x="6172200" y="1200539"/>
            <a:ext cx="5181600" cy="4976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776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1395-5419-4151-BFE5-96B2398271EC}"/>
              </a:ext>
            </a:extLst>
          </p:cNvPr>
          <p:cNvSpPr>
            <a:spLocks noGrp="1"/>
          </p:cNvSpPr>
          <p:nvPr>
            <p:ph type="title"/>
          </p:nvPr>
        </p:nvSpPr>
        <p:spPr>
          <a:xfrm>
            <a:off x="838200" y="344406"/>
            <a:ext cx="10515600" cy="6478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54B02-A9D3-4CE9-BB6F-D6AF72540AA8}"/>
              </a:ext>
            </a:extLst>
          </p:cNvPr>
          <p:cNvSpPr>
            <a:spLocks noGrp="1"/>
          </p:cNvSpPr>
          <p:nvPr>
            <p:ph type="body" idx="1"/>
          </p:nvPr>
        </p:nvSpPr>
        <p:spPr>
          <a:xfrm>
            <a:off x="839788" y="12706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03246-C87F-46F7-818F-31BB286C0EC8}"/>
              </a:ext>
            </a:extLst>
          </p:cNvPr>
          <p:cNvSpPr>
            <a:spLocks noGrp="1"/>
          </p:cNvSpPr>
          <p:nvPr>
            <p:ph sz="half" idx="2"/>
          </p:nvPr>
        </p:nvSpPr>
        <p:spPr>
          <a:xfrm>
            <a:off x="839788" y="2094528"/>
            <a:ext cx="5157787" cy="409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019E38-DBB2-426D-9C3D-C8908A1684AF}"/>
              </a:ext>
            </a:extLst>
          </p:cNvPr>
          <p:cNvSpPr>
            <a:spLocks noGrp="1"/>
          </p:cNvSpPr>
          <p:nvPr>
            <p:ph type="body" sz="quarter" idx="3"/>
          </p:nvPr>
        </p:nvSpPr>
        <p:spPr>
          <a:xfrm>
            <a:off x="6172200" y="12706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05875-7DF4-4FAE-8092-D787B8229005}"/>
              </a:ext>
            </a:extLst>
          </p:cNvPr>
          <p:cNvSpPr>
            <a:spLocks noGrp="1"/>
          </p:cNvSpPr>
          <p:nvPr>
            <p:ph sz="quarter" idx="4"/>
          </p:nvPr>
        </p:nvSpPr>
        <p:spPr>
          <a:xfrm>
            <a:off x="6172200" y="2094528"/>
            <a:ext cx="5183188" cy="409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825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AFA-14E8-439E-A98C-72D43F0525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797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251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4666-AEDF-4426-B5EF-B3E906734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A98437-1BC5-425E-A8E2-D7A1BCE1E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02270A-9497-4506-A349-030EF2C1F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730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60D1-BC29-41F6-9D8D-BB6B02633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D7B7B-46D3-4342-BCEC-7D17A09E5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8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BFA2-ADD2-43AD-B03A-7D0C3F4F7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EE140-3D69-40F4-97AE-6EF37B7C8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778FF7-D182-4A3B-91A2-EC36E4D5D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7518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773F-9966-4360-94BA-1F075081B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0493C-2680-4207-B61D-1FBAA8688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055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AF06C-B205-44EB-B87A-2C06C9AF27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0C741-7466-4CBA-B167-D96F1133B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332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9995-0F52-4ED1-BD74-888F1050C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D8BF6-4EB5-44EC-88F7-1CF0E82BE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058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65BF-1A50-45D0-8156-C301A457F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67612-467A-4105-A56A-0A515A812A93}"/>
              </a:ext>
            </a:extLst>
          </p:cNvPr>
          <p:cNvSpPr>
            <a:spLocks noGrp="1"/>
          </p:cNvSpPr>
          <p:nvPr>
            <p:ph sz="half" idx="1"/>
          </p:nvPr>
        </p:nvSpPr>
        <p:spPr>
          <a:xfrm>
            <a:off x="838200" y="1125894"/>
            <a:ext cx="5181600" cy="505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E08EE-A570-4D1F-8B7B-245447684D94}"/>
              </a:ext>
            </a:extLst>
          </p:cNvPr>
          <p:cNvSpPr>
            <a:spLocks noGrp="1"/>
          </p:cNvSpPr>
          <p:nvPr>
            <p:ph sz="half" idx="2"/>
          </p:nvPr>
        </p:nvSpPr>
        <p:spPr>
          <a:xfrm>
            <a:off x="6172200" y="1125894"/>
            <a:ext cx="5181600" cy="505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34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1395-5419-4151-BFE5-96B2398271EC}"/>
              </a:ext>
            </a:extLst>
          </p:cNvPr>
          <p:cNvSpPr>
            <a:spLocks noGrp="1"/>
          </p:cNvSpPr>
          <p:nvPr>
            <p:ph type="title"/>
          </p:nvPr>
        </p:nvSpPr>
        <p:spPr>
          <a:xfrm>
            <a:off x="839788" y="241656"/>
            <a:ext cx="10515600" cy="9473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54B02-A9D3-4CE9-BB6F-D6AF72540AA8}"/>
              </a:ext>
            </a:extLst>
          </p:cNvPr>
          <p:cNvSpPr>
            <a:spLocks noGrp="1"/>
          </p:cNvSpPr>
          <p:nvPr>
            <p:ph type="body" idx="1"/>
          </p:nvPr>
        </p:nvSpPr>
        <p:spPr>
          <a:xfrm>
            <a:off x="839788" y="137014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03246-C87F-46F7-818F-31BB286C0EC8}"/>
              </a:ext>
            </a:extLst>
          </p:cNvPr>
          <p:cNvSpPr>
            <a:spLocks noGrp="1"/>
          </p:cNvSpPr>
          <p:nvPr>
            <p:ph sz="half" idx="2"/>
          </p:nvPr>
        </p:nvSpPr>
        <p:spPr>
          <a:xfrm>
            <a:off x="839788" y="2194054"/>
            <a:ext cx="5157787" cy="399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019E38-DBB2-426D-9C3D-C8908A1684AF}"/>
              </a:ext>
            </a:extLst>
          </p:cNvPr>
          <p:cNvSpPr>
            <a:spLocks noGrp="1"/>
          </p:cNvSpPr>
          <p:nvPr>
            <p:ph type="body" sz="quarter" idx="3"/>
          </p:nvPr>
        </p:nvSpPr>
        <p:spPr>
          <a:xfrm>
            <a:off x="6172200" y="137014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05875-7DF4-4FAE-8092-D787B8229005}"/>
              </a:ext>
            </a:extLst>
          </p:cNvPr>
          <p:cNvSpPr>
            <a:spLocks noGrp="1"/>
          </p:cNvSpPr>
          <p:nvPr>
            <p:ph sz="quarter" idx="4"/>
          </p:nvPr>
        </p:nvSpPr>
        <p:spPr>
          <a:xfrm>
            <a:off x="6172200" y="2194054"/>
            <a:ext cx="5183188" cy="399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99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FAFA-14E8-439E-A98C-72D43F0525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442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32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4666-AEDF-4426-B5EF-B3E906734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A98437-1BC5-425E-A8E2-D7A1BCE1E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02270A-9497-4506-A349-030EF2C1F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378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BFA2-ADD2-43AD-B03A-7D0C3F4F7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EE140-3D69-40F4-97AE-6EF37B7C8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0778FF7-D182-4A3B-91A2-EC36E4D5D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0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640D780-07C7-BB48-81FE-EBC9A272FAF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587655" y="132325"/>
            <a:ext cx="433622" cy="433622"/>
          </a:xfrm>
          <a:prstGeom prst="rect">
            <a:avLst/>
          </a:prstGeom>
        </p:spPr>
      </p:pic>
      <p:sp>
        <p:nvSpPr>
          <p:cNvPr id="2" name="Title Placeholder 1">
            <a:extLst>
              <a:ext uri="{FF2B5EF4-FFF2-40B4-BE49-F238E27FC236}">
                <a16:creationId xmlns:a16="http://schemas.microsoft.com/office/drawing/2014/main" id="{E9E6241B-6B37-4191-AD35-476E78C7C35E}"/>
              </a:ext>
            </a:extLst>
          </p:cNvPr>
          <p:cNvSpPr>
            <a:spLocks noGrp="1"/>
          </p:cNvSpPr>
          <p:nvPr>
            <p:ph type="title"/>
          </p:nvPr>
        </p:nvSpPr>
        <p:spPr>
          <a:xfrm>
            <a:off x="838200" y="202804"/>
            <a:ext cx="10515600" cy="7110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20CFDB-41C6-4628-8E3B-B520DEB4B4B9}"/>
              </a:ext>
            </a:extLst>
          </p:cNvPr>
          <p:cNvSpPr>
            <a:spLocks noGrp="1"/>
          </p:cNvSpPr>
          <p:nvPr>
            <p:ph type="body" idx="1"/>
          </p:nvPr>
        </p:nvSpPr>
        <p:spPr>
          <a:xfrm>
            <a:off x="838200" y="1144555"/>
            <a:ext cx="10515600" cy="5348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AAF9D52-4D6F-6345-9F36-3217DB109DE5}"/>
              </a:ext>
            </a:extLst>
          </p:cNvPr>
          <p:cNvSpPr txBox="1">
            <a:spLocks/>
          </p:cNvSpPr>
          <p:nvPr userDrawn="1"/>
        </p:nvSpPr>
        <p:spPr>
          <a:xfrm>
            <a:off x="8117995" y="6529949"/>
            <a:ext cx="3686471"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lumMod val="85000"/>
                  </a:schemeClr>
                </a:solidFill>
                <a:latin typeface="Calibri" panose="020F0502020204030204" pitchFamily="34" charset="0"/>
                <a:ea typeface="Palatino" pitchFamily="2" charset="77"/>
                <a:cs typeface="Calibri" panose="020F0502020204030204" pitchFamily="34" charset="0"/>
              </a:rPr>
              <a:t>Copyright © Peralta Community College District. All Rights Reserved.</a:t>
            </a:r>
          </a:p>
        </p:txBody>
      </p:sp>
      <p:grpSp>
        <p:nvGrpSpPr>
          <p:cNvPr id="15" name="Group 14">
            <a:extLst>
              <a:ext uri="{FF2B5EF4-FFF2-40B4-BE49-F238E27FC236}">
                <a16:creationId xmlns:a16="http://schemas.microsoft.com/office/drawing/2014/main" id="{DB5A35FD-5A1B-BC43-916A-11971D296694}"/>
              </a:ext>
            </a:extLst>
          </p:cNvPr>
          <p:cNvGrpSpPr/>
          <p:nvPr userDrawn="1"/>
        </p:nvGrpSpPr>
        <p:grpSpPr>
          <a:xfrm rot="10800000">
            <a:off x="387534" y="6604952"/>
            <a:ext cx="2410176" cy="45720"/>
            <a:chOff x="838201" y="6623020"/>
            <a:chExt cx="2410176" cy="45720"/>
          </a:xfrm>
        </p:grpSpPr>
        <p:sp>
          <p:nvSpPr>
            <p:cNvPr id="16" name="Rectangle 15">
              <a:extLst>
                <a:ext uri="{FF2B5EF4-FFF2-40B4-BE49-F238E27FC236}">
                  <a16:creationId xmlns:a16="http://schemas.microsoft.com/office/drawing/2014/main" id="{25B02237-D2F4-3243-A880-0D3BDE1A1FD9}"/>
                </a:ext>
              </a:extLst>
            </p:cNvPr>
            <p:cNvSpPr/>
            <p:nvPr userDrawn="1"/>
          </p:nvSpPr>
          <p:spPr>
            <a:xfrm>
              <a:off x="838201" y="6623020"/>
              <a:ext cx="590250" cy="4571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8B51486-7012-1A4A-B9CC-0CA7688A4E73}"/>
                </a:ext>
              </a:extLst>
            </p:cNvPr>
            <p:cNvSpPr/>
            <p:nvPr userDrawn="1"/>
          </p:nvSpPr>
          <p:spPr>
            <a:xfrm>
              <a:off x="1442800" y="6623021"/>
              <a:ext cx="590250" cy="4571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9AE8B73-A69A-CF4C-BC6D-1603077F16FD}"/>
                </a:ext>
              </a:extLst>
            </p:cNvPr>
            <p:cNvSpPr/>
            <p:nvPr userDrawn="1"/>
          </p:nvSpPr>
          <p:spPr>
            <a:xfrm>
              <a:off x="2053528" y="6623020"/>
              <a:ext cx="590250" cy="4571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AD32DA-D38E-C24D-8C59-5CDCD148F77C}"/>
                </a:ext>
              </a:extLst>
            </p:cNvPr>
            <p:cNvSpPr/>
            <p:nvPr userDrawn="1"/>
          </p:nvSpPr>
          <p:spPr>
            <a:xfrm>
              <a:off x="2658127" y="6623020"/>
              <a:ext cx="590250" cy="4571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8674869"/>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699" r:id="rId3"/>
    <p:sldLayoutId id="2147483664" r:id="rId4"/>
    <p:sldLayoutId id="2147483706" r:id="rId5"/>
    <p:sldLayoutId id="2147483711" r:id="rId6"/>
    <p:sldLayoutId id="2147483667" r:id="rId7"/>
    <p:sldLayoutId id="2147483708" r:id="rId8"/>
    <p:sldLayoutId id="2147483710"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4C90"/>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640D780-07C7-BB48-81FE-EBC9A272FA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87655" y="148314"/>
            <a:ext cx="433622" cy="433622"/>
          </a:xfrm>
          <a:prstGeom prst="rect">
            <a:avLst/>
          </a:prstGeom>
        </p:spPr>
      </p:pic>
      <p:sp>
        <p:nvSpPr>
          <p:cNvPr id="2" name="Title Placeholder 1">
            <a:extLst>
              <a:ext uri="{FF2B5EF4-FFF2-40B4-BE49-F238E27FC236}">
                <a16:creationId xmlns:a16="http://schemas.microsoft.com/office/drawing/2014/main" id="{E9E6241B-6B37-4191-AD35-476E78C7C35E}"/>
              </a:ext>
            </a:extLst>
          </p:cNvPr>
          <p:cNvSpPr>
            <a:spLocks noGrp="1"/>
          </p:cNvSpPr>
          <p:nvPr>
            <p:ph type="title"/>
          </p:nvPr>
        </p:nvSpPr>
        <p:spPr>
          <a:xfrm>
            <a:off x="838200" y="204662"/>
            <a:ext cx="10515600" cy="754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20CFDB-41C6-4628-8E3B-B520DEB4B4B9}"/>
              </a:ext>
            </a:extLst>
          </p:cNvPr>
          <p:cNvSpPr>
            <a:spLocks noGrp="1"/>
          </p:cNvSpPr>
          <p:nvPr>
            <p:ph type="body" idx="1"/>
          </p:nvPr>
        </p:nvSpPr>
        <p:spPr>
          <a:xfrm>
            <a:off x="838200" y="1134290"/>
            <a:ext cx="10515600" cy="5358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AAF9D52-4D6F-6345-9F36-3217DB109DE5}"/>
              </a:ext>
            </a:extLst>
          </p:cNvPr>
          <p:cNvSpPr txBox="1">
            <a:spLocks/>
          </p:cNvSpPr>
          <p:nvPr userDrawn="1"/>
        </p:nvSpPr>
        <p:spPr>
          <a:xfrm>
            <a:off x="8117995" y="6529949"/>
            <a:ext cx="3686471"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lumMod val="85000"/>
                  </a:schemeClr>
                </a:solidFill>
                <a:latin typeface="Calibri" panose="020F0502020204030204" pitchFamily="34" charset="0"/>
                <a:ea typeface="Palatino" pitchFamily="2" charset="77"/>
                <a:cs typeface="Calibri" panose="020F0502020204030204" pitchFamily="34" charset="0"/>
              </a:rPr>
              <a:t>Copyright © Peralta Community College District. All Rights Reserved.</a:t>
            </a:r>
          </a:p>
        </p:txBody>
      </p:sp>
      <p:grpSp>
        <p:nvGrpSpPr>
          <p:cNvPr id="15" name="Group 14">
            <a:extLst>
              <a:ext uri="{FF2B5EF4-FFF2-40B4-BE49-F238E27FC236}">
                <a16:creationId xmlns:a16="http://schemas.microsoft.com/office/drawing/2014/main" id="{DB5A35FD-5A1B-BC43-916A-11971D296694}"/>
              </a:ext>
            </a:extLst>
          </p:cNvPr>
          <p:cNvGrpSpPr/>
          <p:nvPr userDrawn="1"/>
        </p:nvGrpSpPr>
        <p:grpSpPr>
          <a:xfrm rot="10800000">
            <a:off x="387534" y="6604952"/>
            <a:ext cx="2410176" cy="45720"/>
            <a:chOff x="838201" y="6623020"/>
            <a:chExt cx="2410176" cy="45720"/>
          </a:xfrm>
        </p:grpSpPr>
        <p:sp>
          <p:nvSpPr>
            <p:cNvPr id="16" name="Rectangle 15">
              <a:extLst>
                <a:ext uri="{FF2B5EF4-FFF2-40B4-BE49-F238E27FC236}">
                  <a16:creationId xmlns:a16="http://schemas.microsoft.com/office/drawing/2014/main" id="{25B02237-D2F4-3243-A880-0D3BDE1A1FD9}"/>
                </a:ext>
              </a:extLst>
            </p:cNvPr>
            <p:cNvSpPr/>
            <p:nvPr userDrawn="1"/>
          </p:nvSpPr>
          <p:spPr>
            <a:xfrm>
              <a:off x="838201" y="6623020"/>
              <a:ext cx="590250" cy="4571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8B51486-7012-1A4A-B9CC-0CA7688A4E73}"/>
                </a:ext>
              </a:extLst>
            </p:cNvPr>
            <p:cNvSpPr/>
            <p:nvPr userDrawn="1"/>
          </p:nvSpPr>
          <p:spPr>
            <a:xfrm>
              <a:off x="1442800" y="6623021"/>
              <a:ext cx="590250" cy="4571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9AE8B73-A69A-CF4C-BC6D-1603077F16FD}"/>
                </a:ext>
              </a:extLst>
            </p:cNvPr>
            <p:cNvSpPr/>
            <p:nvPr userDrawn="1"/>
          </p:nvSpPr>
          <p:spPr>
            <a:xfrm>
              <a:off x="2053528" y="6623020"/>
              <a:ext cx="590250" cy="4571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AD32DA-D38E-C24D-8C59-5CDCD148F77C}"/>
                </a:ext>
              </a:extLst>
            </p:cNvPr>
            <p:cNvSpPr/>
            <p:nvPr userDrawn="1"/>
          </p:nvSpPr>
          <p:spPr>
            <a:xfrm>
              <a:off x="2658127" y="6623020"/>
              <a:ext cx="590250" cy="4571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72005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 Id="rId5" Type="http://schemas.openxmlformats.org/officeDocument/2006/relationships/image" Target="../media/image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12AE14-EFB1-CC45-A0CA-461FD8E94C29}"/>
              </a:ext>
            </a:extLst>
          </p:cNvPr>
          <p:cNvSpPr>
            <a:spLocks noGrp="1"/>
          </p:cNvSpPr>
          <p:nvPr>
            <p:ph type="subTitle" idx="1"/>
          </p:nvPr>
        </p:nvSpPr>
        <p:spPr>
          <a:xfrm>
            <a:off x="1560576" y="3429000"/>
            <a:ext cx="9144000" cy="1655762"/>
          </a:xfrm>
        </p:spPr>
        <p:txBody>
          <a:bodyPr vert="horz" lIns="91440" tIns="45720" rIns="91440" bIns="45720" rtlCol="0" anchor="t">
            <a:noAutofit/>
          </a:bodyPr>
          <a:lstStyle/>
          <a:p>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Information Technology</a:t>
            </a:r>
          </a:p>
          <a:p>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District-Wide Network Infrastructure Upgrade</a:t>
            </a:r>
            <a:b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b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April, 2023-2024</a:t>
            </a:r>
            <a:endParaRPr lang="en-US" sz="3600" dirty="0"/>
          </a:p>
        </p:txBody>
      </p:sp>
      <p:pic>
        <p:nvPicPr>
          <p:cNvPr id="5" name="Picture 4" descr="Logo&#10;&#10;Description automatically generated">
            <a:extLst>
              <a:ext uri="{FF2B5EF4-FFF2-40B4-BE49-F238E27FC236}">
                <a16:creationId xmlns:a16="http://schemas.microsoft.com/office/drawing/2014/main" id="{56898C7F-8E87-8C59-B133-604B87ACB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871" y="404092"/>
            <a:ext cx="2826257" cy="2826257"/>
          </a:xfrm>
          <a:prstGeom prst="rect">
            <a:avLst/>
          </a:prstGeom>
        </p:spPr>
      </p:pic>
    </p:spTree>
    <p:extLst>
      <p:ext uri="{BB962C8B-B14F-4D97-AF65-F5344CB8AC3E}">
        <p14:creationId xmlns:p14="http://schemas.microsoft.com/office/powerpoint/2010/main" val="37288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48425-3BF0-8171-BAE6-3687217F1E3C}"/>
              </a:ext>
            </a:extLst>
          </p:cNvPr>
          <p:cNvSpPr>
            <a:spLocks noGrp="1"/>
          </p:cNvSpPr>
          <p:nvPr>
            <p:ph type="title"/>
          </p:nvPr>
        </p:nvSpPr>
        <p:spPr/>
        <p:txBody>
          <a:bodyPr/>
          <a:lstStyle/>
          <a:p>
            <a:r>
              <a:rPr lang="en-US" dirty="0">
                <a:latin typeface="Times New Roman"/>
                <a:cs typeface="Times New Roman"/>
              </a:rPr>
              <a:t> BCC Campus Infrastructure Refresh</a:t>
            </a:r>
          </a:p>
        </p:txBody>
      </p:sp>
      <p:sp>
        <p:nvSpPr>
          <p:cNvPr id="6" name="Content Placeholder 5">
            <a:extLst>
              <a:ext uri="{FF2B5EF4-FFF2-40B4-BE49-F238E27FC236}">
                <a16:creationId xmlns:a16="http://schemas.microsoft.com/office/drawing/2014/main" id="{E1DADCD8-FFA0-A881-DAB8-965A1E7B234B}"/>
              </a:ext>
            </a:extLst>
          </p:cNvPr>
          <p:cNvSpPr>
            <a:spLocks noGrp="1"/>
          </p:cNvSpPr>
          <p:nvPr>
            <p:ph sz="half" idx="1"/>
          </p:nvPr>
        </p:nvSpPr>
        <p:spPr>
          <a:xfrm>
            <a:off x="135466" y="1322465"/>
            <a:ext cx="9200444" cy="5727147"/>
          </a:xfrm>
        </p:spPr>
        <p:txBody>
          <a:bodyPr vert="horz" lIns="91440" tIns="45720" rIns="91440" bIns="45720" rtlCol="0" anchor="t">
            <a:normAutofit/>
          </a:bodyPr>
          <a:lstStyle/>
          <a:p>
            <a:pPr>
              <a:lnSpc>
                <a:spcPct val="120000"/>
              </a:lnSpc>
            </a:pPr>
            <a:r>
              <a:rPr lang="en-US" sz="2100" b="1" dirty="0">
                <a:latin typeface="Times New Roman"/>
                <a:cs typeface="Times New Roman"/>
              </a:rPr>
              <a:t>We were invited by the Peralta IT Team to provide pricing on several of the initiatives surrounding network infrastructure upgrades.</a:t>
            </a:r>
          </a:p>
          <a:p>
            <a:pPr marL="0" indent="0">
              <a:lnSpc>
                <a:spcPct val="120000"/>
              </a:lnSpc>
              <a:buNone/>
            </a:pPr>
            <a:endParaRPr lang="en-US" sz="2100" dirty="0">
              <a:latin typeface="Times New Roman"/>
              <a:cs typeface="Times New Roman"/>
            </a:endParaRPr>
          </a:p>
          <a:p>
            <a:pPr>
              <a:lnSpc>
                <a:spcPct val="120000"/>
              </a:lnSpc>
            </a:pPr>
            <a:r>
              <a:rPr lang="en-US" sz="2100" b="1" dirty="0">
                <a:latin typeface="Times New Roman"/>
                <a:cs typeface="Times New Roman"/>
              </a:rPr>
              <a:t>One of the goals of the IT team was to align PCCD with current Higher Educational IT standards, which includes infrastructure that supports the needs of the staff and students today and moving forward.</a:t>
            </a:r>
          </a:p>
          <a:p>
            <a:pPr marL="0" indent="0">
              <a:lnSpc>
                <a:spcPct val="120000"/>
              </a:lnSpc>
              <a:buNone/>
            </a:pPr>
            <a:endParaRPr lang="en-US" sz="2100" dirty="0">
              <a:latin typeface="Times New Roman"/>
              <a:cs typeface="Times New Roman"/>
            </a:endParaRPr>
          </a:p>
          <a:p>
            <a:pPr>
              <a:lnSpc>
                <a:spcPct val="120000"/>
              </a:lnSpc>
            </a:pPr>
            <a:r>
              <a:rPr lang="en-US" sz="2100" b="1" dirty="0">
                <a:latin typeface="Times New Roman"/>
                <a:cs typeface="Times New Roman"/>
              </a:rPr>
              <a:t>The IT team had several amazing ideas, and there was a significant number of meetings, white board design sessions, site surveys, and documentation that went back and forth and the outcome was the following-</a:t>
            </a:r>
            <a:endParaRPr lang="en-US" sz="1800" b="1" dirty="0">
              <a:latin typeface="Times New Roman"/>
              <a:cs typeface="Times New Roman"/>
            </a:endParaRPr>
          </a:p>
        </p:txBody>
      </p:sp>
      <p:pic>
        <p:nvPicPr>
          <p:cNvPr id="2" name="Picture 1">
            <a:extLst>
              <a:ext uri="{FF2B5EF4-FFF2-40B4-BE49-F238E27FC236}">
                <a16:creationId xmlns:a16="http://schemas.microsoft.com/office/drawing/2014/main" id="{C7AA7A5C-F481-B8E1-2B2C-2F3B635F7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734" y="5134059"/>
            <a:ext cx="3193812" cy="1410620"/>
          </a:xfrm>
          <a:prstGeom prst="ellipse">
            <a:avLst/>
          </a:prstGeom>
          <a:ln>
            <a:noFill/>
          </a:ln>
          <a:effectLst>
            <a:softEdge rad="112500"/>
          </a:effectLst>
        </p:spPr>
      </p:pic>
    </p:spTree>
    <p:extLst>
      <p:ext uri="{BB962C8B-B14F-4D97-AF65-F5344CB8AC3E}">
        <p14:creationId xmlns:p14="http://schemas.microsoft.com/office/powerpoint/2010/main" val="302510980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48425-3BF0-8171-BAE6-3687217F1E3C}"/>
              </a:ext>
            </a:extLst>
          </p:cNvPr>
          <p:cNvSpPr>
            <a:spLocks noGrp="1"/>
          </p:cNvSpPr>
          <p:nvPr>
            <p:ph type="title"/>
          </p:nvPr>
        </p:nvSpPr>
        <p:spPr/>
        <p:txBody>
          <a:bodyPr/>
          <a:lstStyle/>
          <a:p>
            <a:r>
              <a:rPr lang="en-US" dirty="0">
                <a:latin typeface="Times New Roman"/>
                <a:cs typeface="Times New Roman"/>
              </a:rPr>
              <a:t>BCC Campus Infrastructure Implementation</a:t>
            </a:r>
          </a:p>
        </p:txBody>
      </p:sp>
      <p:sp>
        <p:nvSpPr>
          <p:cNvPr id="2" name="Content Placeholder 2">
            <a:extLst>
              <a:ext uri="{FF2B5EF4-FFF2-40B4-BE49-F238E27FC236}">
                <a16:creationId xmlns:a16="http://schemas.microsoft.com/office/drawing/2014/main" id="{461524BD-031F-D5D6-FCF7-6B9FBB116D31}"/>
              </a:ext>
            </a:extLst>
          </p:cNvPr>
          <p:cNvSpPr>
            <a:spLocks noGrp="1"/>
          </p:cNvSpPr>
          <p:nvPr>
            <p:ph idx="1"/>
          </p:nvPr>
        </p:nvSpPr>
        <p:spPr>
          <a:xfrm>
            <a:off x="114299" y="913810"/>
            <a:ext cx="9253635" cy="5944190"/>
          </a:xfrm>
        </p:spPr>
        <p:txBody>
          <a:bodyPr rtlCol="0">
            <a:noAutofit/>
          </a:bodyPr>
          <a:lstStyle/>
          <a:p>
            <a:pPr eaLnBrk="1" fontAlgn="auto" hangingPunct="1">
              <a:spcAft>
                <a:spcPts val="0"/>
              </a:spcAft>
              <a:buFont typeface="Arial"/>
              <a:buChar char="•"/>
              <a:defRPr/>
            </a:pPr>
            <a:r>
              <a:rPr lang="en-US" sz="1800" b="1" dirty="0"/>
              <a:t>Physical Layer</a:t>
            </a:r>
          </a:p>
          <a:p>
            <a:pPr marL="457200" lvl="1" indent="0" eaLnBrk="1" fontAlgn="auto" hangingPunct="1">
              <a:spcAft>
                <a:spcPts val="0"/>
              </a:spcAft>
              <a:buFont typeface="Arial"/>
              <a:buNone/>
              <a:defRPr/>
            </a:pPr>
            <a:r>
              <a:rPr lang="en-US" sz="1600" dirty="0" err="1"/>
              <a:t>NetXperts</a:t>
            </a:r>
            <a:r>
              <a:rPr lang="en-US" sz="1600" dirty="0"/>
              <a:t> installed new fiber &amp; cat6A between all the network closets (IDF) and server room (MDF). This new </a:t>
            </a:r>
            <a:r>
              <a:rPr lang="en-US" sz="1600" baseline="0" dirty="0"/>
              <a:t>infrastructure will provide high performance and faster access and required for today’s advanced applications. </a:t>
            </a:r>
            <a:r>
              <a:rPr lang="en-US" sz="1600" dirty="0"/>
              <a:t>The previous fiber &amp; copper</a:t>
            </a:r>
            <a:r>
              <a:rPr lang="en-US" sz="1600" baseline="0" dirty="0"/>
              <a:t> infrastructure did not provide optimal performance </a:t>
            </a:r>
            <a:r>
              <a:rPr lang="en-US" sz="1600" dirty="0"/>
              <a:t>in all of the IDFs.</a:t>
            </a:r>
          </a:p>
          <a:p>
            <a:pPr eaLnBrk="1" fontAlgn="auto" hangingPunct="1">
              <a:spcAft>
                <a:spcPts val="0"/>
              </a:spcAft>
              <a:buFont typeface="Arial"/>
              <a:buChar char="•"/>
              <a:defRPr/>
            </a:pPr>
            <a:r>
              <a:rPr lang="en-US" sz="1800" b="1" dirty="0"/>
              <a:t>Network Infrastructure</a:t>
            </a:r>
          </a:p>
          <a:p>
            <a:pPr marL="457200" lvl="1" indent="0">
              <a:buNone/>
              <a:defRPr/>
            </a:pPr>
            <a:r>
              <a:rPr lang="en-US" sz="1600" dirty="0"/>
              <a:t>Switches are the backbone of the network which is critical toward allow users and devices to connect. New switches was installed as the existing switches were 10+ years old and did not have capacity for growth. These new Cisco switches -</a:t>
            </a:r>
            <a:r>
              <a:rPr lang="en-US" sz="1600" baseline="0" dirty="0"/>
              <a:t> </a:t>
            </a:r>
            <a:r>
              <a:rPr lang="en-US" sz="1600" dirty="0"/>
              <a:t>POE+ available on all ports with Scalability and designed to grow with Peralta’s needs for years to come</a:t>
            </a:r>
          </a:p>
          <a:p>
            <a:pPr eaLnBrk="1" fontAlgn="auto" hangingPunct="1">
              <a:spcAft>
                <a:spcPts val="0"/>
              </a:spcAft>
              <a:buFont typeface="Arial"/>
              <a:buChar char="•"/>
              <a:defRPr/>
            </a:pPr>
            <a:r>
              <a:rPr lang="en-US" sz="1800" b="1" dirty="0"/>
              <a:t>Undisturbed Power Supply (UPS)</a:t>
            </a:r>
          </a:p>
          <a:p>
            <a:pPr marL="457200" lvl="1" indent="0">
              <a:buNone/>
              <a:defRPr/>
            </a:pPr>
            <a:r>
              <a:rPr lang="en-US" sz="1600" dirty="0"/>
              <a:t>The new APC UPS(s) have a back up running time of 30 minutes on full load. All rack mounted, all with network cards, all with at least (8) receptacle </a:t>
            </a:r>
          </a:p>
          <a:p>
            <a:pPr eaLnBrk="1" fontAlgn="auto" hangingPunct="1">
              <a:spcAft>
                <a:spcPts val="0"/>
              </a:spcAft>
              <a:buFont typeface="Arial"/>
              <a:buChar char="•"/>
              <a:defRPr/>
            </a:pPr>
            <a:r>
              <a:rPr lang="en-US" sz="1800" b="1" dirty="0"/>
              <a:t>Wireless Access Point (WAP)</a:t>
            </a:r>
          </a:p>
          <a:p>
            <a:pPr marL="457200" lvl="1" indent="0">
              <a:buNone/>
              <a:defRPr/>
            </a:pPr>
            <a:r>
              <a:rPr lang="en-US" sz="1600" dirty="0"/>
              <a:t>The WAP is a networking device that allows wireless-capable devices to connect to a wired network. Your new wireless IT infrastructure was installed to support next-generation technologies. These WAPs meet the new Wi-Fi 6 (802.11ax) standard, that will help you build a reliable, scalable, and secure wireless network to handle the rapidly growing number of Internet of Things (IoT) devices</a:t>
            </a:r>
          </a:p>
          <a:p>
            <a:pPr marL="457200" lvl="1" indent="0" eaLnBrk="1" fontAlgn="auto" hangingPunct="1">
              <a:spcAft>
                <a:spcPts val="0"/>
              </a:spcAft>
              <a:buFont typeface="Arial"/>
              <a:buNone/>
              <a:defRPr/>
            </a:pPr>
            <a:r>
              <a:rPr lang="en-US" sz="1600" dirty="0"/>
              <a:t>By migrating to Cisco access points allows BCC to be on the same wireless platform as Merritt, Laney, COA College, and the DO.</a:t>
            </a:r>
          </a:p>
          <a:p>
            <a:pPr marL="457200" lvl="1" indent="0" eaLnBrk="1" fontAlgn="auto" hangingPunct="1">
              <a:spcAft>
                <a:spcPts val="0"/>
              </a:spcAft>
              <a:buFont typeface="Arial"/>
              <a:buNone/>
              <a:defRPr/>
            </a:pPr>
            <a:endParaRPr lang="en-US" sz="1600" b="1" dirty="0"/>
          </a:p>
          <a:p>
            <a:pPr marL="0" indent="0" eaLnBrk="1" fontAlgn="auto" hangingPunct="1">
              <a:spcAft>
                <a:spcPts val="0"/>
              </a:spcAft>
              <a:buFont typeface="Arial"/>
              <a:buNone/>
              <a:defRPr/>
            </a:pPr>
            <a:r>
              <a:rPr lang="en-US" sz="1400" dirty="0"/>
              <a:t>	</a:t>
            </a:r>
          </a:p>
        </p:txBody>
      </p:sp>
      <p:pic>
        <p:nvPicPr>
          <p:cNvPr id="14" name="Picture 13">
            <a:extLst>
              <a:ext uri="{FF2B5EF4-FFF2-40B4-BE49-F238E27FC236}">
                <a16:creationId xmlns:a16="http://schemas.microsoft.com/office/drawing/2014/main" id="{162EA602-B6BA-C5F7-EC2F-3817E705CC49}"/>
              </a:ext>
            </a:extLst>
          </p:cNvPr>
          <p:cNvPicPr>
            <a:picLocks noChangeAspect="1"/>
          </p:cNvPicPr>
          <p:nvPr/>
        </p:nvPicPr>
        <p:blipFill>
          <a:blip r:embed="rId5"/>
          <a:stretch>
            <a:fillRect/>
          </a:stretch>
        </p:blipFill>
        <p:spPr>
          <a:xfrm>
            <a:off x="9067800" y="4961467"/>
            <a:ext cx="3009901" cy="1319612"/>
          </a:xfrm>
          <a:prstGeom prst="ellipse">
            <a:avLst/>
          </a:prstGeom>
          <a:ln>
            <a:noFill/>
          </a:ln>
          <a:effectLst>
            <a:softEdge rad="112500"/>
          </a:effectLst>
        </p:spPr>
      </p:pic>
    </p:spTree>
    <p:extLst>
      <p:ext uri="{BB962C8B-B14F-4D97-AF65-F5344CB8AC3E}">
        <p14:creationId xmlns:p14="http://schemas.microsoft.com/office/powerpoint/2010/main" val="1090196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48425-3BF0-8171-BAE6-3687217F1E3C}"/>
              </a:ext>
            </a:extLst>
          </p:cNvPr>
          <p:cNvSpPr>
            <a:spLocks noGrp="1"/>
          </p:cNvSpPr>
          <p:nvPr>
            <p:ph type="title"/>
          </p:nvPr>
        </p:nvSpPr>
        <p:spPr/>
        <p:txBody>
          <a:bodyPr/>
          <a:lstStyle/>
          <a:p>
            <a:r>
              <a:rPr lang="en-US" dirty="0">
                <a:latin typeface="Times New Roman"/>
                <a:cs typeface="Times New Roman"/>
              </a:rPr>
              <a:t>BCC Campus Infrastructure Upgrades</a:t>
            </a:r>
          </a:p>
        </p:txBody>
      </p:sp>
      <p:sp>
        <p:nvSpPr>
          <p:cNvPr id="8" name="Content Placeholder 2">
            <a:extLst>
              <a:ext uri="{FF2B5EF4-FFF2-40B4-BE49-F238E27FC236}">
                <a16:creationId xmlns:a16="http://schemas.microsoft.com/office/drawing/2014/main" id="{33524ECD-4690-34EE-4770-4AB490E172C0}"/>
              </a:ext>
            </a:extLst>
          </p:cNvPr>
          <p:cNvSpPr>
            <a:spLocks noGrp="1"/>
          </p:cNvSpPr>
          <p:nvPr>
            <p:ph idx="1"/>
          </p:nvPr>
        </p:nvSpPr>
        <p:spPr>
          <a:xfrm>
            <a:off x="838200" y="1034331"/>
            <a:ext cx="8059738" cy="3870178"/>
          </a:xfrm>
        </p:spPr>
        <p:txBody>
          <a:bodyPr rtlCol="0">
            <a:noAutofit/>
          </a:bodyPr>
          <a:lstStyle/>
          <a:p>
            <a:pPr marL="0" indent="0" eaLnBrk="1" fontAlgn="auto" hangingPunct="1">
              <a:spcAft>
                <a:spcPts val="0"/>
              </a:spcAft>
              <a:buFont typeface="Arial"/>
              <a:buNone/>
              <a:defRPr/>
            </a:pPr>
            <a:r>
              <a:rPr lang="en-US" dirty="0"/>
              <a:t>The following was completed without any major outage to the school:</a:t>
            </a:r>
          </a:p>
          <a:p>
            <a:pPr eaLnBrk="1" fontAlgn="auto" hangingPunct="1">
              <a:spcAft>
                <a:spcPts val="0"/>
              </a:spcAft>
              <a:defRPr/>
            </a:pPr>
            <a:r>
              <a:rPr lang="en-US" sz="2400" dirty="0"/>
              <a:t>Work was completed after School hours</a:t>
            </a:r>
          </a:p>
          <a:p>
            <a:pPr>
              <a:defRPr/>
            </a:pPr>
            <a:r>
              <a:rPr lang="en-US" sz="2400" dirty="0"/>
              <a:t>Incredible teamwork</a:t>
            </a:r>
          </a:p>
          <a:p>
            <a:pPr eaLnBrk="1" fontAlgn="auto" hangingPunct="1">
              <a:spcAft>
                <a:spcPts val="0"/>
              </a:spcAft>
              <a:buFont typeface="Arial"/>
              <a:buChar char="•"/>
              <a:defRPr/>
            </a:pPr>
            <a:r>
              <a:rPr lang="en-US" sz="2400" dirty="0"/>
              <a:t>Over 5,000 feet of new single-mode fiber 10GIG &amp; Cat6A pulled to the main campus of BCC</a:t>
            </a:r>
          </a:p>
          <a:p>
            <a:pPr eaLnBrk="1" fontAlgn="auto" hangingPunct="1">
              <a:spcAft>
                <a:spcPts val="0"/>
              </a:spcAft>
              <a:buFont typeface="Arial"/>
              <a:buChar char="•"/>
              <a:defRPr/>
            </a:pPr>
            <a:r>
              <a:rPr lang="en-US" sz="2400" dirty="0"/>
              <a:t>13 Cisco switches installed</a:t>
            </a:r>
          </a:p>
          <a:p>
            <a:pPr eaLnBrk="1" fontAlgn="auto" hangingPunct="1">
              <a:spcAft>
                <a:spcPts val="0"/>
              </a:spcAft>
              <a:buFont typeface="Arial"/>
              <a:buChar char="•"/>
              <a:defRPr/>
            </a:pPr>
            <a:r>
              <a:rPr lang="en-US" sz="2400" dirty="0"/>
              <a:t>18 APC UPS(s) installed</a:t>
            </a:r>
          </a:p>
          <a:p>
            <a:pPr eaLnBrk="1" fontAlgn="auto" hangingPunct="1">
              <a:spcAft>
                <a:spcPts val="0"/>
              </a:spcAft>
              <a:buFont typeface="Arial"/>
              <a:buChar char="•"/>
              <a:defRPr/>
            </a:pPr>
            <a:r>
              <a:rPr lang="en-US" sz="2400" dirty="0"/>
              <a:t>Over 110 Cisco Wireless Access Points installed</a:t>
            </a:r>
          </a:p>
          <a:p>
            <a:pPr marL="0" indent="0" eaLnBrk="1" fontAlgn="auto" hangingPunct="1">
              <a:spcAft>
                <a:spcPts val="0"/>
              </a:spcAft>
              <a:buFont typeface="Arial"/>
              <a:buNone/>
              <a:defRPr/>
            </a:pPr>
            <a:r>
              <a:rPr lang="en-US" sz="2400" dirty="0"/>
              <a:t>This work would not have been possible without the teamwork between the SLBE (Net Electric), BCC Administrators, the District Administrators, the BCC IT team, and the District Office IT team, and NetXperts.</a:t>
            </a:r>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mj-lt"/>
              <a:buAutoNum type="arabicPeriod"/>
              <a:defRPr/>
            </a:pPr>
            <a:endParaRPr lang="en-US" sz="2400" dirty="0"/>
          </a:p>
          <a:p>
            <a:pPr eaLnBrk="1" fontAlgn="auto" hangingPunct="1">
              <a:spcAft>
                <a:spcPts val="0"/>
              </a:spcAft>
              <a:buFont typeface="+mj-lt"/>
              <a:buAutoNum type="arabicPeriod"/>
              <a:defRPr/>
            </a:pPr>
            <a:endParaRPr lang="en-US" sz="2400" dirty="0"/>
          </a:p>
        </p:txBody>
      </p:sp>
      <p:pic>
        <p:nvPicPr>
          <p:cNvPr id="12" name="Picture 11">
            <a:extLst>
              <a:ext uri="{FF2B5EF4-FFF2-40B4-BE49-F238E27FC236}">
                <a16:creationId xmlns:a16="http://schemas.microsoft.com/office/drawing/2014/main" id="{AA80358A-A0E2-0318-B0F0-9F11A6AF4A82}"/>
              </a:ext>
            </a:extLst>
          </p:cNvPr>
          <p:cNvPicPr>
            <a:picLocks noChangeAspect="1"/>
          </p:cNvPicPr>
          <p:nvPr/>
        </p:nvPicPr>
        <p:blipFill>
          <a:blip r:embed="rId5"/>
          <a:stretch>
            <a:fillRect/>
          </a:stretch>
        </p:blipFill>
        <p:spPr>
          <a:xfrm>
            <a:off x="9245600" y="4758267"/>
            <a:ext cx="2700151" cy="1664800"/>
          </a:xfrm>
          <a:prstGeom prst="ellipse">
            <a:avLst/>
          </a:prstGeom>
          <a:ln>
            <a:noFill/>
          </a:ln>
          <a:effectLst>
            <a:softEdge rad="112500"/>
          </a:effectLst>
        </p:spPr>
      </p:pic>
    </p:spTree>
    <p:extLst>
      <p:ext uri="{BB962C8B-B14F-4D97-AF65-F5344CB8AC3E}">
        <p14:creationId xmlns:p14="http://schemas.microsoft.com/office/powerpoint/2010/main" val="22663397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48425-3BF0-8171-BAE6-3687217F1E3C}"/>
              </a:ext>
            </a:extLst>
          </p:cNvPr>
          <p:cNvSpPr>
            <a:spLocks noGrp="1"/>
          </p:cNvSpPr>
          <p:nvPr>
            <p:ph type="title"/>
          </p:nvPr>
        </p:nvSpPr>
        <p:spPr/>
        <p:txBody>
          <a:bodyPr/>
          <a:lstStyle/>
          <a:p>
            <a:r>
              <a:rPr lang="en-US" dirty="0">
                <a:latin typeface="Times New Roman"/>
                <a:cs typeface="Times New Roman"/>
              </a:rPr>
              <a:t>BCC Campus Infrastructure Cut-Over</a:t>
            </a:r>
          </a:p>
        </p:txBody>
      </p:sp>
      <p:sp>
        <p:nvSpPr>
          <p:cNvPr id="8" name="Rectangle 7">
            <a:extLst>
              <a:ext uri="{FF2B5EF4-FFF2-40B4-BE49-F238E27FC236}">
                <a16:creationId xmlns:a16="http://schemas.microsoft.com/office/drawing/2014/main" id="{B7677352-2DDC-2721-AC4D-E4977E3E2112}"/>
              </a:ext>
            </a:extLst>
          </p:cNvPr>
          <p:cNvSpPr/>
          <p:nvPr/>
        </p:nvSpPr>
        <p:spPr>
          <a:xfrm>
            <a:off x="1247136" y="913810"/>
            <a:ext cx="2384307" cy="923330"/>
          </a:xfrm>
          <a:prstGeom prst="rect">
            <a:avLst/>
          </a:prstGeom>
          <a:noFill/>
        </p:spPr>
        <p:txBody>
          <a:bodyPr wrap="none" lIns="91440" tIns="45720" rIns="91440" bIns="45720">
            <a:spAutoFit/>
          </a:bodyPr>
          <a:lstStyle/>
          <a:p>
            <a:pPr algn="ctr"/>
            <a:r>
              <a:rPr lang="en-US" sz="5400" b="0" cap="none" spc="0" dirty="0">
                <a:ln w="0"/>
                <a:solidFill>
                  <a:schemeClr val="accent2"/>
                </a:solidFill>
                <a:effectLst>
                  <a:outerShdw blurRad="38100" dist="25400" dir="5400000" algn="ctr" rotWithShape="0">
                    <a:srgbClr val="6E747A">
                      <a:alpha val="43000"/>
                    </a:srgbClr>
                  </a:outerShdw>
                </a:effectLst>
              </a:rPr>
              <a:t>BEFORE</a:t>
            </a:r>
          </a:p>
        </p:txBody>
      </p:sp>
      <p:sp>
        <p:nvSpPr>
          <p:cNvPr id="9" name="Rectangle 8">
            <a:extLst>
              <a:ext uri="{FF2B5EF4-FFF2-40B4-BE49-F238E27FC236}">
                <a16:creationId xmlns:a16="http://schemas.microsoft.com/office/drawing/2014/main" id="{A726DD93-9053-D345-DC47-15B9CD9CC6D3}"/>
              </a:ext>
            </a:extLst>
          </p:cNvPr>
          <p:cNvSpPr/>
          <p:nvPr/>
        </p:nvSpPr>
        <p:spPr>
          <a:xfrm>
            <a:off x="8842197" y="920679"/>
            <a:ext cx="1955985"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AFTE</a:t>
            </a:r>
            <a:r>
              <a:rPr lang="en-US" sz="5400" dirty="0">
                <a:ln w="0"/>
                <a:solidFill>
                  <a:schemeClr val="accent1"/>
                </a:solidFill>
                <a:effectLst>
                  <a:outerShdw blurRad="38100" dist="25400" dir="5400000" algn="ctr" rotWithShape="0">
                    <a:srgbClr val="6E747A">
                      <a:alpha val="43000"/>
                    </a:srgbClr>
                  </a:outerShdw>
                </a:effectLst>
              </a:rPr>
              <a:t>R</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2" name="Picture 11" descr="A computer server with many wires&#10;&#10;Description automatically generated with medium confidence">
            <a:extLst>
              <a:ext uri="{FF2B5EF4-FFF2-40B4-BE49-F238E27FC236}">
                <a16:creationId xmlns:a16="http://schemas.microsoft.com/office/drawing/2014/main" id="{C0E2DB8D-9592-77B0-596F-6D0F3EEF1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422" y="2425268"/>
            <a:ext cx="4705026" cy="3528770"/>
          </a:xfrm>
          <a:prstGeom prst="rect">
            <a:avLst/>
          </a:prstGeom>
        </p:spPr>
      </p:pic>
      <p:pic>
        <p:nvPicPr>
          <p:cNvPr id="14" name="Picture 13" descr="A black machine with many wires&#10;&#10;Description automatically generated">
            <a:extLst>
              <a:ext uri="{FF2B5EF4-FFF2-40B4-BE49-F238E27FC236}">
                <a16:creationId xmlns:a16="http://schemas.microsoft.com/office/drawing/2014/main" id="{261AD28D-E81F-4C28-09EE-0DE9F26B0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467678" y="2406320"/>
            <a:ext cx="4705025" cy="3528769"/>
          </a:xfrm>
          <a:prstGeom prst="rect">
            <a:avLst/>
          </a:prstGeom>
        </p:spPr>
      </p:pic>
      <p:sp>
        <p:nvSpPr>
          <p:cNvPr id="15" name="Rectangle 14">
            <a:extLst>
              <a:ext uri="{FF2B5EF4-FFF2-40B4-BE49-F238E27FC236}">
                <a16:creationId xmlns:a16="http://schemas.microsoft.com/office/drawing/2014/main" id="{B37DF299-8319-658C-4076-8E675E352A32}"/>
              </a:ext>
            </a:extLst>
          </p:cNvPr>
          <p:cNvSpPr/>
          <p:nvPr/>
        </p:nvSpPr>
        <p:spPr>
          <a:xfrm>
            <a:off x="5170177" y="1483197"/>
            <a:ext cx="1802095" cy="707886"/>
          </a:xfrm>
          <a:prstGeom prst="rect">
            <a:avLst/>
          </a:prstGeom>
          <a:noFill/>
        </p:spPr>
        <p:txBody>
          <a:bodyPr wrap="none" lIns="91440" tIns="45720" rIns="91440" bIns="45720">
            <a:spAutoFit/>
          </a:bodyPr>
          <a:lstStyle/>
          <a:p>
            <a:pPr algn="ctr"/>
            <a:r>
              <a:rPr lang="en-US" sz="4000" dirty="0">
                <a:ln w="0"/>
                <a:solidFill>
                  <a:schemeClr val="accent2">
                    <a:lumMod val="20000"/>
                    <a:lumOff val="80000"/>
                  </a:schemeClr>
                </a:solidFill>
                <a:effectLst>
                  <a:outerShdw blurRad="38100" dist="25400" dir="5400000" algn="ctr" rotWithShape="0">
                    <a:srgbClr val="6E747A">
                      <a:alpha val="43000"/>
                    </a:srgbClr>
                  </a:outerShdw>
                </a:effectLst>
              </a:rPr>
              <a:t>IDF-406</a:t>
            </a:r>
            <a:endParaRPr lang="en-US" sz="4000" b="0" cap="none" spc="0" dirty="0">
              <a:ln w="0"/>
              <a:solidFill>
                <a:schemeClr val="accent2">
                  <a:lumMod val="20000"/>
                  <a:lumOff val="8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246849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5C3C11CC-74BE-E2B2-D4E7-B2B9114CE2DB}"/>
              </a:ext>
            </a:extLst>
          </p:cNvPr>
          <p:cNvSpPr>
            <a:spLocks noGrp="1"/>
          </p:cNvSpPr>
          <p:nvPr>
            <p:ph sz="half" idx="1"/>
          </p:nvPr>
        </p:nvSpPr>
        <p:spPr>
          <a:xfrm>
            <a:off x="367748" y="954156"/>
            <a:ext cx="10277061" cy="5585791"/>
          </a:xfrm>
        </p:spPr>
        <p:txBody>
          <a:bodyPr>
            <a:normAutofit fontScale="47500" lnSpcReduction="20000"/>
          </a:bodyPr>
          <a:lstStyle/>
          <a:p>
            <a:pPr marL="0" indent="0">
              <a:lnSpc>
                <a:spcPct val="120000"/>
              </a:lnSpc>
              <a:spcBef>
                <a:spcPts val="150"/>
              </a:spcBef>
              <a:buNone/>
            </a:pPr>
            <a:endParaRPr lang="en-US" sz="2500" dirty="0"/>
          </a:p>
          <a:p>
            <a:pPr lvl="1"/>
            <a:r>
              <a:rPr lang="en-US" sz="2900" b="1" dirty="0"/>
              <a:t>Laney College – </a:t>
            </a:r>
            <a:endParaRPr lang="en-US" sz="2900" b="1" i="1" dirty="0"/>
          </a:p>
          <a:p>
            <a:pPr marL="971608" lvl="2" indent="-285750"/>
            <a:r>
              <a:rPr lang="en-US" sz="3500" dirty="0"/>
              <a:t>New Network Switches</a:t>
            </a:r>
          </a:p>
          <a:p>
            <a:pPr marL="971608" lvl="2" indent="-285750"/>
            <a:r>
              <a:rPr lang="en-US" sz="3500" dirty="0"/>
              <a:t>New campus wide Wireless Access Points (Wi-Fi)</a:t>
            </a:r>
          </a:p>
          <a:p>
            <a:pPr marL="971608" lvl="2" indent="-285750"/>
            <a:r>
              <a:rPr lang="en-US" sz="3500" dirty="0"/>
              <a:t>New Power Backup System, new Fiber and CAT6A Cabling, new racks and cabinets</a:t>
            </a:r>
          </a:p>
          <a:p>
            <a:pPr lvl="1">
              <a:lnSpc>
                <a:spcPct val="160000"/>
              </a:lnSpc>
            </a:pPr>
            <a:r>
              <a:rPr lang="en-US" sz="2900" b="1" dirty="0"/>
              <a:t>Berkeley City College – </a:t>
            </a:r>
          </a:p>
          <a:p>
            <a:pPr marL="971608" lvl="2" indent="-285750"/>
            <a:r>
              <a:rPr lang="en-US" sz="3500" dirty="0"/>
              <a:t>New Network Switches campus wide</a:t>
            </a:r>
          </a:p>
          <a:p>
            <a:pPr marL="971608" lvl="2" indent="-285750"/>
            <a:r>
              <a:rPr lang="en-US" sz="3500" dirty="0"/>
              <a:t>New campus wide Wireless Access Points (Wi-Fi)</a:t>
            </a:r>
          </a:p>
          <a:p>
            <a:pPr marL="971608" lvl="2" indent="-285750"/>
            <a:r>
              <a:rPr lang="en-US" sz="3500" dirty="0"/>
              <a:t>New Power Backup System, new Fiber and CAT6A Cabling, new racks and cabinets</a:t>
            </a:r>
          </a:p>
          <a:p>
            <a:pPr lvl="1">
              <a:lnSpc>
                <a:spcPct val="160000"/>
              </a:lnSpc>
            </a:pPr>
            <a:r>
              <a:rPr lang="en-US" sz="2900" b="1" dirty="0"/>
              <a:t>Merritt College &amp; “S” Building -</a:t>
            </a:r>
          </a:p>
          <a:p>
            <a:pPr marL="971608" lvl="2" indent="-285750"/>
            <a:r>
              <a:rPr lang="en-US" sz="3500" dirty="0"/>
              <a:t>New Network Switches, and </a:t>
            </a:r>
            <a:r>
              <a:rPr lang="en-US" sz="3500" dirty="0" err="1"/>
              <a:t>WiFi</a:t>
            </a:r>
            <a:r>
              <a:rPr lang="en-US" sz="3500" dirty="0"/>
              <a:t> for select buildings and areas</a:t>
            </a:r>
          </a:p>
          <a:p>
            <a:pPr marL="971608" lvl="2" indent="-285750"/>
            <a:r>
              <a:rPr lang="en-US" sz="3500" dirty="0"/>
              <a:t>Cellular Phone Coverage extension for select buildings</a:t>
            </a:r>
          </a:p>
          <a:p>
            <a:pPr marL="971608" lvl="2" indent="-285750"/>
            <a:r>
              <a:rPr lang="en-US" sz="3500" dirty="0"/>
              <a:t>New Power Backup System, new Fiber and CAT6A Cabling, new racks and cabinets</a:t>
            </a:r>
          </a:p>
          <a:p>
            <a:pPr lvl="1">
              <a:lnSpc>
                <a:spcPct val="160000"/>
              </a:lnSpc>
            </a:pPr>
            <a:r>
              <a:rPr lang="en-US" sz="2900" b="1" dirty="0"/>
              <a:t>Alameda College</a:t>
            </a:r>
          </a:p>
          <a:p>
            <a:pPr marL="971608" lvl="2" indent="-285750"/>
            <a:r>
              <a:rPr lang="en-US" sz="3500" dirty="0"/>
              <a:t>Firewall Refresh and new CAT6A Cabling</a:t>
            </a:r>
          </a:p>
          <a:p>
            <a:pPr lvl="1">
              <a:lnSpc>
                <a:spcPct val="160000"/>
              </a:lnSpc>
            </a:pPr>
            <a:r>
              <a:rPr lang="en-US" sz="2900" b="1" dirty="0"/>
              <a:t>District Office</a:t>
            </a:r>
          </a:p>
          <a:p>
            <a:pPr marL="971608" lvl="2" indent="-285750"/>
            <a:r>
              <a:rPr lang="en-US" sz="3500" dirty="0"/>
              <a:t>New Network Switches </a:t>
            </a:r>
            <a:r>
              <a:rPr lang="en-US" sz="3500" dirty="0" err="1"/>
              <a:t>WiFi</a:t>
            </a:r>
            <a:endParaRPr lang="en-US" sz="3500" dirty="0"/>
          </a:p>
          <a:p>
            <a:pPr marL="971608" lvl="2" indent="-285750"/>
            <a:r>
              <a:rPr lang="en-US" sz="3500" dirty="0"/>
              <a:t>District Wide Security and Firewall upgrades</a:t>
            </a:r>
          </a:p>
          <a:p>
            <a:pPr marL="971608" lvl="2" indent="-285750"/>
            <a:r>
              <a:rPr lang="en-US" sz="3500" dirty="0"/>
              <a:t>District wide Voice, Voicemail Upgrades</a:t>
            </a:r>
          </a:p>
          <a:p>
            <a:pPr lvl="1">
              <a:lnSpc>
                <a:spcPct val="160000"/>
              </a:lnSpc>
            </a:pPr>
            <a:endParaRPr lang="en-US" sz="1400" dirty="0"/>
          </a:p>
        </p:txBody>
      </p:sp>
      <p:sp>
        <p:nvSpPr>
          <p:cNvPr id="3" name="Title 4">
            <a:extLst>
              <a:ext uri="{FF2B5EF4-FFF2-40B4-BE49-F238E27FC236}">
                <a16:creationId xmlns:a16="http://schemas.microsoft.com/office/drawing/2014/main" id="{2839020C-BE39-1E11-7F00-A5E72AF12BE8}"/>
              </a:ext>
            </a:extLst>
          </p:cNvPr>
          <p:cNvSpPr txBox="1">
            <a:spLocks/>
          </p:cNvSpPr>
          <p:nvPr/>
        </p:nvSpPr>
        <p:spPr>
          <a:xfrm>
            <a:off x="654075" y="243150"/>
            <a:ext cx="10515600" cy="7110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kumimoji="0" lang="en-US" sz="4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District-Wide Network Infrastructure Upgrade</a:t>
            </a:r>
            <a:endParaRPr lang="en-US" dirty="0">
              <a:latin typeface="Times New Roman"/>
              <a:cs typeface="Times New Roman"/>
            </a:endParaRPr>
          </a:p>
        </p:txBody>
      </p:sp>
      <p:pic>
        <p:nvPicPr>
          <p:cNvPr id="7" name="Picture 6" descr="A group of people in graduation gowns&#10;&#10;Description automatically generated">
            <a:extLst>
              <a:ext uri="{FF2B5EF4-FFF2-40B4-BE49-F238E27FC236}">
                <a16:creationId xmlns:a16="http://schemas.microsoft.com/office/drawing/2014/main" id="{0D8E57C2-89D1-C92B-352C-0CBA55C9D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0" y="4555067"/>
            <a:ext cx="3283594" cy="1984880"/>
          </a:xfrm>
          <a:prstGeom prst="ellipse">
            <a:avLst/>
          </a:prstGeom>
          <a:ln>
            <a:noFill/>
          </a:ln>
          <a:effectLst>
            <a:softEdge rad="112500"/>
          </a:effectLst>
        </p:spPr>
      </p:pic>
    </p:spTree>
    <p:extLst>
      <p:ext uri="{BB962C8B-B14F-4D97-AF65-F5344CB8AC3E}">
        <p14:creationId xmlns:p14="http://schemas.microsoft.com/office/powerpoint/2010/main" val="26124140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48425-3BF0-8171-BAE6-3687217F1E3C}"/>
              </a:ext>
            </a:extLst>
          </p:cNvPr>
          <p:cNvSpPr>
            <a:spLocks noGrp="1"/>
          </p:cNvSpPr>
          <p:nvPr>
            <p:ph type="title"/>
          </p:nvPr>
        </p:nvSpPr>
        <p:spPr/>
        <p:txBody>
          <a:bodyPr/>
          <a:lstStyle/>
          <a:p>
            <a:r>
              <a:rPr lang="en-US" dirty="0">
                <a:latin typeface="Times New Roman"/>
                <a:cs typeface="Times New Roman"/>
              </a:rPr>
              <a:t>What does the project consist of:</a:t>
            </a:r>
          </a:p>
        </p:txBody>
      </p:sp>
      <p:sp>
        <p:nvSpPr>
          <p:cNvPr id="6" name="Content Placeholder 5">
            <a:extLst>
              <a:ext uri="{FF2B5EF4-FFF2-40B4-BE49-F238E27FC236}">
                <a16:creationId xmlns:a16="http://schemas.microsoft.com/office/drawing/2014/main" id="{E1DADCD8-FFA0-A881-DAB8-965A1E7B234B}"/>
              </a:ext>
            </a:extLst>
          </p:cNvPr>
          <p:cNvSpPr>
            <a:spLocks noGrp="1"/>
          </p:cNvSpPr>
          <p:nvPr>
            <p:ph sz="half" idx="1"/>
          </p:nvPr>
        </p:nvSpPr>
        <p:spPr>
          <a:xfrm>
            <a:off x="197371" y="1125831"/>
            <a:ext cx="11797258" cy="3526971"/>
          </a:xfrm>
        </p:spPr>
        <p:txBody>
          <a:bodyPr vert="horz" lIns="91440" tIns="45720" rIns="91440" bIns="45720" rtlCol="0" anchor="t">
            <a:normAutofit/>
          </a:bodyPr>
          <a:lstStyle/>
          <a:p>
            <a:pPr marL="0" indent="0">
              <a:lnSpc>
                <a:spcPct val="160000"/>
              </a:lnSpc>
              <a:buNone/>
            </a:pPr>
            <a:r>
              <a:rPr lang="en-US" sz="2000" b="1" dirty="0">
                <a:latin typeface="Times New Roman"/>
                <a:ea typeface="+mj-ea"/>
                <a:cs typeface="Times New Roman"/>
              </a:rPr>
              <a:t>The</a:t>
            </a:r>
            <a:r>
              <a:rPr lang="en-US" sz="2000" b="1" dirty="0">
                <a:latin typeface="Times New Roman"/>
                <a:cs typeface="Times New Roman"/>
              </a:rPr>
              <a:t> </a:t>
            </a:r>
            <a:r>
              <a:rPr lang="en-US" sz="2000" b="1" dirty="0">
                <a:latin typeface="Times New Roman"/>
                <a:ea typeface="+mj-ea"/>
                <a:cs typeface="Times New Roman"/>
              </a:rPr>
              <a:t>total cost ($8,015,090.83) of the solution is broken down into these categories by percentage:</a:t>
            </a:r>
          </a:p>
          <a:p>
            <a:pPr marL="171450" indent="-171450">
              <a:lnSpc>
                <a:spcPct val="160000"/>
              </a:lnSpc>
            </a:pPr>
            <a:r>
              <a:rPr lang="en-US" sz="2000" dirty="0">
                <a:latin typeface="Times New Roman"/>
                <a:ea typeface="+mj-ea"/>
                <a:cs typeface="Times New Roman"/>
              </a:rPr>
              <a:t>Networking Hardware, Software, and Service Contracts (Cisco, Panduit, Leviton, Etc.) = Approximately 61.5% </a:t>
            </a:r>
          </a:p>
          <a:p>
            <a:pPr marL="171450" indent="-171450">
              <a:lnSpc>
                <a:spcPct val="160000"/>
              </a:lnSpc>
            </a:pPr>
            <a:r>
              <a:rPr lang="en-US" sz="2000" dirty="0">
                <a:latin typeface="Times New Roman"/>
                <a:ea typeface="+mj-ea"/>
                <a:cs typeface="Times New Roman"/>
              </a:rPr>
              <a:t>SLBE’s (Small, Local Business Enterprise) Portion = Approximately 25%</a:t>
            </a:r>
          </a:p>
          <a:p>
            <a:pPr marL="171450" indent="-171450">
              <a:lnSpc>
                <a:spcPct val="160000"/>
              </a:lnSpc>
            </a:pPr>
            <a:r>
              <a:rPr lang="en-US" sz="2000" dirty="0">
                <a:latin typeface="Times New Roman"/>
                <a:ea typeface="+mj-ea"/>
                <a:cs typeface="Times New Roman"/>
              </a:rPr>
              <a:t>FCCC Contract Fee *Foundation for Community Colleges)= Approximately 2%</a:t>
            </a:r>
          </a:p>
          <a:p>
            <a:pPr marL="171450" indent="-171450">
              <a:lnSpc>
                <a:spcPct val="160000"/>
              </a:lnSpc>
            </a:pPr>
            <a:r>
              <a:rPr lang="en-US" sz="2000" dirty="0">
                <a:latin typeface="Times New Roman"/>
                <a:ea typeface="+mj-ea"/>
                <a:cs typeface="Times New Roman"/>
              </a:rPr>
              <a:t>NetXperts Engineering, and Project Management = Approximately 11.5%</a:t>
            </a:r>
          </a:p>
        </p:txBody>
      </p:sp>
      <p:pic>
        <p:nvPicPr>
          <p:cNvPr id="7" name="Picture 6" descr="A picture containing text&#10;&#10;Description automatically generated">
            <a:extLst>
              <a:ext uri="{FF2B5EF4-FFF2-40B4-BE49-F238E27FC236}">
                <a16:creationId xmlns:a16="http://schemas.microsoft.com/office/drawing/2014/main" id="{99654191-1011-639B-51C7-8ED25ABFC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0846" y="4864823"/>
            <a:ext cx="4590308" cy="1519969"/>
          </a:xfrm>
          <a:prstGeom prst="rect">
            <a:avLst/>
          </a:prstGeom>
          <a:ln>
            <a:noFill/>
          </a:ln>
          <a:effectLst>
            <a:softEdge rad="112500"/>
          </a:effectLst>
        </p:spPr>
      </p:pic>
    </p:spTree>
    <p:extLst>
      <p:ext uri="{BB962C8B-B14F-4D97-AF65-F5344CB8AC3E}">
        <p14:creationId xmlns:p14="http://schemas.microsoft.com/office/powerpoint/2010/main" val="317855155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9077E8F-8C00-1547-A601-B92983E32B94}" vid="{75CC4637-B3A0-A645-9479-4902CB913D20}"/>
    </a:ext>
  </a:extLst>
</a:theme>
</file>

<file path=ppt/theme/theme2.xml><?xml version="1.0" encoding="utf-8"?>
<a:theme xmlns:a="http://schemas.openxmlformats.org/drawingml/2006/main" name="3_Office Theme">
  <a:themeElements>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9077E8F-8C00-1547-A601-B92983E32B94}" vid="{17E6B6FE-2DB5-8041-AB50-FBE5771D76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ppt/theme/themeOverride2.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ppt/theme/themeOverride3.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ppt/theme/themeOverride4.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ppt/theme/themeOverride5.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ppt/theme/themeOverride6.xml><?xml version="1.0" encoding="utf-8"?>
<a:themeOverride xmlns:a="http://schemas.openxmlformats.org/drawingml/2006/main">
  <a:clrScheme name="Custom 1">
    <a:dk1>
      <a:srgbClr val="000000"/>
    </a:dk1>
    <a:lt1>
      <a:srgbClr val="FFFFFF"/>
    </a:lt1>
    <a:dk2>
      <a:srgbClr val="103459"/>
    </a:dk2>
    <a:lt2>
      <a:srgbClr val="E7E6E6"/>
    </a:lt2>
    <a:accent1>
      <a:srgbClr val="10182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4E7777DA8E0B43B95A11DA2C6EF866" ma:contentTypeVersion="8" ma:contentTypeDescription="Create a new document." ma:contentTypeScope="" ma:versionID="de0212c8562886f41b0ea356c4b89f40">
  <xsd:schema xmlns:xsd="http://www.w3.org/2001/XMLSchema" xmlns:xs="http://www.w3.org/2001/XMLSchema" xmlns:p="http://schemas.microsoft.com/office/2006/metadata/properties" xmlns:ns2="ab536ded-979e-4e2d-a1c6-de59c41ef744" xmlns:ns3="3651d949-2f1e-45fa-b54b-6d29d0629ce7" targetNamespace="http://schemas.microsoft.com/office/2006/metadata/properties" ma:root="true" ma:fieldsID="fbbfc39e588ed9233978659d8463e803" ns2:_="" ns3:_="">
    <xsd:import namespace="ab536ded-979e-4e2d-a1c6-de59c41ef744"/>
    <xsd:import namespace="3651d949-2f1e-45fa-b54b-6d29d0629c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36ded-979e-4e2d-a1c6-de59c41ef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51d949-2f1e-45fa-b54b-6d29d0629ce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3445F-8657-4FA5-8162-BDD7D941CF25}">
  <ds:schemaRefs>
    <ds:schemaRef ds:uri="http://schemas.microsoft.com/sharepoint/v3/contenttype/forms"/>
  </ds:schemaRefs>
</ds:datastoreItem>
</file>

<file path=customXml/itemProps2.xml><?xml version="1.0" encoding="utf-8"?>
<ds:datastoreItem xmlns:ds="http://schemas.openxmlformats.org/officeDocument/2006/customXml" ds:itemID="{22069BCE-577B-40CF-A075-48F2BB085CE5}">
  <ds:schemaRefs>
    <ds:schemaRef ds:uri="25ef4de9-fa41-45a8-aa5b-6031ea8a1b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624E70-2EF4-4536-B1DF-3073920A6772}"/>
</file>

<file path=docProps/app.xml><?xml version="1.0" encoding="utf-8"?>
<Properties xmlns="http://schemas.openxmlformats.org/officeDocument/2006/extended-properties" xmlns:vt="http://schemas.openxmlformats.org/officeDocument/2006/docPropsVTypes">
  <Template>Network Refresh</Template>
  <TotalTime>590</TotalTime>
  <Words>707</Words>
  <Application>Microsoft Office PowerPoint</Application>
  <PresentationFormat>Widescreen</PresentationFormat>
  <Paragraphs>67</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1_Office Theme</vt:lpstr>
      <vt:lpstr>3_Office Theme</vt:lpstr>
      <vt:lpstr>PowerPoint Presentation</vt:lpstr>
      <vt:lpstr> BCC Campus Infrastructure Refresh</vt:lpstr>
      <vt:lpstr>BCC Campus Infrastructure Implementation</vt:lpstr>
      <vt:lpstr>BCC Campus Infrastructure Upgrades</vt:lpstr>
      <vt:lpstr>BCC Campus Infrastructure Cut-Over</vt:lpstr>
      <vt:lpstr>PowerPoint Presentation</vt:lpstr>
      <vt:lpstr>What does the project consist 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Mehouelley</dc:creator>
  <cp:lastModifiedBy>Violeta de Leon</cp:lastModifiedBy>
  <cp:revision>13</cp:revision>
  <dcterms:created xsi:type="dcterms:W3CDTF">2023-02-02T19:31:45Z</dcterms:created>
  <dcterms:modified xsi:type="dcterms:W3CDTF">2024-08-26T19:56:31Z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0x010100C44E7777DA8E0B43B95A11DA2C6EF866</vt:lpwstr>
  </property>
</Properties>
</file>