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7" r:id="rId2"/>
    <p:sldId id="256" r:id="rId3"/>
    <p:sldId id="261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>
      <p:cViewPr varScale="1">
        <p:scale>
          <a:sx n="132" d="100"/>
          <a:sy n="132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CC99B5D-E945-46FE-BFBC-FDBAEFA34155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764BCB2-86A9-462D-BE33-9E3C8630D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4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CCCCCO</a:t>
            </a:r>
            <a:r>
              <a:rPr lang="en-US" baseline="0" dirty="0" smtClean="0"/>
              <a:t> e</a:t>
            </a:r>
            <a:r>
              <a:rPr lang="en-US" dirty="0" smtClean="0"/>
              <a:t>xample of Budget Allocation</a:t>
            </a:r>
            <a:r>
              <a:rPr lang="en-US" baseline="0" dirty="0" smtClean="0"/>
              <a:t>, Plan, and Outcome Questions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4BCB2-86A9-462D-BE33-9E3C8630D3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5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01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8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0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61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8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485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2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10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2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28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F0A8C-4E11-44E7-8D76-86AB0EB76BC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CF048-FB15-4E45-8054-75C4C7BB9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0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Skills </a:t>
            </a:r>
            <a:r>
              <a:rPr lang="en-US" dirty="0" smtClean="0"/>
              <a:t>Initiative </a:t>
            </a:r>
            <a:br>
              <a:rPr lang="en-US" dirty="0" smtClean="0"/>
            </a:br>
            <a:r>
              <a:rPr lang="en-US" dirty="0" smtClean="0"/>
              <a:t>14-15 Report and 15-16 Plan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Committee </a:t>
            </a:r>
          </a:p>
          <a:p>
            <a:r>
              <a:rPr lang="en-US" dirty="0" smtClean="0"/>
              <a:t>24 September 2015</a:t>
            </a:r>
          </a:p>
          <a:p>
            <a:r>
              <a:rPr lang="en-US" dirty="0" smtClean="0"/>
              <a:t>Room 311, College Hour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85800"/>
            <a:ext cx="1409540" cy="14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2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3048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95600" y="685800"/>
            <a:ext cx="6096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Overview: </a:t>
            </a:r>
            <a:r>
              <a:rPr lang="en-US" i="1" dirty="0" smtClean="0"/>
              <a:t>BSI at BCC</a:t>
            </a:r>
          </a:p>
          <a:p>
            <a:pPr lvl="1"/>
            <a:r>
              <a:rPr lang="en-US" dirty="0" smtClean="0"/>
              <a:t>Past: Incredible Innovation</a:t>
            </a:r>
          </a:p>
          <a:p>
            <a:pPr lvl="1"/>
            <a:r>
              <a:rPr lang="en-US" dirty="0" smtClean="0"/>
              <a:t>Present</a:t>
            </a:r>
            <a:r>
              <a:rPr lang="en-US" dirty="0" smtClean="0"/>
              <a:t>: </a:t>
            </a:r>
            <a:r>
              <a:rPr lang="en-US" dirty="0" smtClean="0"/>
              <a:t>Institutionalizing Innovation &amp; Success </a:t>
            </a:r>
          </a:p>
          <a:p>
            <a:pPr lvl="1"/>
            <a:r>
              <a:rPr lang="en-US" dirty="0" smtClean="0"/>
              <a:t>Future: Integration</a:t>
            </a:r>
          </a:p>
          <a:p>
            <a:pPr lvl="1"/>
            <a:r>
              <a:rPr lang="en-US" dirty="0" smtClean="0"/>
              <a:t>Process: Drafting the Plan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11710"/>
            <a:ext cx="1524000" cy="153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Past: </a:t>
            </a:r>
            <a:r>
              <a:rPr lang="en-US" i="1" dirty="0" smtClean="0"/>
              <a:t>Incredible Innovation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752" y="1219200"/>
            <a:ext cx="8613648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BSI at BCC</a:t>
            </a:r>
          </a:p>
          <a:p>
            <a:pPr lvl="1"/>
            <a:r>
              <a:rPr lang="en-US" dirty="0" smtClean="0"/>
              <a:t>Acceleration</a:t>
            </a:r>
          </a:p>
          <a:p>
            <a:pPr lvl="2"/>
            <a:r>
              <a:rPr lang="en-US" dirty="0" smtClean="0"/>
              <a:t>ESOL, English and math</a:t>
            </a:r>
          </a:p>
          <a:p>
            <a:pPr lvl="1"/>
            <a:r>
              <a:rPr lang="en-US" dirty="0" smtClean="0"/>
              <a:t>Enhanced Multiple Measures</a:t>
            </a:r>
          </a:p>
          <a:p>
            <a:pPr lvl="2"/>
            <a:r>
              <a:rPr lang="en-US" dirty="0" smtClean="0"/>
              <a:t>ESOL</a:t>
            </a:r>
          </a:p>
          <a:p>
            <a:pPr lvl="1"/>
            <a:r>
              <a:rPr lang="en-US" dirty="0" smtClean="0"/>
              <a:t>Pre-Transfer Student Counseling and Communities </a:t>
            </a:r>
          </a:p>
          <a:p>
            <a:pPr lvl="2"/>
            <a:r>
              <a:rPr lang="en-US" dirty="0" smtClean="0"/>
              <a:t>BSI Counselor</a:t>
            </a:r>
          </a:p>
          <a:p>
            <a:pPr lvl="2"/>
            <a:r>
              <a:rPr lang="en-US" dirty="0" smtClean="0"/>
              <a:t>One Stop @ Assessment and Orientation </a:t>
            </a:r>
          </a:p>
          <a:p>
            <a:pPr lvl="1"/>
            <a:r>
              <a:rPr lang="en-US" dirty="0" smtClean="0"/>
              <a:t>Teaching and Learning for Diverse Learning Styles</a:t>
            </a:r>
          </a:p>
          <a:p>
            <a:pPr lvl="2"/>
            <a:r>
              <a:rPr lang="en-US" dirty="0" smtClean="0"/>
              <a:t>FELI/Academy for College Excellence </a:t>
            </a:r>
          </a:p>
          <a:p>
            <a:pPr lvl="1"/>
            <a:r>
              <a:rPr lang="en-US" dirty="0" smtClean="0"/>
              <a:t>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0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 smtClean="0"/>
              <a:t>Present: </a:t>
            </a:r>
            <a:r>
              <a:rPr lang="en-US" sz="2800" i="1" dirty="0" smtClean="0"/>
              <a:t>Institutionalizing Innovation &amp; Success 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Models at BCC</a:t>
            </a:r>
          </a:p>
          <a:p>
            <a:pPr lvl="1"/>
            <a:r>
              <a:rPr lang="en-US" dirty="0" smtClean="0"/>
              <a:t>Acceleration</a:t>
            </a:r>
          </a:p>
          <a:p>
            <a:pPr lvl="2"/>
            <a:r>
              <a:rPr lang="en-US" dirty="0" smtClean="0"/>
              <a:t>ESOL, English and math </a:t>
            </a:r>
            <a:r>
              <a:rPr lang="en-US" dirty="0" smtClean="0"/>
              <a:t>support and innovation </a:t>
            </a:r>
            <a:r>
              <a:rPr lang="en-US" dirty="0" smtClean="0"/>
              <a:t>continues!</a:t>
            </a:r>
          </a:p>
          <a:p>
            <a:pPr lvl="1"/>
            <a:r>
              <a:rPr lang="en-US" dirty="0" smtClean="0"/>
              <a:t>Enhanced Multiple Measures</a:t>
            </a:r>
          </a:p>
          <a:p>
            <a:pPr lvl="2"/>
            <a:r>
              <a:rPr lang="en-US" dirty="0" smtClean="0"/>
              <a:t>ESOL to SSSP and a model for region</a:t>
            </a:r>
          </a:p>
          <a:p>
            <a:pPr lvl="1"/>
            <a:r>
              <a:rPr lang="en-US" dirty="0" smtClean="0"/>
              <a:t>Pre-Transfer Student Counseling and Communities </a:t>
            </a:r>
          </a:p>
          <a:p>
            <a:pPr lvl="2"/>
            <a:r>
              <a:rPr lang="en-US" dirty="0" smtClean="0"/>
              <a:t>Learning Community Counselors </a:t>
            </a:r>
          </a:p>
          <a:p>
            <a:pPr lvl="2"/>
            <a:r>
              <a:rPr lang="en-US" dirty="0" smtClean="0"/>
              <a:t>One Stop @ Assessment and Orientation adopted  </a:t>
            </a:r>
          </a:p>
          <a:p>
            <a:pPr lvl="1"/>
            <a:r>
              <a:rPr lang="en-US" dirty="0" smtClean="0"/>
              <a:t>Teaching and Learning for Diverse Learning Styles</a:t>
            </a:r>
          </a:p>
          <a:p>
            <a:pPr lvl="2"/>
            <a:r>
              <a:rPr lang="en-US" dirty="0" smtClean="0"/>
              <a:t>FELI/Academy for College Excellence sustains </a:t>
            </a:r>
          </a:p>
          <a:p>
            <a:pPr lvl="1"/>
            <a:r>
              <a:rPr lang="en-US" dirty="0" smtClean="0"/>
              <a:t>Professional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5054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Future: </a:t>
            </a:r>
            <a:r>
              <a:rPr lang="en-US" sz="3600" i="1" dirty="0" smtClean="0"/>
              <a:t>Evaluation and Integration for Continued Innovation and Resources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Correction of MIS Prior Data </a:t>
            </a:r>
          </a:p>
          <a:p>
            <a:pPr lvl="1"/>
            <a:r>
              <a:rPr lang="en-US" dirty="0" smtClean="0"/>
              <a:t>BSI/Pretransfer Data Queries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xisting evaluation communities of practice</a:t>
            </a:r>
          </a:p>
          <a:p>
            <a:pPr lvl="2"/>
            <a:r>
              <a:rPr lang="en-US" dirty="0" smtClean="0"/>
              <a:t>PIE Committee </a:t>
            </a:r>
          </a:p>
          <a:p>
            <a:pPr lvl="2"/>
            <a:r>
              <a:rPr lang="en-US" dirty="0" smtClean="0"/>
              <a:t>BCC Office of </a:t>
            </a:r>
            <a:r>
              <a:rPr lang="en-US" dirty="0"/>
              <a:t>Institutional </a:t>
            </a:r>
            <a:r>
              <a:rPr lang="en-US" dirty="0" smtClean="0"/>
              <a:t>Effectiveness and PCCD IR</a:t>
            </a:r>
          </a:p>
          <a:p>
            <a:pPr lvl="2"/>
            <a:r>
              <a:rPr lang="en-US" dirty="0" smtClean="0"/>
              <a:t>Program Review and Program Updates  </a:t>
            </a:r>
          </a:p>
          <a:p>
            <a:r>
              <a:rPr lang="en-US" dirty="0" smtClean="0"/>
              <a:t>Integration</a:t>
            </a:r>
          </a:p>
          <a:p>
            <a:pPr lvl="1"/>
            <a:r>
              <a:rPr lang="en-US" dirty="0" smtClean="0"/>
              <a:t>Equity</a:t>
            </a:r>
          </a:p>
          <a:p>
            <a:pPr lvl="1"/>
            <a:r>
              <a:rPr lang="en-US" dirty="0" smtClean="0"/>
              <a:t>SSSP</a:t>
            </a:r>
          </a:p>
          <a:p>
            <a:pPr lvl="1"/>
            <a:r>
              <a:rPr lang="en-US" dirty="0" smtClean="0"/>
              <a:t>CPT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0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Future: </a:t>
            </a:r>
            <a:r>
              <a:rPr lang="en-US" i="1" dirty="0" smtClean="0"/>
              <a:t>Evaluation and Integration for Continued Innovation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2014-15 Report and 15-16 Plan</a:t>
            </a:r>
          </a:p>
          <a:p>
            <a:pPr lvl="1"/>
            <a:r>
              <a:rPr lang="en-US" dirty="0" smtClean="0"/>
              <a:t>Past: </a:t>
            </a:r>
            <a:r>
              <a:rPr lang="en-US" i="1" dirty="0" smtClean="0"/>
              <a:t>Report</a:t>
            </a:r>
          </a:p>
          <a:p>
            <a:pPr lvl="2"/>
            <a:r>
              <a:rPr lang="en-US" dirty="0" smtClean="0"/>
              <a:t>Narrative</a:t>
            </a:r>
          </a:p>
          <a:p>
            <a:pPr lvl="2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Fiscal Reporting</a:t>
            </a:r>
          </a:p>
          <a:p>
            <a:pPr lvl="1"/>
            <a:r>
              <a:rPr lang="en-US" dirty="0" smtClean="0"/>
              <a:t>Future: </a:t>
            </a:r>
            <a:r>
              <a:rPr lang="en-US" i="1" dirty="0" smtClean="0"/>
              <a:t>Plan</a:t>
            </a:r>
          </a:p>
          <a:p>
            <a:pPr lvl="2"/>
            <a:r>
              <a:rPr lang="en-US" dirty="0"/>
              <a:t>2015-16 through 2019-20 </a:t>
            </a:r>
            <a:r>
              <a:rPr lang="en-US" dirty="0" smtClean="0"/>
              <a:t>Goals</a:t>
            </a:r>
          </a:p>
          <a:p>
            <a:pPr lvl="2"/>
            <a:r>
              <a:rPr lang="en-US" dirty="0" smtClean="0"/>
              <a:t>2015-16 </a:t>
            </a:r>
            <a:r>
              <a:rPr lang="en-US" dirty="0" smtClean="0"/>
              <a:t>Activities </a:t>
            </a:r>
          </a:p>
          <a:p>
            <a:pPr lvl="2"/>
            <a:r>
              <a:rPr lang="en-US" dirty="0" smtClean="0"/>
              <a:t>2015-16 </a:t>
            </a:r>
            <a:r>
              <a:rPr lang="en-US" dirty="0" smtClean="0"/>
              <a:t>Allocations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278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2014-15 Report and 15-16 Plan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Current Transition and </a:t>
            </a:r>
            <a:r>
              <a:rPr lang="en-US" dirty="0" smtClean="0"/>
              <a:t>Emerging Feedback</a:t>
            </a:r>
          </a:p>
          <a:p>
            <a:pPr lvl="1"/>
            <a:r>
              <a:rPr lang="en-US" dirty="0" smtClean="0"/>
              <a:t>Report and Plan Draft</a:t>
            </a:r>
          </a:p>
          <a:p>
            <a:pPr lvl="2"/>
            <a:r>
              <a:rPr lang="en-US" dirty="0" smtClean="0"/>
              <a:t>Dean of Special Programs and Grants departing on 10/2</a:t>
            </a:r>
          </a:p>
          <a:p>
            <a:pPr lvl="2"/>
            <a:r>
              <a:rPr lang="en-US" dirty="0" smtClean="0"/>
              <a:t>Interim will have ~6 of 12 grants </a:t>
            </a:r>
          </a:p>
          <a:p>
            <a:pPr lvl="2"/>
            <a:r>
              <a:rPr lang="en-US" dirty="0" smtClean="0"/>
              <a:t>Allocations (~$171K) transferred to Dean Rowland’s Cost Center</a:t>
            </a:r>
          </a:p>
          <a:p>
            <a:pPr lvl="3"/>
            <a:r>
              <a:rPr lang="en-US" dirty="0" smtClean="0"/>
              <a:t>Extra Service</a:t>
            </a:r>
          </a:p>
          <a:p>
            <a:pPr lvl="3"/>
            <a:r>
              <a:rPr lang="en-US" dirty="0" smtClean="0"/>
              <a:t>Counseling</a:t>
            </a:r>
          </a:p>
          <a:p>
            <a:pPr lvl="3"/>
            <a:r>
              <a:rPr lang="en-US" dirty="0" smtClean="0"/>
              <a:t>Tutoring</a:t>
            </a:r>
          </a:p>
          <a:p>
            <a:pPr lvl="3"/>
            <a:r>
              <a:rPr lang="en-US" dirty="0" smtClean="0"/>
              <a:t>Supplies an Equipment</a:t>
            </a:r>
          </a:p>
          <a:p>
            <a:pPr lvl="3"/>
            <a:r>
              <a:rPr lang="en-US" dirty="0" smtClean="0"/>
              <a:t>Professional Development</a:t>
            </a:r>
          </a:p>
          <a:p>
            <a:pPr lvl="3"/>
            <a:r>
              <a:rPr lang="en-US" dirty="0" smtClean="0"/>
              <a:t>Only spent funding is allocation for Dr. Vega</a:t>
            </a:r>
          </a:p>
          <a:p>
            <a:pPr lvl="2"/>
            <a:r>
              <a:rPr lang="en-US" dirty="0" smtClean="0"/>
              <a:t>Dr. Vega currently reviewing and generating data and report</a:t>
            </a:r>
          </a:p>
          <a:p>
            <a:pPr lvl="3"/>
            <a:r>
              <a:rPr lang="en-US" dirty="0" smtClean="0"/>
              <a:t>Providing local data to tell whole story</a:t>
            </a:r>
          </a:p>
          <a:p>
            <a:pPr lvl="2"/>
            <a:r>
              <a:rPr lang="en-US" dirty="0" smtClean="0"/>
              <a:t>Sharing of data and report with BCC community</a:t>
            </a:r>
          </a:p>
          <a:p>
            <a:pPr lvl="3"/>
            <a:r>
              <a:rPr lang="en-US" dirty="0" smtClean="0"/>
              <a:t>Roundtable</a:t>
            </a:r>
          </a:p>
          <a:p>
            <a:pPr lvl="3"/>
            <a:r>
              <a:rPr lang="en-US" dirty="0" smtClean="0"/>
              <a:t>Equity/BSI , ESOL, and Pretransfer</a:t>
            </a:r>
          </a:p>
          <a:p>
            <a:pPr lvl="1"/>
            <a:r>
              <a:rPr lang="en-US" dirty="0" smtClean="0"/>
              <a:t>Integration of BSI and Equity Committees  </a:t>
            </a:r>
          </a:p>
          <a:p>
            <a:pPr lvl="1"/>
            <a:r>
              <a:rPr lang="en-US" dirty="0" smtClean="0"/>
              <a:t>Alignment of goals and resources to Refine Goals, Activities, and Allocations </a:t>
            </a:r>
          </a:p>
          <a:p>
            <a:pPr lvl="2"/>
            <a:r>
              <a:rPr lang="en-US" dirty="0" smtClean="0"/>
              <a:t>Educational Master Plan</a:t>
            </a:r>
          </a:p>
          <a:p>
            <a:pPr lvl="2"/>
            <a:r>
              <a:rPr lang="en-US" dirty="0" smtClean="0"/>
              <a:t>Equity</a:t>
            </a:r>
          </a:p>
          <a:p>
            <a:pPr lvl="2"/>
            <a:r>
              <a:rPr lang="en-US" dirty="0" smtClean="0"/>
              <a:t>SSSP</a:t>
            </a:r>
          </a:p>
          <a:p>
            <a:pPr lvl="2"/>
            <a:r>
              <a:rPr lang="en-US" dirty="0" smtClean="0"/>
              <a:t>CPT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8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Skills </a:t>
            </a:r>
            <a:r>
              <a:rPr lang="en-US" dirty="0" smtClean="0"/>
              <a:t>Initiative </a:t>
            </a:r>
            <a:br>
              <a:rPr lang="en-US" dirty="0" smtClean="0"/>
            </a:br>
            <a:r>
              <a:rPr lang="en-US" dirty="0" smtClean="0"/>
              <a:t>14-15 Report and 15-16 Plan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Committee </a:t>
            </a:r>
          </a:p>
          <a:p>
            <a:r>
              <a:rPr lang="en-US" dirty="0" smtClean="0"/>
              <a:t>24 September 2015</a:t>
            </a:r>
            <a:endParaRPr lang="en-US" dirty="0" smtClean="0"/>
          </a:p>
          <a:p>
            <a:r>
              <a:rPr lang="en-US" dirty="0" smtClean="0"/>
              <a:t>Room 311, College Hour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685800"/>
            <a:ext cx="1409540" cy="141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359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Basic Skills Initiative  14-15 Report and 15-16 Plan Overview</vt:lpstr>
      <vt:lpstr>   </vt:lpstr>
      <vt:lpstr>Past: Incredible Innovation</vt:lpstr>
      <vt:lpstr>Present: Institutionalizing Innovation &amp; Success </vt:lpstr>
      <vt:lpstr>Future: Evaluation and Integration for Continued Innovation and Resources </vt:lpstr>
      <vt:lpstr>Future: Evaluation and Integration for Continued Innovation and Resources</vt:lpstr>
      <vt:lpstr>2014-15 Report and 15-16 Plan </vt:lpstr>
      <vt:lpstr>Basic Skills Initiative  14-15 Report and 15-16 Plan Overview</vt:lpstr>
    </vt:vector>
  </TitlesOfParts>
  <Company>PCCD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Skills Initiative</dc:title>
  <dc:creator>Staff</dc:creator>
  <cp:lastModifiedBy>mbergman</cp:lastModifiedBy>
  <cp:revision>39</cp:revision>
  <cp:lastPrinted>2014-10-23T15:00:26Z</cp:lastPrinted>
  <dcterms:created xsi:type="dcterms:W3CDTF">2014-10-23T01:46:24Z</dcterms:created>
  <dcterms:modified xsi:type="dcterms:W3CDTF">2015-09-24T19:08:02Z</dcterms:modified>
</cp:coreProperties>
</file>