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87" r:id="rId2"/>
    <p:sldMasterId id="2147483711" r:id="rId3"/>
    <p:sldMasterId id="2147483730" r:id="rId4"/>
    <p:sldMasterId id="2147483742" r:id="rId5"/>
    <p:sldMasterId id="2147483746" r:id="rId6"/>
    <p:sldMasterId id="2147483750" r:id="rId7"/>
    <p:sldMasterId id="2147483762" r:id="rId8"/>
  </p:sldMasterIdLst>
  <p:notesMasterIdLst>
    <p:notesMasterId r:id="rId40"/>
  </p:notesMasterIdLst>
  <p:handoutMasterIdLst>
    <p:handoutMasterId r:id="rId41"/>
  </p:handoutMasterIdLst>
  <p:sldIdLst>
    <p:sldId id="405" r:id="rId9"/>
    <p:sldId id="321" r:id="rId10"/>
    <p:sldId id="326" r:id="rId11"/>
    <p:sldId id="329" r:id="rId12"/>
    <p:sldId id="305" r:id="rId13"/>
    <p:sldId id="330" r:id="rId14"/>
    <p:sldId id="390" r:id="rId15"/>
    <p:sldId id="391" r:id="rId16"/>
    <p:sldId id="395" r:id="rId17"/>
    <p:sldId id="396" r:id="rId18"/>
    <p:sldId id="397" r:id="rId19"/>
    <p:sldId id="394" r:id="rId20"/>
    <p:sldId id="374" r:id="rId21"/>
    <p:sldId id="375" r:id="rId22"/>
    <p:sldId id="377" r:id="rId23"/>
    <p:sldId id="378" r:id="rId24"/>
    <p:sldId id="379" r:id="rId25"/>
    <p:sldId id="380" r:id="rId26"/>
    <p:sldId id="381" r:id="rId27"/>
    <p:sldId id="382" r:id="rId28"/>
    <p:sldId id="383" r:id="rId29"/>
    <p:sldId id="384" r:id="rId30"/>
    <p:sldId id="385" r:id="rId31"/>
    <p:sldId id="386" r:id="rId32"/>
    <p:sldId id="400" r:id="rId33"/>
    <p:sldId id="398" r:id="rId34"/>
    <p:sldId id="401" r:id="rId35"/>
    <p:sldId id="399" r:id="rId36"/>
    <p:sldId id="402" r:id="rId37"/>
    <p:sldId id="404" r:id="rId38"/>
    <p:sldId id="356" r:id="rId39"/>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6371022D-E577-44D6-BA39-71A98C77D08A}">
          <p14:sldIdLst>
            <p14:sldId id="405"/>
            <p14:sldId id="321"/>
            <p14:sldId id="326"/>
            <p14:sldId id="329"/>
            <p14:sldId id="305"/>
            <p14:sldId id="330"/>
            <p14:sldId id="390"/>
            <p14:sldId id="391"/>
            <p14:sldId id="395"/>
            <p14:sldId id="396"/>
            <p14:sldId id="397"/>
            <p14:sldId id="394"/>
          </p14:sldIdLst>
        </p14:section>
        <p14:section name="Untitled Section" id="{0D537DFD-D337-46E9-8C1C-AAA56146A241}">
          <p14:sldIdLst>
            <p14:sldId id="374"/>
            <p14:sldId id="375"/>
            <p14:sldId id="377"/>
            <p14:sldId id="378"/>
            <p14:sldId id="379"/>
            <p14:sldId id="380"/>
            <p14:sldId id="381"/>
            <p14:sldId id="382"/>
            <p14:sldId id="383"/>
            <p14:sldId id="384"/>
            <p14:sldId id="385"/>
            <p14:sldId id="386"/>
            <p14:sldId id="400"/>
            <p14:sldId id="398"/>
            <p14:sldId id="401"/>
            <p14:sldId id="399"/>
            <p14:sldId id="402"/>
          </p14:sldIdLst>
        </p14:section>
        <p14:section name="Untitled Section" id="{5C02B3F4-2772-45CA-B52E-1336D7195340}">
          <p14:sldIdLst>
            <p14:sldId id="404"/>
            <p14:sldId id="356"/>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taylor" initials="mt"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66"/>
    <a:srgbClr val="00800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52" autoAdjust="0"/>
  </p:normalViewPr>
  <p:slideViewPr>
    <p:cSldViewPr>
      <p:cViewPr varScale="1">
        <p:scale>
          <a:sx n="91" d="100"/>
          <a:sy n="91" d="100"/>
        </p:scale>
        <p:origin x="-488" y="-120"/>
      </p:cViewPr>
      <p:guideLst>
        <p:guide orient="horz" pos="2160"/>
        <p:guide pos="2880"/>
      </p:guideLst>
    </p:cSldViewPr>
  </p:slideViewPr>
  <p:outlineViewPr>
    <p:cViewPr>
      <p:scale>
        <a:sx n="33" d="100"/>
        <a:sy n="33" d="100"/>
      </p:scale>
      <p:origin x="0" y="1237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9" Type="http://schemas.openxmlformats.org/officeDocument/2006/relationships/slide" Target="slides/slide1.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commentAuthors" Target="commentAuthors.xml"/><Relationship Id="rId44" Type="http://schemas.openxmlformats.org/officeDocument/2006/relationships/presProps" Target="presProps.xml"/><Relationship Id="rId4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 Id="rId2"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1821760916249"/>
          <c:y val="0.0219101510377244"/>
          <c:w val="0.888178239083751"/>
          <c:h val="0.775459968612968"/>
        </c:manualLayout>
      </c:layout>
      <c:barChart>
        <c:barDir val="col"/>
        <c:grouping val="clustered"/>
        <c:varyColors val="0"/>
        <c:ser>
          <c:idx val="0"/>
          <c:order val="0"/>
          <c:tx>
            <c:strRef>
              <c:f>Sheet1!$A$2</c:f>
              <c:strCache>
                <c:ptCount val="1"/>
                <c:pt idx="0">
                  <c:v>F11 First time students</c:v>
                </c:pt>
              </c:strCache>
            </c:strRef>
          </c:tx>
          <c:spPr>
            <a:solidFill>
              <a:srgbClr val="61625E"/>
            </a:solidFill>
            <a:ln>
              <a:noFill/>
            </a:ln>
          </c:spPr>
          <c:invertIfNegative val="0"/>
          <c:dLbls>
            <c:txPr>
              <a:bodyPr/>
              <a:lstStyle/>
              <a:p>
                <a:pPr>
                  <a:defRPr sz="2400"/>
                </a:pPr>
                <a:endParaRPr lang="en-US"/>
              </a:p>
            </c:txPr>
            <c:showLegendKey val="0"/>
            <c:showVal val="1"/>
            <c:showCatName val="0"/>
            <c:showSerName val="0"/>
            <c:showPercent val="0"/>
            <c:showBubbleSize val="0"/>
            <c:showLeaderLines val="0"/>
          </c:dLbls>
          <c:cat>
            <c:strRef>
              <c:f>Sheet1!$B$1:$C$1</c:f>
              <c:strCache>
                <c:ptCount val="2"/>
                <c:pt idx="0">
                  <c:v>Transfer Level English</c:v>
                </c:pt>
                <c:pt idx="1">
                  <c:v>Transfer Level Math</c:v>
                </c:pt>
              </c:strCache>
            </c:strRef>
          </c:cat>
          <c:val>
            <c:numRef>
              <c:f>Sheet1!$B$2:$C$2</c:f>
              <c:numCache>
                <c:formatCode>0%</c:formatCode>
                <c:ptCount val="2"/>
                <c:pt idx="0">
                  <c:v>0.11</c:v>
                </c:pt>
                <c:pt idx="1">
                  <c:v>0.07</c:v>
                </c:pt>
              </c:numCache>
            </c:numRef>
          </c:val>
        </c:ser>
        <c:ser>
          <c:idx val="1"/>
          <c:order val="1"/>
          <c:tx>
            <c:strRef>
              <c:f>Sheet1!$A$3</c:f>
              <c:strCache>
                <c:ptCount val="1"/>
                <c:pt idx="0">
                  <c:v>F11 LBUSD</c:v>
                </c:pt>
              </c:strCache>
            </c:strRef>
          </c:tx>
          <c:spPr>
            <a:solidFill>
              <a:srgbClr val="C00000"/>
            </a:solidFill>
          </c:spPr>
          <c:invertIfNegative val="0"/>
          <c:dLbls>
            <c:txPr>
              <a:bodyPr/>
              <a:lstStyle/>
              <a:p>
                <a:pPr>
                  <a:defRPr sz="2400"/>
                </a:pPr>
                <a:endParaRPr lang="en-US"/>
              </a:p>
            </c:txPr>
            <c:showLegendKey val="0"/>
            <c:showVal val="1"/>
            <c:showCatName val="0"/>
            <c:showSerName val="0"/>
            <c:showPercent val="0"/>
            <c:showBubbleSize val="0"/>
            <c:showLeaderLines val="0"/>
          </c:dLbls>
          <c:cat>
            <c:strRef>
              <c:f>Sheet1!$B$1:$C$1</c:f>
              <c:strCache>
                <c:ptCount val="2"/>
                <c:pt idx="0">
                  <c:v>Transfer Level English</c:v>
                </c:pt>
                <c:pt idx="1">
                  <c:v>Transfer Level Math</c:v>
                </c:pt>
              </c:strCache>
            </c:strRef>
          </c:cat>
          <c:val>
            <c:numRef>
              <c:f>Sheet1!$B$3:$C$3</c:f>
              <c:numCache>
                <c:formatCode>0%</c:formatCode>
                <c:ptCount val="2"/>
                <c:pt idx="0">
                  <c:v>0.13</c:v>
                </c:pt>
                <c:pt idx="1">
                  <c:v>0.09</c:v>
                </c:pt>
              </c:numCache>
            </c:numRef>
          </c:val>
        </c:ser>
        <c:ser>
          <c:idx val="2"/>
          <c:order val="2"/>
          <c:tx>
            <c:strRef>
              <c:f>Sheet1!$A$4</c:f>
              <c:strCache>
                <c:ptCount val="1"/>
                <c:pt idx="0">
                  <c:v>F12 Promise Pathways</c:v>
                </c:pt>
              </c:strCache>
            </c:strRef>
          </c:tx>
          <c:invertIfNegative val="0"/>
          <c:dLbls>
            <c:txPr>
              <a:bodyPr/>
              <a:lstStyle/>
              <a:p>
                <a:pPr>
                  <a:defRPr sz="2400" b="1"/>
                </a:pPr>
                <a:endParaRPr lang="en-US"/>
              </a:p>
            </c:txPr>
            <c:showLegendKey val="0"/>
            <c:showVal val="1"/>
            <c:showCatName val="0"/>
            <c:showSerName val="0"/>
            <c:showPercent val="0"/>
            <c:showBubbleSize val="0"/>
            <c:showLeaderLines val="0"/>
          </c:dLbls>
          <c:cat>
            <c:strRef>
              <c:f>Sheet1!$B$1:$C$1</c:f>
              <c:strCache>
                <c:ptCount val="2"/>
                <c:pt idx="0">
                  <c:v>Transfer Level English</c:v>
                </c:pt>
                <c:pt idx="1">
                  <c:v>Transfer Level Math</c:v>
                </c:pt>
              </c:strCache>
            </c:strRef>
          </c:cat>
          <c:val>
            <c:numRef>
              <c:f>Sheet1!$B$4:$C$4</c:f>
              <c:numCache>
                <c:formatCode>0%</c:formatCode>
                <c:ptCount val="2"/>
                <c:pt idx="0">
                  <c:v>0.6</c:v>
                </c:pt>
                <c:pt idx="1">
                  <c:v>0.31</c:v>
                </c:pt>
              </c:numCache>
            </c:numRef>
          </c:val>
        </c:ser>
        <c:dLbls>
          <c:showLegendKey val="0"/>
          <c:showVal val="0"/>
          <c:showCatName val="0"/>
          <c:showSerName val="0"/>
          <c:showPercent val="0"/>
          <c:showBubbleSize val="0"/>
        </c:dLbls>
        <c:gapWidth val="150"/>
        <c:axId val="2105613480"/>
        <c:axId val="2105610376"/>
      </c:barChart>
      <c:catAx>
        <c:axId val="2105613480"/>
        <c:scaling>
          <c:orientation val="minMax"/>
        </c:scaling>
        <c:delete val="0"/>
        <c:axPos val="b"/>
        <c:majorTickMark val="out"/>
        <c:minorTickMark val="none"/>
        <c:tickLblPos val="nextTo"/>
        <c:txPr>
          <a:bodyPr/>
          <a:lstStyle/>
          <a:p>
            <a:pPr>
              <a:defRPr sz="2000"/>
            </a:pPr>
            <a:endParaRPr lang="en-US"/>
          </a:p>
        </c:txPr>
        <c:crossAx val="2105610376"/>
        <c:crosses val="autoZero"/>
        <c:auto val="1"/>
        <c:lblAlgn val="ctr"/>
        <c:lblOffset val="100"/>
        <c:noMultiLvlLbl val="0"/>
      </c:catAx>
      <c:valAx>
        <c:axId val="2105610376"/>
        <c:scaling>
          <c:orientation val="minMax"/>
          <c:max val="0.7"/>
        </c:scaling>
        <c:delete val="0"/>
        <c:axPos val="l"/>
        <c:majorGridlines/>
        <c:numFmt formatCode="0%" sourceLinked="0"/>
        <c:majorTickMark val="out"/>
        <c:minorTickMark val="none"/>
        <c:tickLblPos val="nextTo"/>
        <c:txPr>
          <a:bodyPr/>
          <a:lstStyle/>
          <a:p>
            <a:pPr>
              <a:defRPr sz="1800"/>
            </a:pPr>
            <a:endParaRPr lang="en-US"/>
          </a:p>
        </c:txPr>
        <c:crossAx val="2105613480"/>
        <c:crosses val="autoZero"/>
        <c:crossBetween val="between"/>
      </c:valAx>
    </c:plotArea>
    <c:legend>
      <c:legendPos val="b"/>
      <c:layout>
        <c:manualLayout>
          <c:xMode val="edge"/>
          <c:yMode val="edge"/>
          <c:x val="0.0693622577480845"/>
          <c:y val="0.871834833145857"/>
          <c:w val="0.91009703332538"/>
          <c:h val="0.128165166854143"/>
        </c:manualLayout>
      </c:layout>
      <c:overlay val="0"/>
      <c:txPr>
        <a:bodyPr/>
        <a:lstStyle/>
        <a:p>
          <a:pPr>
            <a:defRPr sz="20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F2011 LBUSD  (N=1660)</c:v>
                </c:pt>
              </c:strCache>
            </c:strRef>
          </c:tx>
          <c:invertIfNegative val="0"/>
          <c:dLbls>
            <c:showLegendKey val="0"/>
            <c:showVal val="1"/>
            <c:showCatName val="0"/>
            <c:showSerName val="0"/>
            <c:showPercent val="0"/>
            <c:showBubbleSize val="0"/>
            <c:showLeaderLines val="0"/>
          </c:dLbls>
          <c:cat>
            <c:strRef>
              <c:f>Sheet1!$A$2:$A$4</c:f>
              <c:strCache>
                <c:ptCount val="3"/>
                <c:pt idx="0">
                  <c:v>Successfully Completed Transfer Math</c:v>
                </c:pt>
                <c:pt idx="1">
                  <c:v>Successfully Completed Transfer English</c:v>
                </c:pt>
                <c:pt idx="2">
                  <c:v>Behavioral Intent to Transfer</c:v>
                </c:pt>
              </c:strCache>
            </c:strRef>
          </c:cat>
          <c:val>
            <c:numRef>
              <c:f>Sheet1!$B$2:$B$4</c:f>
              <c:numCache>
                <c:formatCode>0.0%</c:formatCode>
                <c:ptCount val="3"/>
                <c:pt idx="0">
                  <c:v>0.051</c:v>
                </c:pt>
                <c:pt idx="1">
                  <c:v>0.119</c:v>
                </c:pt>
                <c:pt idx="2">
                  <c:v>0.129</c:v>
                </c:pt>
              </c:numCache>
            </c:numRef>
          </c:val>
        </c:ser>
        <c:ser>
          <c:idx val="1"/>
          <c:order val="1"/>
          <c:tx>
            <c:strRef>
              <c:f>Sheet1!$C$1</c:f>
              <c:strCache>
                <c:ptCount val="1"/>
                <c:pt idx="0">
                  <c:v>F2012 Promise Pathways (N=976)</c:v>
                </c:pt>
              </c:strCache>
            </c:strRef>
          </c:tx>
          <c:invertIfNegative val="0"/>
          <c:dLbls>
            <c:txPr>
              <a:bodyPr/>
              <a:lstStyle/>
              <a:p>
                <a:pPr>
                  <a:defRPr sz="2000" b="1"/>
                </a:pPr>
                <a:endParaRPr lang="en-US"/>
              </a:p>
            </c:txPr>
            <c:showLegendKey val="0"/>
            <c:showVal val="1"/>
            <c:showCatName val="0"/>
            <c:showSerName val="0"/>
            <c:showPercent val="0"/>
            <c:showBubbleSize val="0"/>
            <c:showLeaderLines val="0"/>
          </c:dLbls>
          <c:cat>
            <c:strRef>
              <c:f>Sheet1!$A$2:$A$4</c:f>
              <c:strCache>
                <c:ptCount val="3"/>
                <c:pt idx="0">
                  <c:v>Successfully Completed Transfer Math</c:v>
                </c:pt>
                <c:pt idx="1">
                  <c:v>Successfully Completed Transfer English</c:v>
                </c:pt>
                <c:pt idx="2">
                  <c:v>Behavioral Intent to Transfer</c:v>
                </c:pt>
              </c:strCache>
            </c:strRef>
          </c:cat>
          <c:val>
            <c:numRef>
              <c:f>Sheet1!$C$2:$C$4</c:f>
              <c:numCache>
                <c:formatCode>0.0%</c:formatCode>
                <c:ptCount val="3"/>
                <c:pt idx="0">
                  <c:v>0.15</c:v>
                </c:pt>
                <c:pt idx="1">
                  <c:v>0.414</c:v>
                </c:pt>
                <c:pt idx="2">
                  <c:v>0.359</c:v>
                </c:pt>
              </c:numCache>
            </c:numRef>
          </c:val>
        </c:ser>
        <c:ser>
          <c:idx val="2"/>
          <c:order val="2"/>
          <c:tx>
            <c:strRef>
              <c:f>Sheet1!$D$1</c:f>
              <c:strCache>
                <c:ptCount val="1"/>
                <c:pt idx="0">
                  <c:v>F2006 LBUSD 6 Year Rate</c:v>
                </c:pt>
              </c:strCache>
            </c:strRef>
          </c:tx>
          <c:invertIfNegative val="0"/>
          <c:dLbls>
            <c:showLegendKey val="0"/>
            <c:showVal val="1"/>
            <c:showCatName val="0"/>
            <c:showSerName val="0"/>
            <c:showPercent val="0"/>
            <c:showBubbleSize val="0"/>
            <c:showLeaderLines val="0"/>
          </c:dLbls>
          <c:cat>
            <c:strRef>
              <c:f>Sheet1!$A$2:$A$4</c:f>
              <c:strCache>
                <c:ptCount val="3"/>
                <c:pt idx="0">
                  <c:v>Successfully Completed Transfer Math</c:v>
                </c:pt>
                <c:pt idx="1">
                  <c:v>Successfully Completed Transfer English</c:v>
                </c:pt>
                <c:pt idx="2">
                  <c:v>Behavioral Intent to Transfer</c:v>
                </c:pt>
              </c:strCache>
            </c:strRef>
          </c:cat>
          <c:val>
            <c:numRef>
              <c:f>Sheet1!$D$2:$D$4</c:f>
              <c:numCache>
                <c:formatCode>0.0%</c:formatCode>
                <c:ptCount val="3"/>
                <c:pt idx="0">
                  <c:v>0.0993788819875777</c:v>
                </c:pt>
                <c:pt idx="1">
                  <c:v>0.272727272727272</c:v>
                </c:pt>
                <c:pt idx="2">
                  <c:v>0.311688311688311</c:v>
                </c:pt>
              </c:numCache>
            </c:numRef>
          </c:val>
        </c:ser>
        <c:dLbls>
          <c:showLegendKey val="0"/>
          <c:showVal val="0"/>
          <c:showCatName val="0"/>
          <c:showSerName val="0"/>
          <c:showPercent val="0"/>
          <c:showBubbleSize val="0"/>
        </c:dLbls>
        <c:gapWidth val="150"/>
        <c:axId val="2111508232"/>
        <c:axId val="2111511288"/>
      </c:barChart>
      <c:catAx>
        <c:axId val="2111508232"/>
        <c:scaling>
          <c:orientation val="minMax"/>
        </c:scaling>
        <c:delete val="0"/>
        <c:axPos val="b"/>
        <c:majorTickMark val="out"/>
        <c:minorTickMark val="none"/>
        <c:tickLblPos val="nextTo"/>
        <c:crossAx val="2111511288"/>
        <c:crosses val="autoZero"/>
        <c:auto val="1"/>
        <c:lblAlgn val="ctr"/>
        <c:lblOffset val="100"/>
        <c:noMultiLvlLbl val="0"/>
      </c:catAx>
      <c:valAx>
        <c:axId val="2111511288"/>
        <c:scaling>
          <c:orientation val="minMax"/>
        </c:scaling>
        <c:delete val="0"/>
        <c:axPos val="l"/>
        <c:majorGridlines/>
        <c:numFmt formatCode="0%" sourceLinked="0"/>
        <c:majorTickMark val="out"/>
        <c:minorTickMark val="none"/>
        <c:tickLblPos val="nextTo"/>
        <c:crossAx val="2111508232"/>
        <c:crosses val="autoZero"/>
        <c:crossBetween val="between"/>
      </c:valAx>
    </c:plotArea>
    <c:legend>
      <c:legendPos val="b"/>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1821760916249"/>
          <c:y val="0.0247232162120108"/>
          <c:w val="0.888178239083751"/>
          <c:h val="0.691533474360481"/>
        </c:manualLayout>
      </c:layout>
      <c:barChart>
        <c:barDir val="col"/>
        <c:grouping val="clustered"/>
        <c:varyColors val="0"/>
        <c:ser>
          <c:idx val="0"/>
          <c:order val="0"/>
          <c:tx>
            <c:strRef>
              <c:f>Sheet1!$A$2</c:f>
              <c:strCache>
                <c:ptCount val="1"/>
                <c:pt idx="0">
                  <c:v>Non-Pathways (n=2095 English, 1803 Math)</c:v>
                </c:pt>
              </c:strCache>
            </c:strRef>
          </c:tx>
          <c:spPr>
            <a:solidFill>
              <a:schemeClr val="tx2">
                <a:lumMod val="75000"/>
                <a:lumOff val="25000"/>
              </a:schemeClr>
            </a:solidFill>
            <a:ln>
              <a:noFill/>
            </a:ln>
          </c:spPr>
          <c:invertIfNegative val="0"/>
          <c:dLbls>
            <c:txPr>
              <a:bodyPr/>
              <a:lstStyle/>
              <a:p>
                <a:pPr>
                  <a:defRPr sz="2000"/>
                </a:pPr>
                <a:endParaRPr lang="en-US"/>
              </a:p>
            </c:txPr>
            <c:showLegendKey val="0"/>
            <c:showVal val="1"/>
            <c:showCatName val="0"/>
            <c:showSerName val="0"/>
            <c:showPercent val="0"/>
            <c:showBubbleSize val="0"/>
            <c:showLeaderLines val="0"/>
          </c:dLbls>
          <c:cat>
            <c:strRef>
              <c:f>Sheet1!$B$1:$C$1</c:f>
              <c:strCache>
                <c:ptCount val="2"/>
                <c:pt idx="0">
                  <c:v>Transfer Level English</c:v>
                </c:pt>
                <c:pt idx="1">
                  <c:v>Transfer Level Math</c:v>
                </c:pt>
              </c:strCache>
            </c:strRef>
          </c:cat>
          <c:val>
            <c:numRef>
              <c:f>Sheet1!$B$2:$C$2</c:f>
              <c:numCache>
                <c:formatCode>0%</c:formatCode>
                <c:ptCount val="2"/>
                <c:pt idx="0">
                  <c:v>0.64</c:v>
                </c:pt>
                <c:pt idx="1">
                  <c:v>0.55</c:v>
                </c:pt>
              </c:numCache>
            </c:numRef>
          </c:val>
        </c:ser>
        <c:ser>
          <c:idx val="1"/>
          <c:order val="1"/>
          <c:tx>
            <c:strRef>
              <c:f>Sheet1!$A$3</c:f>
              <c:strCache>
                <c:ptCount val="1"/>
                <c:pt idx="0">
                  <c:v>Promise Pathways (n=516 English, 156 Math)</c:v>
                </c:pt>
              </c:strCache>
            </c:strRef>
          </c:tx>
          <c:spPr>
            <a:solidFill>
              <a:srgbClr val="CC9966"/>
            </a:solidFill>
          </c:spPr>
          <c:invertIfNegative val="0"/>
          <c:dLbls>
            <c:txPr>
              <a:bodyPr/>
              <a:lstStyle/>
              <a:p>
                <a:pPr>
                  <a:defRPr sz="2000"/>
                </a:pPr>
                <a:endParaRPr lang="en-US"/>
              </a:p>
            </c:txPr>
            <c:showLegendKey val="0"/>
            <c:showVal val="1"/>
            <c:showCatName val="0"/>
            <c:showSerName val="0"/>
            <c:showPercent val="0"/>
            <c:showBubbleSize val="0"/>
            <c:showLeaderLines val="0"/>
          </c:dLbls>
          <c:cat>
            <c:strRef>
              <c:f>Sheet1!$B$1:$C$1</c:f>
              <c:strCache>
                <c:ptCount val="2"/>
                <c:pt idx="0">
                  <c:v>Transfer Level English</c:v>
                </c:pt>
                <c:pt idx="1">
                  <c:v>Transfer Level Math</c:v>
                </c:pt>
              </c:strCache>
            </c:strRef>
          </c:cat>
          <c:val>
            <c:numRef>
              <c:f>Sheet1!$B$3:$C$3</c:f>
              <c:numCache>
                <c:formatCode>0%</c:formatCode>
                <c:ptCount val="2"/>
                <c:pt idx="0">
                  <c:v>0.62</c:v>
                </c:pt>
                <c:pt idx="1">
                  <c:v>0.51</c:v>
                </c:pt>
              </c:numCache>
            </c:numRef>
          </c:val>
        </c:ser>
        <c:dLbls>
          <c:showLegendKey val="0"/>
          <c:showVal val="0"/>
          <c:showCatName val="0"/>
          <c:showSerName val="0"/>
          <c:showPercent val="0"/>
          <c:showBubbleSize val="0"/>
        </c:dLbls>
        <c:gapWidth val="150"/>
        <c:axId val="2111563512"/>
        <c:axId val="2111566520"/>
      </c:barChart>
      <c:catAx>
        <c:axId val="2111563512"/>
        <c:scaling>
          <c:orientation val="minMax"/>
        </c:scaling>
        <c:delete val="0"/>
        <c:axPos val="b"/>
        <c:majorTickMark val="out"/>
        <c:minorTickMark val="none"/>
        <c:tickLblPos val="nextTo"/>
        <c:txPr>
          <a:bodyPr/>
          <a:lstStyle/>
          <a:p>
            <a:pPr>
              <a:defRPr sz="1800"/>
            </a:pPr>
            <a:endParaRPr lang="en-US"/>
          </a:p>
        </c:txPr>
        <c:crossAx val="2111566520"/>
        <c:crosses val="autoZero"/>
        <c:auto val="1"/>
        <c:lblAlgn val="ctr"/>
        <c:lblOffset val="100"/>
        <c:noMultiLvlLbl val="0"/>
      </c:catAx>
      <c:valAx>
        <c:axId val="2111566520"/>
        <c:scaling>
          <c:orientation val="minMax"/>
          <c:max val="0.7"/>
        </c:scaling>
        <c:delete val="0"/>
        <c:axPos val="l"/>
        <c:majorGridlines/>
        <c:numFmt formatCode="0%" sourceLinked="0"/>
        <c:majorTickMark val="out"/>
        <c:minorTickMark val="none"/>
        <c:tickLblPos val="nextTo"/>
        <c:crossAx val="2111563512"/>
        <c:crosses val="autoZero"/>
        <c:crossBetween val="between"/>
      </c:valAx>
    </c:plotArea>
    <c:legend>
      <c:legendPos val="b"/>
      <c:layout/>
      <c:overlay val="0"/>
      <c:txPr>
        <a:bodyPr/>
        <a:lstStyle/>
        <a:p>
          <a:pPr>
            <a:defRPr sz="20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650124203224597"/>
          <c:y val="0.0403123828271466"/>
          <c:w val="0.869757346508157"/>
          <c:h val="0.789608301081009"/>
        </c:manualLayout>
      </c:layout>
      <c:barChart>
        <c:barDir val="col"/>
        <c:grouping val="clustered"/>
        <c:varyColors val="0"/>
        <c:ser>
          <c:idx val="0"/>
          <c:order val="0"/>
          <c:tx>
            <c:strRef>
              <c:f>Sheet1!$B$1</c:f>
              <c:strCache>
                <c:ptCount val="1"/>
                <c:pt idx="0">
                  <c:v>F2011 Black</c:v>
                </c:pt>
              </c:strCache>
            </c:strRef>
          </c:tx>
          <c:invertIfNegative val="0"/>
          <c:dLbls>
            <c:showLegendKey val="0"/>
            <c:showVal val="1"/>
            <c:showCatName val="0"/>
            <c:showSerName val="0"/>
            <c:showPercent val="0"/>
            <c:showBubbleSize val="0"/>
            <c:showLeaderLines val="0"/>
          </c:dLbls>
          <c:cat>
            <c:strRef>
              <c:f>Sheet1!$A$2:$A$5</c:f>
              <c:strCache>
                <c:ptCount val="4"/>
                <c:pt idx="0">
                  <c:v>Successfully Completed Transfer Math</c:v>
                </c:pt>
                <c:pt idx="1">
                  <c:v>Successfully Completed Transfer English</c:v>
                </c:pt>
                <c:pt idx="2">
                  <c:v>Behavioral Intent to Transfer</c:v>
                </c:pt>
                <c:pt idx="3">
                  <c:v>Full-time, full year</c:v>
                </c:pt>
              </c:strCache>
            </c:strRef>
          </c:cat>
          <c:val>
            <c:numRef>
              <c:f>Sheet1!$B$2:$B$5</c:f>
              <c:numCache>
                <c:formatCode>0%</c:formatCode>
                <c:ptCount val="4"/>
                <c:pt idx="0">
                  <c:v>0.01</c:v>
                </c:pt>
                <c:pt idx="1">
                  <c:v>0.07</c:v>
                </c:pt>
                <c:pt idx="2">
                  <c:v>0.05</c:v>
                </c:pt>
                <c:pt idx="3">
                  <c:v>0.18</c:v>
                </c:pt>
              </c:numCache>
            </c:numRef>
          </c:val>
        </c:ser>
        <c:ser>
          <c:idx val="1"/>
          <c:order val="1"/>
          <c:tx>
            <c:strRef>
              <c:f>Sheet1!$C$1</c:f>
              <c:strCache>
                <c:ptCount val="1"/>
                <c:pt idx="0">
                  <c:v>F2011 Asian </c:v>
                </c:pt>
              </c:strCache>
            </c:strRef>
          </c:tx>
          <c:invertIfNegative val="0"/>
          <c:dLbls>
            <c:dLbl>
              <c:idx val="1"/>
              <c:layout>
                <c:manualLayout>
                  <c:x val="-0.0130718954248366"/>
                  <c:y val="-0.00505050505050514"/>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Successfully Completed Transfer Math</c:v>
                </c:pt>
                <c:pt idx="1">
                  <c:v>Successfully Completed Transfer English</c:v>
                </c:pt>
                <c:pt idx="2">
                  <c:v>Behavioral Intent to Transfer</c:v>
                </c:pt>
                <c:pt idx="3">
                  <c:v>Full-time, full year</c:v>
                </c:pt>
              </c:strCache>
            </c:strRef>
          </c:cat>
          <c:val>
            <c:numRef>
              <c:f>Sheet1!$C$2:$C$5</c:f>
              <c:numCache>
                <c:formatCode>0%</c:formatCode>
                <c:ptCount val="4"/>
                <c:pt idx="0">
                  <c:v>0.11</c:v>
                </c:pt>
                <c:pt idx="1">
                  <c:v>0.11</c:v>
                </c:pt>
                <c:pt idx="2">
                  <c:v>0.21</c:v>
                </c:pt>
                <c:pt idx="3">
                  <c:v>0.359</c:v>
                </c:pt>
              </c:numCache>
            </c:numRef>
          </c:val>
        </c:ser>
        <c:ser>
          <c:idx val="2"/>
          <c:order val="2"/>
          <c:tx>
            <c:strRef>
              <c:f>Sheet1!$D$1</c:f>
              <c:strCache>
                <c:ptCount val="1"/>
                <c:pt idx="0">
                  <c:v>F2011 Hispanic</c:v>
                </c:pt>
              </c:strCache>
            </c:strRef>
          </c:tx>
          <c:invertIfNegative val="0"/>
          <c:dLbls>
            <c:showLegendKey val="0"/>
            <c:showVal val="1"/>
            <c:showCatName val="0"/>
            <c:showSerName val="0"/>
            <c:showPercent val="0"/>
            <c:showBubbleSize val="0"/>
            <c:showLeaderLines val="0"/>
          </c:dLbls>
          <c:cat>
            <c:strRef>
              <c:f>Sheet1!$A$2:$A$5</c:f>
              <c:strCache>
                <c:ptCount val="4"/>
                <c:pt idx="0">
                  <c:v>Successfully Completed Transfer Math</c:v>
                </c:pt>
                <c:pt idx="1">
                  <c:v>Successfully Completed Transfer English</c:v>
                </c:pt>
                <c:pt idx="2">
                  <c:v>Behavioral Intent to Transfer</c:v>
                </c:pt>
                <c:pt idx="3">
                  <c:v>Full-time, full year</c:v>
                </c:pt>
              </c:strCache>
            </c:strRef>
          </c:cat>
          <c:val>
            <c:numRef>
              <c:f>Sheet1!$D$2:$D$5</c:f>
              <c:numCache>
                <c:formatCode>0%</c:formatCode>
                <c:ptCount val="4"/>
                <c:pt idx="0">
                  <c:v>0.04</c:v>
                </c:pt>
                <c:pt idx="1">
                  <c:v>0.11</c:v>
                </c:pt>
                <c:pt idx="2">
                  <c:v>0.11</c:v>
                </c:pt>
                <c:pt idx="3">
                  <c:v>0.29</c:v>
                </c:pt>
              </c:numCache>
            </c:numRef>
          </c:val>
        </c:ser>
        <c:ser>
          <c:idx val="3"/>
          <c:order val="3"/>
          <c:tx>
            <c:strRef>
              <c:f>Sheet1!$E$1</c:f>
              <c:strCache>
                <c:ptCount val="1"/>
                <c:pt idx="0">
                  <c:v>F2011 White</c:v>
                </c:pt>
              </c:strCache>
            </c:strRef>
          </c:tx>
          <c:invertIfNegative val="0"/>
          <c:dLbls>
            <c:showLegendKey val="0"/>
            <c:showVal val="1"/>
            <c:showCatName val="0"/>
            <c:showSerName val="0"/>
            <c:showPercent val="0"/>
            <c:showBubbleSize val="0"/>
            <c:showLeaderLines val="0"/>
          </c:dLbls>
          <c:cat>
            <c:strRef>
              <c:f>Sheet1!$A$2:$A$5</c:f>
              <c:strCache>
                <c:ptCount val="4"/>
                <c:pt idx="0">
                  <c:v>Successfully Completed Transfer Math</c:v>
                </c:pt>
                <c:pt idx="1">
                  <c:v>Successfully Completed Transfer English</c:v>
                </c:pt>
                <c:pt idx="2">
                  <c:v>Behavioral Intent to Transfer</c:v>
                </c:pt>
                <c:pt idx="3">
                  <c:v>Full-time, full year</c:v>
                </c:pt>
              </c:strCache>
            </c:strRef>
          </c:cat>
          <c:val>
            <c:numRef>
              <c:f>Sheet1!$E$2:$E$5</c:f>
              <c:numCache>
                <c:formatCode>0%</c:formatCode>
                <c:ptCount val="4"/>
                <c:pt idx="0">
                  <c:v>0.1</c:v>
                </c:pt>
                <c:pt idx="1">
                  <c:v>0.22</c:v>
                </c:pt>
                <c:pt idx="2">
                  <c:v>0.22</c:v>
                </c:pt>
                <c:pt idx="3">
                  <c:v>0.31</c:v>
                </c:pt>
              </c:numCache>
            </c:numRef>
          </c:val>
        </c:ser>
        <c:dLbls>
          <c:showLegendKey val="0"/>
          <c:showVal val="0"/>
          <c:showCatName val="0"/>
          <c:showSerName val="0"/>
          <c:showPercent val="0"/>
          <c:showBubbleSize val="0"/>
        </c:dLbls>
        <c:gapWidth val="150"/>
        <c:axId val="2111641416"/>
        <c:axId val="2111644584"/>
      </c:barChart>
      <c:catAx>
        <c:axId val="2111641416"/>
        <c:scaling>
          <c:orientation val="minMax"/>
        </c:scaling>
        <c:delete val="0"/>
        <c:axPos val="b"/>
        <c:majorTickMark val="out"/>
        <c:minorTickMark val="none"/>
        <c:tickLblPos val="nextTo"/>
        <c:txPr>
          <a:bodyPr/>
          <a:lstStyle/>
          <a:p>
            <a:pPr>
              <a:defRPr sz="1600"/>
            </a:pPr>
            <a:endParaRPr lang="en-US"/>
          </a:p>
        </c:txPr>
        <c:crossAx val="2111644584"/>
        <c:crosses val="autoZero"/>
        <c:auto val="1"/>
        <c:lblAlgn val="ctr"/>
        <c:lblOffset val="100"/>
        <c:noMultiLvlLbl val="0"/>
      </c:catAx>
      <c:valAx>
        <c:axId val="2111644584"/>
        <c:scaling>
          <c:orientation val="minMax"/>
          <c:max val="0.7"/>
        </c:scaling>
        <c:delete val="0"/>
        <c:axPos val="l"/>
        <c:majorGridlines/>
        <c:numFmt formatCode="0%" sourceLinked="1"/>
        <c:majorTickMark val="out"/>
        <c:minorTickMark val="none"/>
        <c:tickLblPos val="nextTo"/>
        <c:crossAx val="2111641416"/>
        <c:crosses val="autoZero"/>
        <c:crossBetween val="between"/>
        <c:majorUnit val="0.1"/>
      </c:valAx>
    </c:plotArea>
    <c:legend>
      <c:legendPos val="b"/>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650124203224597"/>
          <c:y val="0.0403123828271466"/>
          <c:w val="0.89338892190363"/>
          <c:h val="0.789608301081009"/>
        </c:manualLayout>
      </c:layout>
      <c:barChart>
        <c:barDir val="col"/>
        <c:grouping val="clustered"/>
        <c:varyColors val="0"/>
        <c:ser>
          <c:idx val="0"/>
          <c:order val="0"/>
          <c:tx>
            <c:strRef>
              <c:f>Sheet1!$B$1</c:f>
              <c:strCache>
                <c:ptCount val="1"/>
                <c:pt idx="0">
                  <c:v>F2012  Black</c:v>
                </c:pt>
              </c:strCache>
            </c:strRef>
          </c:tx>
          <c:invertIfNegative val="0"/>
          <c:dLbls>
            <c:showLegendKey val="0"/>
            <c:showVal val="1"/>
            <c:showCatName val="0"/>
            <c:showSerName val="0"/>
            <c:showPercent val="0"/>
            <c:showBubbleSize val="0"/>
            <c:showLeaderLines val="0"/>
          </c:dLbls>
          <c:cat>
            <c:strRef>
              <c:f>Sheet1!$A$2:$A$5</c:f>
              <c:strCache>
                <c:ptCount val="4"/>
                <c:pt idx="0">
                  <c:v>Successfully Completed Transfer Math</c:v>
                </c:pt>
                <c:pt idx="1">
                  <c:v>Successfully Completed Transfer English</c:v>
                </c:pt>
                <c:pt idx="2">
                  <c:v>Behavioral Intent to Transfer</c:v>
                </c:pt>
                <c:pt idx="3">
                  <c:v>Full-time, full year</c:v>
                </c:pt>
              </c:strCache>
            </c:strRef>
          </c:cat>
          <c:val>
            <c:numRef>
              <c:f>Sheet1!$B$2:$B$5</c:f>
              <c:numCache>
                <c:formatCode>0%</c:formatCode>
                <c:ptCount val="4"/>
                <c:pt idx="0">
                  <c:v>0.06</c:v>
                </c:pt>
                <c:pt idx="1">
                  <c:v>0.28</c:v>
                </c:pt>
                <c:pt idx="2">
                  <c:v>0.28</c:v>
                </c:pt>
                <c:pt idx="3">
                  <c:v>0.529</c:v>
                </c:pt>
              </c:numCache>
            </c:numRef>
          </c:val>
        </c:ser>
        <c:ser>
          <c:idx val="1"/>
          <c:order val="1"/>
          <c:tx>
            <c:strRef>
              <c:f>Sheet1!$C$1</c:f>
              <c:strCache>
                <c:ptCount val="1"/>
                <c:pt idx="0">
                  <c:v>F2012 Asian </c:v>
                </c:pt>
              </c:strCache>
            </c:strRef>
          </c:tx>
          <c:invertIfNegative val="0"/>
          <c:dLbls>
            <c:showLegendKey val="0"/>
            <c:showVal val="1"/>
            <c:showCatName val="0"/>
            <c:showSerName val="0"/>
            <c:showPercent val="0"/>
            <c:showBubbleSize val="0"/>
            <c:showLeaderLines val="0"/>
          </c:dLbls>
          <c:cat>
            <c:strRef>
              <c:f>Sheet1!$A$2:$A$5</c:f>
              <c:strCache>
                <c:ptCount val="4"/>
                <c:pt idx="0">
                  <c:v>Successfully Completed Transfer Math</c:v>
                </c:pt>
                <c:pt idx="1">
                  <c:v>Successfully Completed Transfer English</c:v>
                </c:pt>
                <c:pt idx="2">
                  <c:v>Behavioral Intent to Transfer</c:v>
                </c:pt>
                <c:pt idx="3">
                  <c:v>Full-time, full year</c:v>
                </c:pt>
              </c:strCache>
            </c:strRef>
          </c:cat>
          <c:val>
            <c:numRef>
              <c:f>Sheet1!$C$2:$C$5</c:f>
              <c:numCache>
                <c:formatCode>0%</c:formatCode>
                <c:ptCount val="4"/>
                <c:pt idx="0">
                  <c:v>0.15</c:v>
                </c:pt>
                <c:pt idx="1">
                  <c:v>0.44</c:v>
                </c:pt>
                <c:pt idx="2">
                  <c:v>0.39</c:v>
                </c:pt>
                <c:pt idx="3">
                  <c:v>0.645</c:v>
                </c:pt>
              </c:numCache>
            </c:numRef>
          </c:val>
        </c:ser>
        <c:ser>
          <c:idx val="2"/>
          <c:order val="2"/>
          <c:tx>
            <c:strRef>
              <c:f>Sheet1!$D$1</c:f>
              <c:strCache>
                <c:ptCount val="1"/>
                <c:pt idx="0">
                  <c:v>F2012 Hispanic</c:v>
                </c:pt>
              </c:strCache>
            </c:strRef>
          </c:tx>
          <c:invertIfNegative val="0"/>
          <c:dLbls>
            <c:showLegendKey val="0"/>
            <c:showVal val="1"/>
            <c:showCatName val="0"/>
            <c:showSerName val="0"/>
            <c:showPercent val="0"/>
            <c:showBubbleSize val="0"/>
            <c:showLeaderLines val="0"/>
          </c:dLbls>
          <c:cat>
            <c:strRef>
              <c:f>Sheet1!$A$2:$A$5</c:f>
              <c:strCache>
                <c:ptCount val="4"/>
                <c:pt idx="0">
                  <c:v>Successfully Completed Transfer Math</c:v>
                </c:pt>
                <c:pt idx="1">
                  <c:v>Successfully Completed Transfer English</c:v>
                </c:pt>
                <c:pt idx="2">
                  <c:v>Behavioral Intent to Transfer</c:v>
                </c:pt>
                <c:pt idx="3">
                  <c:v>Full-time, full year</c:v>
                </c:pt>
              </c:strCache>
            </c:strRef>
          </c:cat>
          <c:val>
            <c:numRef>
              <c:f>Sheet1!$D$2:$D$5</c:f>
              <c:numCache>
                <c:formatCode>0%</c:formatCode>
                <c:ptCount val="4"/>
                <c:pt idx="0">
                  <c:v>0.13</c:v>
                </c:pt>
                <c:pt idx="1">
                  <c:v>0.4</c:v>
                </c:pt>
                <c:pt idx="2">
                  <c:v>0.33</c:v>
                </c:pt>
                <c:pt idx="3">
                  <c:v>0.618</c:v>
                </c:pt>
              </c:numCache>
            </c:numRef>
          </c:val>
        </c:ser>
        <c:ser>
          <c:idx val="3"/>
          <c:order val="3"/>
          <c:tx>
            <c:strRef>
              <c:f>Sheet1!$E$1</c:f>
              <c:strCache>
                <c:ptCount val="1"/>
                <c:pt idx="0">
                  <c:v>**F2011 White</c:v>
                </c:pt>
              </c:strCache>
            </c:strRef>
          </c:tx>
          <c:invertIfNegative val="0"/>
          <c:dLbls>
            <c:showLegendKey val="0"/>
            <c:showVal val="1"/>
            <c:showCatName val="0"/>
            <c:showSerName val="0"/>
            <c:showPercent val="0"/>
            <c:showBubbleSize val="0"/>
            <c:showLeaderLines val="0"/>
          </c:dLbls>
          <c:cat>
            <c:strRef>
              <c:f>Sheet1!$A$2:$A$5</c:f>
              <c:strCache>
                <c:ptCount val="4"/>
                <c:pt idx="0">
                  <c:v>Successfully Completed Transfer Math</c:v>
                </c:pt>
                <c:pt idx="1">
                  <c:v>Successfully Completed Transfer English</c:v>
                </c:pt>
                <c:pt idx="2">
                  <c:v>Behavioral Intent to Transfer</c:v>
                </c:pt>
                <c:pt idx="3">
                  <c:v>Full-time, full year</c:v>
                </c:pt>
              </c:strCache>
            </c:strRef>
          </c:cat>
          <c:val>
            <c:numRef>
              <c:f>Sheet1!$E$2:$E$5</c:f>
              <c:numCache>
                <c:formatCode>0%</c:formatCode>
                <c:ptCount val="4"/>
                <c:pt idx="0">
                  <c:v>0.1</c:v>
                </c:pt>
                <c:pt idx="1">
                  <c:v>0.22</c:v>
                </c:pt>
                <c:pt idx="2">
                  <c:v>0.22</c:v>
                </c:pt>
                <c:pt idx="3">
                  <c:v>0.31</c:v>
                </c:pt>
              </c:numCache>
            </c:numRef>
          </c:val>
        </c:ser>
        <c:dLbls>
          <c:showLegendKey val="0"/>
          <c:showVal val="0"/>
          <c:showCatName val="0"/>
          <c:showSerName val="0"/>
          <c:showPercent val="0"/>
          <c:showBubbleSize val="0"/>
        </c:dLbls>
        <c:gapWidth val="150"/>
        <c:axId val="2109584360"/>
        <c:axId val="2109587528"/>
      </c:barChart>
      <c:catAx>
        <c:axId val="2109584360"/>
        <c:scaling>
          <c:orientation val="minMax"/>
        </c:scaling>
        <c:delete val="0"/>
        <c:axPos val="b"/>
        <c:majorTickMark val="out"/>
        <c:minorTickMark val="none"/>
        <c:tickLblPos val="nextTo"/>
        <c:txPr>
          <a:bodyPr/>
          <a:lstStyle/>
          <a:p>
            <a:pPr>
              <a:defRPr sz="1600"/>
            </a:pPr>
            <a:endParaRPr lang="en-US"/>
          </a:p>
        </c:txPr>
        <c:crossAx val="2109587528"/>
        <c:crosses val="autoZero"/>
        <c:auto val="1"/>
        <c:lblAlgn val="ctr"/>
        <c:lblOffset val="100"/>
        <c:noMultiLvlLbl val="0"/>
      </c:catAx>
      <c:valAx>
        <c:axId val="2109587528"/>
        <c:scaling>
          <c:orientation val="minMax"/>
          <c:max val="0.7"/>
        </c:scaling>
        <c:delete val="0"/>
        <c:axPos val="l"/>
        <c:majorGridlines/>
        <c:numFmt formatCode="0%" sourceLinked="1"/>
        <c:majorTickMark val="out"/>
        <c:minorTickMark val="none"/>
        <c:tickLblPos val="nextTo"/>
        <c:crossAx val="2109584360"/>
        <c:crosses val="autoZero"/>
        <c:crossBetween val="between"/>
        <c:majorUnit val="0.1"/>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650124203224597"/>
          <c:y val="0.0403123828271466"/>
          <c:w val="0.89338892190363"/>
          <c:h val="0.789608301081009"/>
        </c:manualLayout>
      </c:layout>
      <c:barChart>
        <c:barDir val="col"/>
        <c:grouping val="clustered"/>
        <c:varyColors val="0"/>
        <c:ser>
          <c:idx val="0"/>
          <c:order val="0"/>
          <c:tx>
            <c:strRef>
              <c:f>Sheet1!$B$1</c:f>
              <c:strCache>
                <c:ptCount val="1"/>
                <c:pt idx="0">
                  <c:v>F2012  Black</c:v>
                </c:pt>
              </c:strCache>
            </c:strRef>
          </c:tx>
          <c:invertIfNegative val="0"/>
          <c:dLbls>
            <c:showLegendKey val="0"/>
            <c:showVal val="1"/>
            <c:showCatName val="0"/>
            <c:showSerName val="0"/>
            <c:showPercent val="0"/>
            <c:showBubbleSize val="0"/>
            <c:showLeaderLines val="0"/>
          </c:dLbls>
          <c:cat>
            <c:strRef>
              <c:f>Sheet1!$A$2:$A$5</c:f>
              <c:strCache>
                <c:ptCount val="4"/>
                <c:pt idx="0">
                  <c:v>Successfully Completed Transfer Math</c:v>
                </c:pt>
                <c:pt idx="1">
                  <c:v>Successfully Completed Transfer English</c:v>
                </c:pt>
                <c:pt idx="2">
                  <c:v>Behavioral Intent to Transfer</c:v>
                </c:pt>
                <c:pt idx="3">
                  <c:v>Full-time, full year</c:v>
                </c:pt>
              </c:strCache>
            </c:strRef>
          </c:cat>
          <c:val>
            <c:numRef>
              <c:f>Sheet1!$B$2:$B$5</c:f>
              <c:numCache>
                <c:formatCode>0%</c:formatCode>
                <c:ptCount val="4"/>
                <c:pt idx="0">
                  <c:v>0.06</c:v>
                </c:pt>
                <c:pt idx="1">
                  <c:v>0.28</c:v>
                </c:pt>
                <c:pt idx="2">
                  <c:v>0.28</c:v>
                </c:pt>
                <c:pt idx="3">
                  <c:v>0.529</c:v>
                </c:pt>
              </c:numCache>
            </c:numRef>
          </c:val>
        </c:ser>
        <c:ser>
          <c:idx val="1"/>
          <c:order val="1"/>
          <c:tx>
            <c:strRef>
              <c:f>Sheet1!$C$1</c:f>
              <c:strCache>
                <c:ptCount val="1"/>
                <c:pt idx="0">
                  <c:v>F2012 Asian </c:v>
                </c:pt>
              </c:strCache>
            </c:strRef>
          </c:tx>
          <c:invertIfNegative val="0"/>
          <c:dLbls>
            <c:showLegendKey val="0"/>
            <c:showVal val="1"/>
            <c:showCatName val="0"/>
            <c:showSerName val="0"/>
            <c:showPercent val="0"/>
            <c:showBubbleSize val="0"/>
            <c:showLeaderLines val="0"/>
          </c:dLbls>
          <c:cat>
            <c:strRef>
              <c:f>Sheet1!$A$2:$A$5</c:f>
              <c:strCache>
                <c:ptCount val="4"/>
                <c:pt idx="0">
                  <c:v>Successfully Completed Transfer Math</c:v>
                </c:pt>
                <c:pt idx="1">
                  <c:v>Successfully Completed Transfer English</c:v>
                </c:pt>
                <c:pt idx="2">
                  <c:v>Behavioral Intent to Transfer</c:v>
                </c:pt>
                <c:pt idx="3">
                  <c:v>Full-time, full year</c:v>
                </c:pt>
              </c:strCache>
            </c:strRef>
          </c:cat>
          <c:val>
            <c:numRef>
              <c:f>Sheet1!$C$2:$C$5</c:f>
              <c:numCache>
                <c:formatCode>0%</c:formatCode>
                <c:ptCount val="4"/>
                <c:pt idx="0">
                  <c:v>0.15</c:v>
                </c:pt>
                <c:pt idx="1">
                  <c:v>0.44</c:v>
                </c:pt>
                <c:pt idx="2">
                  <c:v>0.39</c:v>
                </c:pt>
                <c:pt idx="3">
                  <c:v>0.645</c:v>
                </c:pt>
              </c:numCache>
            </c:numRef>
          </c:val>
        </c:ser>
        <c:ser>
          <c:idx val="2"/>
          <c:order val="2"/>
          <c:tx>
            <c:strRef>
              <c:f>Sheet1!$D$1</c:f>
              <c:strCache>
                <c:ptCount val="1"/>
                <c:pt idx="0">
                  <c:v>F2012 Hispanic</c:v>
                </c:pt>
              </c:strCache>
            </c:strRef>
          </c:tx>
          <c:invertIfNegative val="0"/>
          <c:dLbls>
            <c:showLegendKey val="0"/>
            <c:showVal val="1"/>
            <c:showCatName val="0"/>
            <c:showSerName val="0"/>
            <c:showPercent val="0"/>
            <c:showBubbleSize val="0"/>
            <c:showLeaderLines val="0"/>
          </c:dLbls>
          <c:cat>
            <c:strRef>
              <c:f>Sheet1!$A$2:$A$5</c:f>
              <c:strCache>
                <c:ptCount val="4"/>
                <c:pt idx="0">
                  <c:v>Successfully Completed Transfer Math</c:v>
                </c:pt>
                <c:pt idx="1">
                  <c:v>Successfully Completed Transfer English</c:v>
                </c:pt>
                <c:pt idx="2">
                  <c:v>Behavioral Intent to Transfer</c:v>
                </c:pt>
                <c:pt idx="3">
                  <c:v>Full-time, full year</c:v>
                </c:pt>
              </c:strCache>
            </c:strRef>
          </c:cat>
          <c:val>
            <c:numRef>
              <c:f>Sheet1!$D$2:$D$5</c:f>
              <c:numCache>
                <c:formatCode>0%</c:formatCode>
                <c:ptCount val="4"/>
                <c:pt idx="0">
                  <c:v>0.13</c:v>
                </c:pt>
                <c:pt idx="1">
                  <c:v>0.4</c:v>
                </c:pt>
                <c:pt idx="2">
                  <c:v>0.33</c:v>
                </c:pt>
                <c:pt idx="3">
                  <c:v>0.618</c:v>
                </c:pt>
              </c:numCache>
            </c:numRef>
          </c:val>
        </c:ser>
        <c:ser>
          <c:idx val="3"/>
          <c:order val="3"/>
          <c:tx>
            <c:strRef>
              <c:f>Sheet1!$E$1</c:f>
              <c:strCache>
                <c:ptCount val="1"/>
                <c:pt idx="0">
                  <c:v>**F2011 White</c:v>
                </c:pt>
              </c:strCache>
            </c:strRef>
          </c:tx>
          <c:invertIfNegative val="0"/>
          <c:dLbls>
            <c:showLegendKey val="0"/>
            <c:showVal val="1"/>
            <c:showCatName val="0"/>
            <c:showSerName val="0"/>
            <c:showPercent val="0"/>
            <c:showBubbleSize val="0"/>
            <c:showLeaderLines val="0"/>
          </c:dLbls>
          <c:cat>
            <c:strRef>
              <c:f>Sheet1!$A$2:$A$5</c:f>
              <c:strCache>
                <c:ptCount val="4"/>
                <c:pt idx="0">
                  <c:v>Successfully Completed Transfer Math</c:v>
                </c:pt>
                <c:pt idx="1">
                  <c:v>Successfully Completed Transfer English</c:v>
                </c:pt>
                <c:pt idx="2">
                  <c:v>Behavioral Intent to Transfer</c:v>
                </c:pt>
                <c:pt idx="3">
                  <c:v>Full-time, full year</c:v>
                </c:pt>
              </c:strCache>
            </c:strRef>
          </c:cat>
          <c:val>
            <c:numRef>
              <c:f>Sheet1!$E$2:$E$5</c:f>
              <c:numCache>
                <c:formatCode>0%</c:formatCode>
                <c:ptCount val="4"/>
                <c:pt idx="0">
                  <c:v>0.287671232876712</c:v>
                </c:pt>
                <c:pt idx="1">
                  <c:v>0.568493150684931</c:v>
                </c:pt>
                <c:pt idx="2">
                  <c:v>0.520547945205479</c:v>
                </c:pt>
                <c:pt idx="3">
                  <c:v>0.5959</c:v>
                </c:pt>
              </c:numCache>
            </c:numRef>
          </c:val>
        </c:ser>
        <c:dLbls>
          <c:showLegendKey val="0"/>
          <c:showVal val="0"/>
          <c:showCatName val="0"/>
          <c:showSerName val="0"/>
          <c:showPercent val="0"/>
          <c:showBubbleSize val="0"/>
        </c:dLbls>
        <c:gapWidth val="150"/>
        <c:axId val="2109653256"/>
        <c:axId val="2109656424"/>
      </c:barChart>
      <c:catAx>
        <c:axId val="2109653256"/>
        <c:scaling>
          <c:orientation val="minMax"/>
        </c:scaling>
        <c:delete val="0"/>
        <c:axPos val="b"/>
        <c:majorTickMark val="out"/>
        <c:minorTickMark val="none"/>
        <c:tickLblPos val="nextTo"/>
        <c:txPr>
          <a:bodyPr/>
          <a:lstStyle/>
          <a:p>
            <a:pPr>
              <a:defRPr sz="1600"/>
            </a:pPr>
            <a:endParaRPr lang="en-US"/>
          </a:p>
        </c:txPr>
        <c:crossAx val="2109656424"/>
        <c:crosses val="autoZero"/>
        <c:auto val="1"/>
        <c:lblAlgn val="ctr"/>
        <c:lblOffset val="100"/>
        <c:noMultiLvlLbl val="0"/>
      </c:catAx>
      <c:valAx>
        <c:axId val="2109656424"/>
        <c:scaling>
          <c:orientation val="minMax"/>
          <c:max val="0.7"/>
        </c:scaling>
        <c:delete val="0"/>
        <c:axPos val="l"/>
        <c:majorGridlines/>
        <c:numFmt formatCode="0%" sourceLinked="1"/>
        <c:majorTickMark val="out"/>
        <c:minorTickMark val="none"/>
        <c:tickLblPos val="nextTo"/>
        <c:crossAx val="2109653256"/>
        <c:crosses val="autoZero"/>
        <c:crossBetween val="between"/>
        <c:majorUnit val="0.1"/>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F2012 (N=976)</c:v>
                </c:pt>
              </c:strCache>
            </c:strRef>
          </c:tx>
          <c:invertIfNegative val="0"/>
          <c:dLbls>
            <c:showLegendKey val="0"/>
            <c:showVal val="1"/>
            <c:showCatName val="0"/>
            <c:showSerName val="0"/>
            <c:showPercent val="0"/>
            <c:showBubbleSize val="0"/>
            <c:showLeaderLines val="0"/>
          </c:dLbls>
          <c:cat>
            <c:strRef>
              <c:f>Sheet1!$A$2:$A$6</c:f>
              <c:strCache>
                <c:ptCount val="5"/>
                <c:pt idx="0">
                  <c:v>African American</c:v>
                </c:pt>
                <c:pt idx="1">
                  <c:v>Asian/PI/Filipino</c:v>
                </c:pt>
                <c:pt idx="2">
                  <c:v>Hispanic</c:v>
                </c:pt>
                <c:pt idx="3">
                  <c:v>White</c:v>
                </c:pt>
                <c:pt idx="4">
                  <c:v>Unknown</c:v>
                </c:pt>
              </c:strCache>
            </c:strRef>
          </c:cat>
          <c:val>
            <c:numRef>
              <c:f>Sheet1!$B$2:$B$6</c:f>
              <c:numCache>
                <c:formatCode>0%</c:formatCode>
                <c:ptCount val="5"/>
                <c:pt idx="0">
                  <c:v>0.146</c:v>
                </c:pt>
                <c:pt idx="1">
                  <c:v>0.157</c:v>
                </c:pt>
                <c:pt idx="2">
                  <c:v>0.53</c:v>
                </c:pt>
                <c:pt idx="3">
                  <c:v>0.15</c:v>
                </c:pt>
                <c:pt idx="4">
                  <c:v>0.017</c:v>
                </c:pt>
              </c:numCache>
            </c:numRef>
          </c:val>
        </c:ser>
        <c:ser>
          <c:idx val="1"/>
          <c:order val="1"/>
          <c:tx>
            <c:strRef>
              <c:f>Sheet1!$C$1</c:f>
              <c:strCache>
                <c:ptCount val="1"/>
                <c:pt idx="0">
                  <c:v>F2013 (N=1321)</c:v>
                </c:pt>
              </c:strCache>
            </c:strRef>
          </c:tx>
          <c:invertIfNegative val="0"/>
          <c:dLbls>
            <c:showLegendKey val="0"/>
            <c:showVal val="1"/>
            <c:showCatName val="0"/>
            <c:showSerName val="0"/>
            <c:showPercent val="0"/>
            <c:showBubbleSize val="0"/>
            <c:showLeaderLines val="0"/>
          </c:dLbls>
          <c:cat>
            <c:strRef>
              <c:f>Sheet1!$A$2:$A$6</c:f>
              <c:strCache>
                <c:ptCount val="5"/>
                <c:pt idx="0">
                  <c:v>African American</c:v>
                </c:pt>
                <c:pt idx="1">
                  <c:v>Asian/PI/Filipino</c:v>
                </c:pt>
                <c:pt idx="2">
                  <c:v>Hispanic</c:v>
                </c:pt>
                <c:pt idx="3">
                  <c:v>White</c:v>
                </c:pt>
                <c:pt idx="4">
                  <c:v>Unknown</c:v>
                </c:pt>
              </c:strCache>
            </c:strRef>
          </c:cat>
          <c:val>
            <c:numRef>
              <c:f>Sheet1!$C$2:$C$6</c:f>
              <c:numCache>
                <c:formatCode>0%</c:formatCode>
                <c:ptCount val="5"/>
                <c:pt idx="0">
                  <c:v>0.0995475113122172</c:v>
                </c:pt>
                <c:pt idx="1">
                  <c:v>0.119155354449472</c:v>
                </c:pt>
                <c:pt idx="2">
                  <c:v>0.659125188536953</c:v>
                </c:pt>
                <c:pt idx="3">
                  <c:v>0.104826546003017</c:v>
                </c:pt>
                <c:pt idx="4">
                  <c:v>0.0173453996983409</c:v>
                </c:pt>
              </c:numCache>
            </c:numRef>
          </c:val>
        </c:ser>
        <c:dLbls>
          <c:showLegendKey val="0"/>
          <c:showVal val="0"/>
          <c:showCatName val="0"/>
          <c:showSerName val="0"/>
          <c:showPercent val="0"/>
          <c:showBubbleSize val="0"/>
        </c:dLbls>
        <c:gapWidth val="150"/>
        <c:axId val="2109710280"/>
        <c:axId val="2109713288"/>
      </c:barChart>
      <c:catAx>
        <c:axId val="2109710280"/>
        <c:scaling>
          <c:orientation val="minMax"/>
        </c:scaling>
        <c:delete val="0"/>
        <c:axPos val="b"/>
        <c:majorTickMark val="out"/>
        <c:minorTickMark val="none"/>
        <c:tickLblPos val="nextTo"/>
        <c:txPr>
          <a:bodyPr/>
          <a:lstStyle/>
          <a:p>
            <a:pPr>
              <a:defRPr sz="1400"/>
            </a:pPr>
            <a:endParaRPr lang="en-US"/>
          </a:p>
        </c:txPr>
        <c:crossAx val="2109713288"/>
        <c:crosses val="autoZero"/>
        <c:auto val="1"/>
        <c:lblAlgn val="ctr"/>
        <c:lblOffset val="100"/>
        <c:noMultiLvlLbl val="0"/>
      </c:catAx>
      <c:valAx>
        <c:axId val="2109713288"/>
        <c:scaling>
          <c:orientation val="minMax"/>
        </c:scaling>
        <c:delete val="0"/>
        <c:axPos val="l"/>
        <c:majorGridlines/>
        <c:numFmt formatCode="0%" sourceLinked="1"/>
        <c:majorTickMark val="out"/>
        <c:minorTickMark val="none"/>
        <c:tickLblPos val="nextTo"/>
        <c:crossAx val="2109710280"/>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0.08491</cdr:x>
      <cdr:y>0.63636</cdr:y>
    </cdr:from>
    <cdr:to>
      <cdr:x>0.27358</cdr:x>
      <cdr:y>0.63636</cdr:y>
    </cdr:to>
    <cdr:cxnSp macro="">
      <cdr:nvCxnSpPr>
        <cdr:cNvPr id="3" name="Straight Connector 2"/>
        <cdr:cNvCxnSpPr/>
      </cdr:nvCxnSpPr>
      <cdr:spPr>
        <a:xfrm xmlns:a="http://schemas.openxmlformats.org/drawingml/2006/main" flipH="1">
          <a:off x="685800" y="3200400"/>
          <a:ext cx="1524000" cy="0"/>
        </a:xfrm>
        <a:prstGeom xmlns:a="http://schemas.openxmlformats.org/drawingml/2006/main" prst="lin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0.31132</cdr:x>
      <cdr:y>0.51515</cdr:y>
    </cdr:from>
    <cdr:to>
      <cdr:x>0.49057</cdr:x>
      <cdr:y>0.51515</cdr:y>
    </cdr:to>
    <cdr:cxnSp macro="">
      <cdr:nvCxnSpPr>
        <cdr:cNvPr id="5" name="Straight Connector 4"/>
        <cdr:cNvCxnSpPr/>
      </cdr:nvCxnSpPr>
      <cdr:spPr>
        <a:xfrm xmlns:a="http://schemas.openxmlformats.org/drawingml/2006/main" flipH="1">
          <a:off x="2514600" y="2590800"/>
          <a:ext cx="1447800" cy="0"/>
        </a:xfrm>
        <a:prstGeom xmlns:a="http://schemas.openxmlformats.org/drawingml/2006/main" prst="lin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0.5283</cdr:x>
      <cdr:y>0.51515</cdr:y>
    </cdr:from>
    <cdr:to>
      <cdr:x>0.71698</cdr:x>
      <cdr:y>0.51515</cdr:y>
    </cdr:to>
    <cdr:cxnSp macro="">
      <cdr:nvCxnSpPr>
        <cdr:cNvPr id="7" name="Straight Connector 6"/>
        <cdr:cNvCxnSpPr/>
      </cdr:nvCxnSpPr>
      <cdr:spPr>
        <a:xfrm xmlns:a="http://schemas.openxmlformats.org/drawingml/2006/main" flipH="1">
          <a:off x="4267200" y="2590800"/>
          <a:ext cx="1524000" cy="0"/>
        </a:xfrm>
        <a:prstGeom xmlns:a="http://schemas.openxmlformats.org/drawingml/2006/main" prst="lin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0.75472</cdr:x>
      <cdr:y>0.42424</cdr:y>
    </cdr:from>
    <cdr:to>
      <cdr:x>0.9434</cdr:x>
      <cdr:y>0.42424</cdr:y>
    </cdr:to>
    <cdr:cxnSp macro="">
      <cdr:nvCxnSpPr>
        <cdr:cNvPr id="8" name="Straight Connector 7"/>
        <cdr:cNvCxnSpPr/>
      </cdr:nvCxnSpPr>
      <cdr:spPr>
        <a:xfrm xmlns:a="http://schemas.openxmlformats.org/drawingml/2006/main" flipH="1">
          <a:off x="6096000" y="2133600"/>
          <a:ext cx="1524000" cy="0"/>
        </a:xfrm>
        <a:prstGeom xmlns:a="http://schemas.openxmlformats.org/drawingml/2006/main" prst="lin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42603" cy="465615"/>
          </a:xfrm>
          <a:prstGeom prst="rect">
            <a:avLst/>
          </a:prstGeom>
        </p:spPr>
        <p:txBody>
          <a:bodyPr vert="horz" lIns="91541" tIns="45770" rIns="91541" bIns="45770" rtlCol="0"/>
          <a:lstStyle>
            <a:lvl1pPr algn="l">
              <a:defRPr sz="1200"/>
            </a:lvl1pPr>
          </a:lstStyle>
          <a:p>
            <a:endParaRPr lang="en-US" dirty="0"/>
          </a:p>
        </p:txBody>
      </p:sp>
      <p:sp>
        <p:nvSpPr>
          <p:cNvPr id="3" name="Date Placeholder 2"/>
          <p:cNvSpPr>
            <a:spLocks noGrp="1"/>
          </p:cNvSpPr>
          <p:nvPr>
            <p:ph type="dt" sz="quarter" idx="1"/>
          </p:nvPr>
        </p:nvSpPr>
        <p:spPr>
          <a:xfrm>
            <a:off x="3975733" y="0"/>
            <a:ext cx="3042603" cy="465615"/>
          </a:xfrm>
          <a:prstGeom prst="rect">
            <a:avLst/>
          </a:prstGeom>
        </p:spPr>
        <p:txBody>
          <a:bodyPr vert="horz" lIns="91541" tIns="45770" rIns="91541" bIns="45770" rtlCol="0"/>
          <a:lstStyle>
            <a:lvl1pPr algn="r">
              <a:defRPr sz="1200"/>
            </a:lvl1pPr>
          </a:lstStyle>
          <a:p>
            <a:fld id="{F71F682A-EB87-451C-9457-88B16600BE90}" type="datetimeFigureOut">
              <a:rPr lang="en-US" smtClean="0"/>
              <a:t>10/24/13</a:t>
            </a:fld>
            <a:endParaRPr lang="en-US" dirty="0"/>
          </a:p>
        </p:txBody>
      </p:sp>
      <p:sp>
        <p:nvSpPr>
          <p:cNvPr id="4" name="Footer Placeholder 3"/>
          <p:cNvSpPr>
            <a:spLocks noGrp="1"/>
          </p:cNvSpPr>
          <p:nvPr>
            <p:ph type="ftr" sz="quarter" idx="2"/>
          </p:nvPr>
        </p:nvSpPr>
        <p:spPr>
          <a:xfrm>
            <a:off x="2" y="8838722"/>
            <a:ext cx="3042603" cy="465615"/>
          </a:xfrm>
          <a:prstGeom prst="rect">
            <a:avLst/>
          </a:prstGeom>
        </p:spPr>
        <p:txBody>
          <a:bodyPr vert="horz" lIns="91541" tIns="45770" rIns="91541" bIns="457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5733" y="8838722"/>
            <a:ext cx="3042603" cy="465615"/>
          </a:xfrm>
          <a:prstGeom prst="rect">
            <a:avLst/>
          </a:prstGeom>
        </p:spPr>
        <p:txBody>
          <a:bodyPr vert="horz" lIns="91541" tIns="45770" rIns="91541" bIns="45770" rtlCol="0" anchor="b"/>
          <a:lstStyle>
            <a:lvl1pPr algn="r">
              <a:defRPr sz="1200"/>
            </a:lvl1pPr>
          </a:lstStyle>
          <a:p>
            <a:fld id="{63F7C594-E781-42F3-962B-C34D425B0BE3}" type="slidenum">
              <a:rPr lang="en-US" smtClean="0"/>
              <a:t>‹#›</a:t>
            </a:fld>
            <a:endParaRPr lang="en-US" dirty="0"/>
          </a:p>
        </p:txBody>
      </p:sp>
    </p:spTree>
    <p:extLst>
      <p:ext uri="{BB962C8B-B14F-4D97-AF65-F5344CB8AC3E}">
        <p14:creationId xmlns:p14="http://schemas.microsoft.com/office/powerpoint/2010/main" val="4155862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77" tIns="46639" rIns="93277" bIns="4663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6333" y="0"/>
            <a:ext cx="3041968" cy="465296"/>
          </a:xfrm>
          <a:prstGeom prst="rect">
            <a:avLst/>
          </a:prstGeom>
        </p:spPr>
        <p:txBody>
          <a:bodyPr vert="horz" lIns="93277" tIns="46639" rIns="93277" bIns="46639" rtlCol="0"/>
          <a:lstStyle>
            <a:lvl1pPr algn="r" fontAlgn="auto">
              <a:spcBef>
                <a:spcPts val="0"/>
              </a:spcBef>
              <a:spcAft>
                <a:spcPts val="0"/>
              </a:spcAft>
              <a:defRPr sz="1200">
                <a:latin typeface="+mn-lt"/>
                <a:cs typeface="+mn-cs"/>
              </a:defRPr>
            </a:lvl1pPr>
          </a:lstStyle>
          <a:p>
            <a:pPr>
              <a:defRPr/>
            </a:pPr>
            <a:fld id="{84A00B76-7EEE-4C12-8837-E60FB75A50E8}" type="datetimeFigureOut">
              <a:rPr lang="en-US"/>
              <a:pPr>
                <a:defRPr/>
              </a:pPr>
              <a:t>10/24/13</a:t>
            </a:fld>
            <a:endParaRPr lang="en-US" dirty="0"/>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77" tIns="46639" rIns="93277" bIns="46639" rtlCol="0" anchor="ctr"/>
          <a:lstStyle/>
          <a:p>
            <a:pPr lvl="0"/>
            <a:endParaRPr lang="en-US" noProof="0" dirty="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77" tIns="46639" rIns="93277" bIns="4663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9014"/>
            <a:ext cx="3041968" cy="465296"/>
          </a:xfrm>
          <a:prstGeom prst="rect">
            <a:avLst/>
          </a:prstGeom>
        </p:spPr>
        <p:txBody>
          <a:bodyPr vert="horz" lIns="93277" tIns="46639" rIns="93277" bIns="46639"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77" tIns="46639" rIns="93277" bIns="46639" rtlCol="0" anchor="b"/>
          <a:lstStyle>
            <a:lvl1pPr algn="r" fontAlgn="auto">
              <a:spcBef>
                <a:spcPts val="0"/>
              </a:spcBef>
              <a:spcAft>
                <a:spcPts val="0"/>
              </a:spcAft>
              <a:defRPr sz="1200">
                <a:latin typeface="+mn-lt"/>
                <a:cs typeface="+mn-cs"/>
              </a:defRPr>
            </a:lvl1pPr>
          </a:lstStyle>
          <a:p>
            <a:pPr>
              <a:defRPr/>
            </a:pPr>
            <a:fld id="{3AD64CB7-8EC3-455F-B44B-383F4760BAB1}" type="slidenum">
              <a:rPr lang="en-US"/>
              <a:pPr>
                <a:defRPr/>
              </a:pPr>
              <a:t>‹#›</a:t>
            </a:fld>
            <a:endParaRPr lang="en-US" dirty="0"/>
          </a:p>
        </p:txBody>
      </p:sp>
    </p:spTree>
    <p:extLst>
      <p:ext uri="{BB962C8B-B14F-4D97-AF65-F5344CB8AC3E}">
        <p14:creationId xmlns:p14="http://schemas.microsoft.com/office/powerpoint/2010/main" val="14140807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3AD64CB7-8EC3-455F-B44B-383F4760BAB1}"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2992598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shows the comparison between the rates of achievement of students of color in the Pathways and White students in the previous FALL 2011 cohort.  If the Pathways had been used as an intervention for students of color only, this would have been one of the most effective equity gap closing interventions ever.</a:t>
            </a:r>
            <a:endParaRPr lang="en-US" dirty="0"/>
          </a:p>
        </p:txBody>
      </p:sp>
      <p:sp>
        <p:nvSpPr>
          <p:cNvPr id="4" name="Slide Number Placeholder 3"/>
          <p:cNvSpPr>
            <a:spLocks noGrp="1"/>
          </p:cNvSpPr>
          <p:nvPr>
            <p:ph type="sldNum" sz="quarter" idx="10"/>
          </p:nvPr>
        </p:nvSpPr>
        <p:spPr/>
        <p:txBody>
          <a:bodyPr/>
          <a:lstStyle/>
          <a:p>
            <a:fld id="{C2A2344E-78BF-4AB6-95BF-E28F6013D02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592695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replaces the Whites</a:t>
            </a:r>
            <a:r>
              <a:rPr lang="en-US" dirty="0" smtClean="0"/>
              <a:t> to show that equity gaps remain but significant gains for ALL students leads to very different conversations about what’s possible and is initiating important conversations about how best to help the remaining students.</a:t>
            </a:r>
            <a:endParaRPr lang="en-US" dirty="0"/>
          </a:p>
        </p:txBody>
      </p:sp>
      <p:sp>
        <p:nvSpPr>
          <p:cNvPr id="4" name="Slide Number Placeholder 3"/>
          <p:cNvSpPr>
            <a:spLocks noGrp="1"/>
          </p:cNvSpPr>
          <p:nvPr>
            <p:ph type="sldNum" sz="quarter" idx="10"/>
          </p:nvPr>
        </p:nvSpPr>
        <p:spPr/>
        <p:txBody>
          <a:bodyPr/>
          <a:lstStyle/>
          <a:p>
            <a:fld id="{C2A2344E-78BF-4AB6-95BF-E28F6013D02A}"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592695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 Beach and surrounding community is becoming increasing Hispanic – cohorts reflect that, especially as we add Bellflower and Paramount.  School is currently on average just around 50% Hispanic.</a:t>
            </a:r>
            <a:endParaRPr lang="en-US" dirty="0"/>
          </a:p>
        </p:txBody>
      </p:sp>
      <p:sp>
        <p:nvSpPr>
          <p:cNvPr id="4" name="Slide Number Placeholder 3"/>
          <p:cNvSpPr>
            <a:spLocks noGrp="1"/>
          </p:cNvSpPr>
          <p:nvPr>
            <p:ph type="sldNum" sz="quarter" idx="10"/>
          </p:nvPr>
        </p:nvSpPr>
        <p:spPr/>
        <p:txBody>
          <a:bodyPr/>
          <a:lstStyle/>
          <a:p>
            <a:pPr>
              <a:defRPr/>
            </a:pPr>
            <a:fld id="{3AD64CB7-8EC3-455F-B44B-383F4760BAB1}"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1482570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Terrence has until 2:30</a:t>
            </a:r>
            <a:r>
              <a:rPr lang="en-US" baseline="0" dirty="0" smtClean="0"/>
              <a:t> </a:t>
            </a:r>
            <a:r>
              <a:rPr lang="en-US" dirty="0" smtClean="0"/>
              <a:t>to explain our study and its preliminary results</a:t>
            </a:r>
            <a:endParaRPr lang="en-US" dirty="0"/>
          </a:p>
        </p:txBody>
      </p:sp>
      <p:sp>
        <p:nvSpPr>
          <p:cNvPr id="4" name="Slide Number Placeholder 3"/>
          <p:cNvSpPr>
            <a:spLocks noGrp="1"/>
          </p:cNvSpPr>
          <p:nvPr>
            <p:ph type="sldNum" sz="quarter" idx="10"/>
          </p:nvPr>
        </p:nvSpPr>
        <p:spPr/>
        <p:txBody>
          <a:bodyPr/>
          <a:lstStyle/>
          <a:p>
            <a:pPr>
              <a:defRPr/>
            </a:pPr>
            <a:fld id="{01C1BF69-0C71-4B88-AA8F-AF8EE4A4BDA5}" type="slidenum">
              <a:rPr lang="en-US" smtClean="0">
                <a:solidFill>
                  <a:prstClr val="black"/>
                </a:solidFill>
              </a:rPr>
              <a:pPr>
                <a:defRPr/>
              </a:pPr>
              <a:t>13</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C1BF69-0C71-4B88-AA8F-AF8EE4A4BDA5}"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2603902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none" dirty="0" smtClean="0"/>
              <a:t>2:21-2:22</a:t>
            </a:r>
            <a:endParaRPr lang="en-US" u="none" dirty="0"/>
          </a:p>
        </p:txBody>
      </p:sp>
      <p:sp>
        <p:nvSpPr>
          <p:cNvPr id="4" name="Slide Number Placeholder 3"/>
          <p:cNvSpPr>
            <a:spLocks noGrp="1"/>
          </p:cNvSpPr>
          <p:nvPr>
            <p:ph type="sldNum" sz="quarter" idx="10"/>
          </p:nvPr>
        </p:nvSpPr>
        <p:spPr/>
        <p:txBody>
          <a:bodyPr/>
          <a:lstStyle/>
          <a:p>
            <a:pPr>
              <a:defRPr/>
            </a:pPr>
            <a:fld id="{01C1BF69-0C71-4B88-AA8F-AF8EE4A4BDA5}" type="slidenum">
              <a:rPr lang="en-US" smtClean="0">
                <a:solidFill>
                  <a:prstClr val="black"/>
                </a:solidFill>
              </a:rPr>
              <a:pPr>
                <a:defRPr/>
              </a:pPr>
              <a:t>15</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Tests</a:t>
            </a:r>
            <a:r>
              <a:rPr lang="en-US" baseline="0" dirty="0" smtClean="0"/>
              <a:t> predict tests; grades and courses matter some but vary by college</a:t>
            </a:r>
            <a:endParaRPr lang="en-US" dirty="0"/>
          </a:p>
        </p:txBody>
      </p:sp>
      <p:sp>
        <p:nvSpPr>
          <p:cNvPr id="4" name="Slide Number Placeholder 3"/>
          <p:cNvSpPr>
            <a:spLocks noGrp="1"/>
          </p:cNvSpPr>
          <p:nvPr>
            <p:ph type="sldNum" sz="quarter" idx="10"/>
          </p:nvPr>
        </p:nvSpPr>
        <p:spPr/>
        <p:txBody>
          <a:bodyPr/>
          <a:lstStyle/>
          <a:p>
            <a:pPr>
              <a:defRPr/>
            </a:pPr>
            <a:fld id="{01C1BF69-0C71-4B88-AA8F-AF8EE4A4BDA5}"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3444821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none" dirty="0" smtClean="0"/>
              <a:t>2:21-2:22</a:t>
            </a:r>
            <a:endParaRPr lang="en-US" u="none" dirty="0"/>
          </a:p>
        </p:txBody>
      </p:sp>
      <p:sp>
        <p:nvSpPr>
          <p:cNvPr id="4" name="Slide Number Placeholder 3"/>
          <p:cNvSpPr>
            <a:spLocks noGrp="1"/>
          </p:cNvSpPr>
          <p:nvPr>
            <p:ph type="sldNum" sz="quarter" idx="10"/>
          </p:nvPr>
        </p:nvSpPr>
        <p:spPr/>
        <p:txBody>
          <a:bodyPr/>
          <a:lstStyle/>
          <a:p>
            <a:pPr>
              <a:defRPr/>
            </a:pPr>
            <a:fld id="{01C1BF69-0C71-4B88-AA8F-AF8EE4A4BDA5}" type="slidenum">
              <a:rPr lang="en-US" smtClean="0">
                <a:solidFill>
                  <a:prstClr val="black"/>
                </a:solidFill>
              </a:rPr>
              <a:pPr>
                <a:defRPr/>
              </a:pPr>
              <a:t>17</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math, which classes you took predicts placement most strongly</a:t>
            </a:r>
            <a:endParaRPr lang="en-US" dirty="0"/>
          </a:p>
        </p:txBody>
      </p:sp>
      <p:sp>
        <p:nvSpPr>
          <p:cNvPr id="4" name="Slide Number Placeholder 3"/>
          <p:cNvSpPr>
            <a:spLocks noGrp="1"/>
          </p:cNvSpPr>
          <p:nvPr>
            <p:ph type="sldNum" sz="quarter" idx="10"/>
          </p:nvPr>
        </p:nvSpPr>
        <p:spPr/>
        <p:txBody>
          <a:bodyPr/>
          <a:lstStyle/>
          <a:p>
            <a:pPr>
              <a:defRPr/>
            </a:pPr>
            <a:fld id="{01C1BF69-0C71-4B88-AA8F-AF8EE4A4BDA5}"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2841651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none" dirty="0" smtClean="0"/>
              <a:t>2:21-2:22</a:t>
            </a:r>
            <a:endParaRPr lang="en-US" u="none" dirty="0"/>
          </a:p>
        </p:txBody>
      </p:sp>
      <p:sp>
        <p:nvSpPr>
          <p:cNvPr id="4" name="Slide Number Placeholder 3"/>
          <p:cNvSpPr>
            <a:spLocks noGrp="1"/>
          </p:cNvSpPr>
          <p:nvPr>
            <p:ph type="sldNum" sz="quarter" idx="10"/>
          </p:nvPr>
        </p:nvSpPr>
        <p:spPr/>
        <p:txBody>
          <a:bodyPr/>
          <a:lstStyle/>
          <a:p>
            <a:pPr>
              <a:defRPr/>
            </a:pPr>
            <a:fld id="{01C1BF69-0C71-4B88-AA8F-AF8EE4A4BDA5}" type="slidenum">
              <a:rPr lang="en-US" smtClean="0">
                <a:solidFill>
                  <a:prstClr val="black"/>
                </a:solidFill>
              </a:rPr>
              <a:pPr>
                <a:defRPr/>
              </a:pPr>
              <a:t>19</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endParaRPr lang="en-US" dirty="0" smtClean="0"/>
          </a:p>
          <a:p>
            <a:pPr lvl="1"/>
            <a:r>
              <a:rPr lang="en-US" dirty="0" smtClean="0"/>
              <a:t>Why did we undertake this project?</a:t>
            </a:r>
          </a:p>
          <a:p>
            <a:pPr lvl="1"/>
            <a:endParaRPr lang="en-US" dirty="0" smtClean="0"/>
          </a:p>
          <a:p>
            <a:pPr lvl="1"/>
            <a:r>
              <a:rPr lang="en-US" dirty="0" smtClean="0"/>
              <a:t>Despite </a:t>
            </a:r>
            <a:r>
              <a:rPr lang="en-US" dirty="0"/>
              <a:t>years of partnership </a:t>
            </a:r>
            <a:r>
              <a:rPr lang="en-US" dirty="0" smtClean="0"/>
              <a:t>with one of the best school</a:t>
            </a:r>
            <a:r>
              <a:rPr lang="en-US" baseline="0" dirty="0" smtClean="0"/>
              <a:t> districts in the country </a:t>
            </a:r>
            <a:r>
              <a:rPr lang="en-US" dirty="0" smtClean="0"/>
              <a:t>– </a:t>
            </a:r>
            <a:r>
              <a:rPr lang="en-US" dirty="0"/>
              <a:t>college readiness </a:t>
            </a:r>
            <a:r>
              <a:rPr lang="en-US" dirty="0" smtClean="0"/>
              <a:t>rates, as assessed at our campus, </a:t>
            </a:r>
            <a:r>
              <a:rPr lang="en-US" dirty="0"/>
              <a:t>did not improve.  Is there a way to improve our understanding of college readiness?</a:t>
            </a:r>
          </a:p>
          <a:p>
            <a:pPr lvl="1"/>
            <a:endParaRPr lang="en-US" dirty="0" smtClean="0"/>
          </a:p>
          <a:p>
            <a:pPr lvl="1"/>
            <a:endParaRPr lang="en-US" dirty="0"/>
          </a:p>
        </p:txBody>
      </p:sp>
      <p:sp>
        <p:nvSpPr>
          <p:cNvPr id="4" name="Slide Number Placeholder 3"/>
          <p:cNvSpPr>
            <a:spLocks noGrp="1"/>
          </p:cNvSpPr>
          <p:nvPr>
            <p:ph type="sldNum" sz="quarter" idx="10"/>
          </p:nvPr>
        </p:nvSpPr>
        <p:spPr/>
        <p:txBody>
          <a:bodyPr/>
          <a:lstStyle/>
          <a:p>
            <a:pPr>
              <a:defRPr/>
            </a:pPr>
            <a:fld id="{3AD64CB7-8EC3-455F-B44B-383F4760BAB1}"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English,</a:t>
            </a:r>
            <a:r>
              <a:rPr lang="en-US" baseline="0" dirty="0" smtClean="0"/>
              <a:t> g</a:t>
            </a:r>
            <a:r>
              <a:rPr lang="en-US" dirty="0" smtClean="0"/>
              <a:t>rades predict grades</a:t>
            </a:r>
            <a:endParaRPr lang="en-US" dirty="0"/>
          </a:p>
        </p:txBody>
      </p:sp>
      <p:sp>
        <p:nvSpPr>
          <p:cNvPr id="4" name="Slide Number Placeholder 3"/>
          <p:cNvSpPr>
            <a:spLocks noGrp="1"/>
          </p:cNvSpPr>
          <p:nvPr>
            <p:ph type="sldNum" sz="quarter" idx="10"/>
          </p:nvPr>
        </p:nvSpPr>
        <p:spPr/>
        <p:txBody>
          <a:bodyPr/>
          <a:lstStyle/>
          <a:p>
            <a:pPr>
              <a:defRPr/>
            </a:pPr>
            <a:fld id="{01C1BF69-0C71-4B88-AA8F-AF8EE4A4BDA5}"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2892505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none" dirty="0" smtClean="0"/>
              <a:t>2:21-2:22</a:t>
            </a:r>
            <a:endParaRPr lang="en-US" u="none" dirty="0"/>
          </a:p>
        </p:txBody>
      </p:sp>
      <p:sp>
        <p:nvSpPr>
          <p:cNvPr id="4" name="Slide Number Placeholder 3"/>
          <p:cNvSpPr>
            <a:spLocks noGrp="1"/>
          </p:cNvSpPr>
          <p:nvPr>
            <p:ph type="sldNum" sz="quarter" idx="10"/>
          </p:nvPr>
        </p:nvSpPr>
        <p:spPr/>
        <p:txBody>
          <a:bodyPr/>
          <a:lstStyle/>
          <a:p>
            <a:pPr>
              <a:defRPr/>
            </a:pPr>
            <a:fld id="{01C1BF69-0C71-4B88-AA8F-AF8EE4A4BDA5}" type="slidenum">
              <a:rPr lang="en-US" smtClean="0">
                <a:solidFill>
                  <a:prstClr val="black"/>
                </a:solidFill>
              </a:rPr>
              <a:pPr>
                <a:defRPr/>
              </a:pPr>
              <a:t>21</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406">
              <a:defRPr/>
            </a:pPr>
            <a:r>
              <a:rPr lang="en-US" dirty="0" smtClean="0"/>
              <a:t>For math, </a:t>
            </a:r>
            <a:r>
              <a:rPr lang="en-US" baseline="0" dirty="0" smtClean="0"/>
              <a:t>success predictors vary by college,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1C1BF69-0C71-4B88-AA8F-AF8EE4A4BDA5}"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172759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3AD64CB7-8EC3-455F-B44B-383F4760BAB1}" type="slidenum">
              <a:rPr lang="en-US" smtClean="0">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2992598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1C1BF69-0C71-4B88-AA8F-AF8EE4A4BDA5}"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Classroom</a:t>
            </a:r>
            <a:r>
              <a:rPr lang="en-US" baseline="0" dirty="0" smtClean="0"/>
              <a:t> performance is the outcome which matters and upon which degrees are awarded.</a:t>
            </a:r>
            <a:endParaRPr lang="en-US" dirty="0"/>
          </a:p>
        </p:txBody>
      </p:sp>
      <p:sp>
        <p:nvSpPr>
          <p:cNvPr id="4" name="Slide Number Placeholder 3"/>
          <p:cNvSpPr>
            <a:spLocks noGrp="1"/>
          </p:cNvSpPr>
          <p:nvPr>
            <p:ph type="sldNum" sz="quarter" idx="10"/>
          </p:nvPr>
        </p:nvSpPr>
        <p:spPr/>
        <p:txBody>
          <a:bodyPr/>
          <a:lstStyle/>
          <a:p>
            <a:fld id="{52786DF5-9C01-4105-870B-80DE5A3C9666}" type="slidenum">
              <a:rPr lang="en-US" smtClean="0"/>
              <a:pPr/>
              <a:t>4</a:t>
            </a:fld>
            <a:endParaRPr lang="en-US" dirty="0"/>
          </a:p>
        </p:txBody>
      </p:sp>
    </p:spTree>
    <p:extLst>
      <p:ext uri="{BB962C8B-B14F-4D97-AF65-F5344CB8AC3E}">
        <p14:creationId xmlns:p14="http://schemas.microsoft.com/office/powerpoint/2010/main" val="1242291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Important limit – students were not allowed to skip a level in Math – so they couldn’t be placed into Calculus if they finished in Intermediate</a:t>
            </a:r>
            <a:r>
              <a:rPr lang="en-US" baseline="0" dirty="0" smtClean="0"/>
              <a:t> Algebra, even if they were an incredible student. </a:t>
            </a:r>
            <a:r>
              <a:rPr lang="en-US" dirty="0" smtClean="0"/>
              <a:t>So if a student’s predicted</a:t>
            </a:r>
            <a:r>
              <a:rPr lang="en-US" baseline="0" dirty="0" smtClean="0"/>
              <a:t> rate of success in intermediate algebra was 55% and the average success rate in the course was 50%, they would be placed in intermediate algebra.</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EFE1C57-090C-CC40-A71D-C58A291BC0A3}"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31% were placed into</a:t>
            </a:r>
            <a:r>
              <a:rPr lang="en-US" baseline="0" dirty="0" smtClean="0"/>
              <a:t> transfer level math, but only about half were enrolled in the courses due to desire to limit number of units required for first-time students.</a:t>
            </a:r>
            <a:endParaRPr lang="en-US" dirty="0"/>
          </a:p>
        </p:txBody>
      </p:sp>
      <p:sp>
        <p:nvSpPr>
          <p:cNvPr id="4" name="Slide Number Placeholder 3"/>
          <p:cNvSpPr>
            <a:spLocks noGrp="1"/>
          </p:cNvSpPr>
          <p:nvPr>
            <p:ph type="sldNum" sz="quarter" idx="10"/>
          </p:nvPr>
        </p:nvSpPr>
        <p:spPr/>
        <p:txBody>
          <a:bodyPr/>
          <a:lstStyle/>
          <a:p>
            <a:pPr>
              <a:defRPr/>
            </a:pPr>
            <a:fld id="{3AD64CB7-8EC3-455F-B44B-383F4760BAB1}" type="slidenum">
              <a:rPr lang="en-US" smtClean="0"/>
              <a:pPr>
                <a:defRPr/>
              </a:pPr>
              <a:t>6</a:t>
            </a:fld>
            <a:endParaRPr lang="en-US" dirty="0"/>
          </a:p>
        </p:txBody>
      </p:sp>
    </p:spTree>
    <p:extLst>
      <p:ext uri="{BB962C8B-B14F-4D97-AF65-F5344CB8AC3E}">
        <p14:creationId xmlns:p14="http://schemas.microsoft.com/office/powerpoint/2010/main" val="123172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Compares first year rates of achievement to most recent 6-year cohort.  Pathways is ahead, in many cases quite significantly.</a:t>
            </a:r>
            <a:endParaRPr lang="en-US" dirty="0"/>
          </a:p>
        </p:txBody>
      </p:sp>
      <p:sp>
        <p:nvSpPr>
          <p:cNvPr id="4" name="Slide Number Placeholder 3"/>
          <p:cNvSpPr>
            <a:spLocks noGrp="1"/>
          </p:cNvSpPr>
          <p:nvPr>
            <p:ph type="sldNum" sz="quarter" idx="10"/>
          </p:nvPr>
        </p:nvSpPr>
        <p:spPr/>
        <p:txBody>
          <a:bodyPr/>
          <a:lstStyle/>
          <a:p>
            <a:pPr>
              <a:defRPr/>
            </a:pPr>
            <a:fld id="{3AD64CB7-8EC3-455F-B44B-383F4760BAB1}"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123172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Engaged</a:t>
            </a:r>
            <a:r>
              <a:rPr lang="en-US" baseline="0" dirty="0" smtClean="0"/>
              <a:t> space and conversation about students that’s spread the innovation beyond the pathways</a:t>
            </a:r>
          </a:p>
          <a:p>
            <a:endParaRPr lang="en-US" dirty="0"/>
          </a:p>
          <a:p>
            <a:pPr marL="286064" indent="-286064">
              <a:buFont typeface="Arial" pitchFamily="34" charset="0"/>
              <a:buChar char="•"/>
            </a:pPr>
            <a:r>
              <a:rPr lang="en-US" b="1" dirty="0">
                <a:solidFill>
                  <a:srgbClr val="C00000"/>
                </a:solidFill>
              </a:rPr>
              <a:t>Math Flipped Classroom Workshops</a:t>
            </a:r>
            <a:endParaRPr lang="en-US" dirty="0">
              <a:solidFill>
                <a:srgbClr val="C00000"/>
              </a:solidFill>
            </a:endParaRPr>
          </a:p>
          <a:p>
            <a:pPr marL="686554" lvl="1">
              <a:buFont typeface="Arial" pitchFamily="34" charset="0"/>
              <a:buChar char="•"/>
            </a:pPr>
            <a:r>
              <a:rPr lang="en-US" b="1" dirty="0"/>
              <a:t>Participants:</a:t>
            </a:r>
            <a:r>
              <a:rPr lang="en-US" dirty="0"/>
              <a:t> 141 LBCC students who got a D, F, or W in beginning or intermediate algebra</a:t>
            </a:r>
            <a:endParaRPr lang="en-US" b="1" dirty="0"/>
          </a:p>
          <a:p>
            <a:pPr marL="686554" lvl="1">
              <a:buFont typeface="Arial" pitchFamily="34" charset="0"/>
              <a:buChar char="•"/>
            </a:pPr>
            <a:r>
              <a:rPr lang="en-US" b="1" dirty="0"/>
              <a:t>Success:</a:t>
            </a:r>
            <a:r>
              <a:rPr lang="en-US" dirty="0"/>
              <a:t> 80% successful completion of course</a:t>
            </a:r>
          </a:p>
          <a:p>
            <a:endParaRPr lang="en-US" dirty="0"/>
          </a:p>
          <a:p>
            <a:pPr marL="286064" indent="-286064">
              <a:buFont typeface="Arial" pitchFamily="34" charset="0"/>
              <a:buChar char="•"/>
            </a:pPr>
            <a:r>
              <a:rPr lang="en-US" b="1" dirty="0">
                <a:solidFill>
                  <a:srgbClr val="C00000"/>
                </a:solidFill>
              </a:rPr>
              <a:t>English Placement Course</a:t>
            </a:r>
            <a:endParaRPr lang="en-US" dirty="0">
              <a:solidFill>
                <a:srgbClr val="C00000"/>
              </a:solidFill>
            </a:endParaRPr>
          </a:p>
          <a:p>
            <a:pPr marL="686554" lvl="1">
              <a:buFont typeface="Arial" pitchFamily="34" charset="0"/>
              <a:buChar char="•"/>
            </a:pPr>
            <a:r>
              <a:rPr lang="en-US" b="1" dirty="0"/>
              <a:t>Participants:</a:t>
            </a:r>
            <a:r>
              <a:rPr lang="en-US" dirty="0"/>
              <a:t> 200 students in Fall 2013 across all placement levels, including ~40 non-Pathways students</a:t>
            </a:r>
            <a:endParaRPr lang="en-US" b="1" dirty="0"/>
          </a:p>
          <a:p>
            <a:pPr marL="686554" lvl="1">
              <a:buFont typeface="Arial" pitchFamily="34" charset="0"/>
              <a:buChar char="•"/>
            </a:pPr>
            <a:r>
              <a:rPr lang="en-US" b="1" dirty="0"/>
              <a:t>Success:</a:t>
            </a:r>
            <a:r>
              <a:rPr lang="en-US" dirty="0"/>
              <a:t> 2/3 of students with placements 1 or 3 levels below placed directly into English 1</a:t>
            </a:r>
          </a:p>
          <a:p>
            <a:pPr marL="286064" indent="-286064">
              <a:buFont typeface="Arial" pitchFamily="34" charset="0"/>
              <a:buChar char="•"/>
            </a:pPr>
            <a:endParaRPr lang="en-US" dirty="0"/>
          </a:p>
          <a:p>
            <a:pPr marL="286064" indent="-286064">
              <a:buFont typeface="Arial" pitchFamily="34" charset="0"/>
              <a:buChar char="•"/>
            </a:pPr>
            <a:r>
              <a:rPr lang="en-US" b="1" dirty="0">
                <a:solidFill>
                  <a:srgbClr val="C00000"/>
                </a:solidFill>
              </a:rPr>
              <a:t>Alternative Path to Transfer Math</a:t>
            </a:r>
            <a:endParaRPr lang="en-US" dirty="0">
              <a:solidFill>
                <a:srgbClr val="C00000"/>
              </a:solidFill>
            </a:endParaRPr>
          </a:p>
          <a:p>
            <a:pPr marL="686554" lvl="1">
              <a:buFont typeface="Arial" pitchFamily="34" charset="0"/>
              <a:buChar char="•"/>
            </a:pPr>
            <a:r>
              <a:rPr lang="en-US" b="1" dirty="0"/>
              <a:t>Participants:</a:t>
            </a:r>
            <a:r>
              <a:rPr lang="en-US" dirty="0"/>
              <a:t> 40-50% of students</a:t>
            </a:r>
            <a:endParaRPr lang="en-US" b="1" dirty="0"/>
          </a:p>
          <a:p>
            <a:pPr marL="686554" lvl="1">
              <a:buFont typeface="Arial" pitchFamily="34" charset="0"/>
              <a:buChar char="•"/>
            </a:pPr>
            <a:r>
              <a:rPr lang="en-US" b="1" dirty="0"/>
              <a:t>Goal:</a:t>
            </a:r>
            <a:r>
              <a:rPr lang="en-US" dirty="0"/>
              <a:t> Development of accelerated path to statistics/non-calculus transfer-level math</a:t>
            </a:r>
          </a:p>
          <a:p>
            <a:endParaRPr lang="en-US" dirty="0" smtClean="0"/>
          </a:p>
        </p:txBody>
      </p:sp>
      <p:sp>
        <p:nvSpPr>
          <p:cNvPr id="4" name="Slide Number Placeholder 3"/>
          <p:cNvSpPr>
            <a:spLocks noGrp="1"/>
          </p:cNvSpPr>
          <p:nvPr>
            <p:ph type="sldNum" sz="quarter" idx="10"/>
          </p:nvPr>
        </p:nvSpPr>
        <p:spPr/>
        <p:txBody>
          <a:bodyPr/>
          <a:lstStyle/>
          <a:p>
            <a:pPr>
              <a:defRPr/>
            </a:pPr>
            <a:fld id="{3AD64CB7-8EC3-455F-B44B-383F4760BAB1}"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123172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equity</a:t>
            </a:r>
            <a:r>
              <a:rPr lang="en-US" baseline="0" dirty="0" smtClean="0"/>
              <a:t> gaps are t</a:t>
            </a:r>
            <a:r>
              <a:rPr lang="en-US" dirty="0" smtClean="0"/>
              <a:t>ypical of equity</a:t>
            </a:r>
            <a:r>
              <a:rPr lang="en-US" baseline="0" dirty="0" smtClean="0"/>
              <a:t> gaps seen at most California Community Colleges…</a:t>
            </a:r>
            <a:endParaRPr lang="en-US" dirty="0"/>
          </a:p>
        </p:txBody>
      </p:sp>
      <p:sp>
        <p:nvSpPr>
          <p:cNvPr id="4" name="Slide Number Placeholder 3"/>
          <p:cNvSpPr>
            <a:spLocks noGrp="1"/>
          </p:cNvSpPr>
          <p:nvPr>
            <p:ph type="sldNum" sz="quarter" idx="10"/>
          </p:nvPr>
        </p:nvSpPr>
        <p:spPr/>
        <p:txBody>
          <a:bodyPr/>
          <a:lstStyle/>
          <a:p>
            <a:fld id="{C2A2344E-78BF-4AB6-95BF-E28F6013D02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592695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E4127237-5BA3-4281-B36F-F956D73E9D85}" type="datetime1">
              <a:rPr lang="en-US" smtClean="0"/>
              <a:t>10/24/13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604F4E0-977D-410F-85A9-8F66CB04F0ED}"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B18AA34-1DF6-41A3-92D0-DCB6ECA3A936}" type="datetime1">
              <a:rPr lang="en-US" smtClean="0"/>
              <a:t>10/24/13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095BFA2-4393-4E95-8729-A0679E10A183}"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032BB01-35C5-4B32-B08F-1487EDEF73DB}" type="datetime1">
              <a:rPr lang="en-US" smtClean="0"/>
              <a:t>10/24/13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AFDDFBA-0B56-4EBF-9918-18CEEB7BFB86}"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E0A899-0082-44DD-BE39-560F197BF598}" type="datetimeFigureOut">
              <a:rPr lang="en-US" smtClean="0"/>
              <a:t>10/24/13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D60E2F-FD73-4F11-B65B-E76874B7F045}" type="slidenum">
              <a:rPr lang="en-US" smtClean="0"/>
              <a:t>‹#›</a:t>
            </a:fld>
            <a:endParaRPr lang="en-US" dirty="0"/>
          </a:p>
        </p:txBody>
      </p:sp>
    </p:spTree>
    <p:extLst>
      <p:ext uri="{BB962C8B-B14F-4D97-AF65-F5344CB8AC3E}">
        <p14:creationId xmlns:p14="http://schemas.microsoft.com/office/powerpoint/2010/main" val="971856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E0A899-0082-44DD-BE39-560F197BF598}" type="datetimeFigureOut">
              <a:rPr lang="en-US" smtClean="0"/>
              <a:t>10/24/13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D60E2F-FD73-4F11-B65B-E76874B7F045}" type="slidenum">
              <a:rPr lang="en-US" smtClean="0"/>
              <a:t>‹#›</a:t>
            </a:fld>
            <a:endParaRPr lang="en-US" dirty="0"/>
          </a:p>
        </p:txBody>
      </p:sp>
    </p:spTree>
    <p:extLst>
      <p:ext uri="{BB962C8B-B14F-4D97-AF65-F5344CB8AC3E}">
        <p14:creationId xmlns:p14="http://schemas.microsoft.com/office/powerpoint/2010/main" val="598071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E0A899-0082-44DD-BE39-560F197BF598}" type="datetimeFigureOut">
              <a:rPr lang="en-US" smtClean="0"/>
              <a:t>10/24/13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D60E2F-FD73-4F11-B65B-E76874B7F045}" type="slidenum">
              <a:rPr lang="en-US" smtClean="0"/>
              <a:t>‹#›</a:t>
            </a:fld>
            <a:endParaRPr lang="en-US" dirty="0"/>
          </a:p>
        </p:txBody>
      </p:sp>
    </p:spTree>
    <p:extLst>
      <p:ext uri="{BB962C8B-B14F-4D97-AF65-F5344CB8AC3E}">
        <p14:creationId xmlns:p14="http://schemas.microsoft.com/office/powerpoint/2010/main" val="3077041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E0A899-0082-44DD-BE39-560F197BF598}" type="datetimeFigureOut">
              <a:rPr lang="en-US" smtClean="0"/>
              <a:t>10/24/13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D60E2F-FD73-4F11-B65B-E76874B7F045}" type="slidenum">
              <a:rPr lang="en-US" smtClean="0"/>
              <a:t>‹#›</a:t>
            </a:fld>
            <a:endParaRPr lang="en-US" dirty="0"/>
          </a:p>
        </p:txBody>
      </p:sp>
    </p:spTree>
    <p:extLst>
      <p:ext uri="{BB962C8B-B14F-4D97-AF65-F5344CB8AC3E}">
        <p14:creationId xmlns:p14="http://schemas.microsoft.com/office/powerpoint/2010/main" val="3734720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E0A899-0082-44DD-BE39-560F197BF598}" type="datetimeFigureOut">
              <a:rPr lang="en-US" smtClean="0"/>
              <a:t>10/24/13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BD60E2F-FD73-4F11-B65B-E76874B7F045}" type="slidenum">
              <a:rPr lang="en-US" smtClean="0"/>
              <a:t>‹#›</a:t>
            </a:fld>
            <a:endParaRPr lang="en-US" dirty="0"/>
          </a:p>
        </p:txBody>
      </p:sp>
    </p:spTree>
    <p:extLst>
      <p:ext uri="{BB962C8B-B14F-4D97-AF65-F5344CB8AC3E}">
        <p14:creationId xmlns:p14="http://schemas.microsoft.com/office/powerpoint/2010/main" val="4265113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E0A899-0082-44DD-BE39-560F197BF598}" type="datetimeFigureOut">
              <a:rPr lang="en-US" smtClean="0"/>
              <a:t>10/24/13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D60E2F-FD73-4F11-B65B-E76874B7F045}" type="slidenum">
              <a:rPr lang="en-US" smtClean="0"/>
              <a:t>‹#›</a:t>
            </a:fld>
            <a:endParaRPr lang="en-US" dirty="0"/>
          </a:p>
        </p:txBody>
      </p:sp>
    </p:spTree>
    <p:extLst>
      <p:ext uri="{BB962C8B-B14F-4D97-AF65-F5344CB8AC3E}">
        <p14:creationId xmlns:p14="http://schemas.microsoft.com/office/powerpoint/2010/main" val="3303253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E0A899-0082-44DD-BE39-560F197BF598}" type="datetimeFigureOut">
              <a:rPr lang="en-US" smtClean="0"/>
              <a:t>10/24/13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BD60E2F-FD73-4F11-B65B-E76874B7F045}" type="slidenum">
              <a:rPr lang="en-US" smtClean="0"/>
              <a:t>‹#›</a:t>
            </a:fld>
            <a:endParaRPr lang="en-US" dirty="0"/>
          </a:p>
        </p:txBody>
      </p:sp>
    </p:spTree>
    <p:extLst>
      <p:ext uri="{BB962C8B-B14F-4D97-AF65-F5344CB8AC3E}">
        <p14:creationId xmlns:p14="http://schemas.microsoft.com/office/powerpoint/2010/main" val="364309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E0A899-0082-44DD-BE39-560F197BF598}" type="datetimeFigureOut">
              <a:rPr lang="en-US" smtClean="0"/>
              <a:t>10/24/13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D60E2F-FD73-4F11-B65B-E76874B7F045}" type="slidenum">
              <a:rPr lang="en-US" smtClean="0"/>
              <a:t>‹#›</a:t>
            </a:fld>
            <a:endParaRPr lang="en-US" dirty="0"/>
          </a:p>
        </p:txBody>
      </p:sp>
    </p:spTree>
    <p:extLst>
      <p:ext uri="{BB962C8B-B14F-4D97-AF65-F5344CB8AC3E}">
        <p14:creationId xmlns:p14="http://schemas.microsoft.com/office/powerpoint/2010/main" val="2173924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FA006F5-BD20-4C52-9188-E1EB5D6B0653}" type="datetime1">
              <a:rPr lang="en-US" smtClean="0"/>
              <a:t>10/24/13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5CA3038-1179-48E4-A051-8E2B9C3EFB37}" type="slidenum">
              <a:rPr lang="en-US" smtClean="0"/>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E0A899-0082-44DD-BE39-560F197BF598}" type="datetimeFigureOut">
              <a:rPr lang="en-US" smtClean="0"/>
              <a:t>10/24/13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D60E2F-FD73-4F11-B65B-E76874B7F045}" type="slidenum">
              <a:rPr lang="en-US" smtClean="0"/>
              <a:t>‹#›</a:t>
            </a:fld>
            <a:endParaRPr lang="en-US" dirty="0"/>
          </a:p>
        </p:txBody>
      </p:sp>
    </p:spTree>
    <p:extLst>
      <p:ext uri="{BB962C8B-B14F-4D97-AF65-F5344CB8AC3E}">
        <p14:creationId xmlns:p14="http://schemas.microsoft.com/office/powerpoint/2010/main" val="869671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E0A899-0082-44DD-BE39-560F197BF598}" type="datetimeFigureOut">
              <a:rPr lang="en-US" smtClean="0"/>
              <a:t>10/24/13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D60E2F-FD73-4F11-B65B-E76874B7F045}" type="slidenum">
              <a:rPr lang="en-US" smtClean="0"/>
              <a:t>‹#›</a:t>
            </a:fld>
            <a:endParaRPr lang="en-US" dirty="0"/>
          </a:p>
        </p:txBody>
      </p:sp>
    </p:spTree>
    <p:extLst>
      <p:ext uri="{BB962C8B-B14F-4D97-AF65-F5344CB8AC3E}">
        <p14:creationId xmlns:p14="http://schemas.microsoft.com/office/powerpoint/2010/main" val="41705380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E0A899-0082-44DD-BE39-560F197BF598}" type="datetimeFigureOut">
              <a:rPr lang="en-US" smtClean="0"/>
              <a:t>10/24/13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D60E2F-FD73-4F11-B65B-E76874B7F045}" type="slidenum">
              <a:rPr lang="en-US" smtClean="0"/>
              <a:t>‹#›</a:t>
            </a:fld>
            <a:endParaRPr lang="en-US" dirty="0"/>
          </a:p>
        </p:txBody>
      </p:sp>
    </p:spTree>
    <p:extLst>
      <p:ext uri="{BB962C8B-B14F-4D97-AF65-F5344CB8AC3E}">
        <p14:creationId xmlns:p14="http://schemas.microsoft.com/office/powerpoint/2010/main" val="1223759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a:spLocks noChangeArrowheads="1"/>
          </p:cNvSpPr>
          <p:nvPr userDrawn="1"/>
        </p:nvSpPr>
        <p:spPr bwMode="white">
          <a:xfrm>
            <a:off x="0" y="0"/>
            <a:ext cx="9144000" cy="6858000"/>
          </a:xfrm>
          <a:prstGeom prst="rect">
            <a:avLst/>
          </a:prstGeom>
          <a:solidFill>
            <a:srgbClr val="F19D2A"/>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solidFill>
                <a:prstClr val="black"/>
              </a:solidFill>
              <a:latin typeface="Arial"/>
              <a:cs typeface="Arial" pitchFamily="34" charset="0"/>
            </a:endParaRPr>
          </a:p>
        </p:txBody>
      </p:sp>
      <p:sp>
        <p:nvSpPr>
          <p:cNvPr id="9" name="Subtitle 8"/>
          <p:cNvSpPr>
            <a:spLocks noGrp="1"/>
          </p:cNvSpPr>
          <p:nvPr>
            <p:ph type="subTitle" idx="1" hasCustomPrompt="1"/>
          </p:nvPr>
        </p:nvSpPr>
        <p:spPr>
          <a:xfrm>
            <a:off x="4267200" y="3276600"/>
            <a:ext cx="4038600" cy="2133600"/>
          </a:xfrm>
        </p:spPr>
        <p:txBody>
          <a:bodyPr lIns="0" tIns="0" rIns="0"/>
          <a:lstStyle>
            <a:lvl1pPr marL="0" indent="0" algn="l">
              <a:lnSpc>
                <a:spcPts val="3700"/>
              </a:lnSpc>
              <a:spcBef>
                <a:spcPts val="0"/>
              </a:spcBef>
              <a:buNone/>
              <a:defRPr sz="3000" b="0" i="0" cap="none" spc="0" baseline="0">
                <a:solidFill>
                  <a:schemeClr val="tx1">
                    <a:lumMod val="75000"/>
                    <a:lumOff val="25000"/>
                  </a:schemeClr>
                </a:solidFill>
                <a:latin typeface="Arial"/>
                <a:cs typeface="Aria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Subtitle Here, Which Can Be Up To Two Lines In Length</a:t>
            </a:r>
            <a:endParaRPr lang="en-US" dirty="0"/>
          </a:p>
        </p:txBody>
      </p:sp>
      <p:sp>
        <p:nvSpPr>
          <p:cNvPr id="8" name="Title 7"/>
          <p:cNvSpPr>
            <a:spLocks noGrp="1"/>
          </p:cNvSpPr>
          <p:nvPr>
            <p:ph type="ctrTitle" hasCustomPrompt="1"/>
          </p:nvPr>
        </p:nvSpPr>
        <p:spPr>
          <a:xfrm>
            <a:off x="1447800" y="990600"/>
            <a:ext cx="5867400" cy="2057400"/>
          </a:xfrm>
        </p:spPr>
        <p:txBody>
          <a:bodyPr lIns="0" tIns="0" rIns="0" bIns="0" anchor="b" anchorCtr="0"/>
          <a:lstStyle>
            <a:lvl1pPr algn="l">
              <a:lnSpc>
                <a:spcPts val="5800"/>
              </a:lnSpc>
              <a:defRPr sz="5000" kern="1200" spc="-150" baseline="0">
                <a:solidFill>
                  <a:schemeClr val="accent2"/>
                </a:solidFill>
                <a:latin typeface="Arial"/>
              </a:defRPr>
            </a:lvl1pPr>
          </a:lstStyle>
          <a:p>
            <a:r>
              <a:rPr lang="en-US" dirty="0" smtClean="0"/>
              <a:t>Title of Slideshow Here In This Box</a:t>
            </a:r>
            <a:endParaRPr lang="en-US" dirty="0"/>
          </a:p>
        </p:txBody>
      </p:sp>
      <p:pic>
        <p:nvPicPr>
          <p:cNvPr id="6" name="Picture 5" descr="RP Logo No Tag.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41" y="6183086"/>
            <a:ext cx="3248700" cy="693056"/>
          </a:xfrm>
          <a:prstGeom prst="rect">
            <a:avLst/>
          </a:prstGeom>
        </p:spPr>
      </p:pic>
    </p:spTree>
    <p:extLst>
      <p:ext uri="{BB962C8B-B14F-4D97-AF65-F5344CB8AC3E}">
        <p14:creationId xmlns:p14="http://schemas.microsoft.com/office/powerpoint/2010/main" val="1273203178"/>
      </p:ext>
    </p:extLst>
  </p:cSld>
  <p:clrMapOvr>
    <a:overrideClrMapping bg1="lt1" tx1="dk1" bg2="lt2" tx2="dk2" accent1="accent1" accent2="accent2" accent3="accent3" accent4="accent4" accent5="accent5" accent6="accent6" hlink="hlink" folHlink="folHlink"/>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0" y="457200"/>
            <a:ext cx="7391400" cy="1295400"/>
          </a:xfrm>
        </p:spPr>
        <p:txBody>
          <a:bodyPr/>
          <a:lstStyle>
            <a:lvl1pPr>
              <a:defRPr baseline="0">
                <a:solidFill>
                  <a:schemeClr val="accent2"/>
                </a:solidFill>
              </a:defRPr>
            </a:lvl1pPr>
          </a:lstStyle>
          <a:p>
            <a:r>
              <a:rPr lang="en-US" dirty="0" smtClean="0"/>
              <a:t>Basic Slide Title Goes Here</a:t>
            </a:r>
            <a:endParaRPr lang="en-US" dirty="0"/>
          </a:p>
        </p:txBody>
      </p:sp>
      <p:sp>
        <p:nvSpPr>
          <p:cNvPr id="8" name="Content Placeholder 7"/>
          <p:cNvSpPr>
            <a:spLocks noGrp="1"/>
          </p:cNvSpPr>
          <p:nvPr>
            <p:ph sz="quarter" idx="1" hasCustomPrompt="1"/>
          </p:nvPr>
        </p:nvSpPr>
        <p:spPr>
          <a:xfrm>
            <a:off x="1295400" y="1901952"/>
            <a:ext cx="7391400" cy="4346448"/>
          </a:xfrm>
        </p:spPr>
        <p:txBody>
          <a:bodyPr/>
          <a:lstStyle>
            <a:lvl1pPr marL="0" indent="0">
              <a:buFontTx/>
              <a:buNone/>
              <a:defRPr baseline="0"/>
            </a:lvl1pPr>
            <a:lvl2pPr marL="547688" indent="-273050">
              <a:buClr>
                <a:schemeClr val="tx1">
                  <a:lumMod val="75000"/>
                  <a:lumOff val="25000"/>
                </a:schemeClr>
              </a:buClr>
              <a:buSzPct val="130000"/>
              <a:buFont typeface="Arial"/>
              <a:buChar char="•"/>
              <a:defRPr/>
            </a:lvl2pPr>
            <a:lvl3pPr marL="822325" indent="-228600">
              <a:buSzPct val="70000"/>
              <a:buFont typeface="Wingdings" charset="2"/>
              <a:buChar char=""/>
              <a:defRPr/>
            </a:lvl3pPr>
          </a:lstStyle>
          <a:p>
            <a:pPr lvl="0"/>
            <a:r>
              <a:rPr lang="en-US" dirty="0" smtClean="0"/>
              <a:t>First text line of slide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Slide Number Placeholder 13"/>
          <p:cNvSpPr>
            <a:spLocks noGrp="1"/>
          </p:cNvSpPr>
          <p:nvPr>
            <p:ph type="sldNum" sz="quarter" idx="11"/>
          </p:nvPr>
        </p:nvSpPr>
        <p:spPr/>
        <p:txBody>
          <a:bodyPr/>
          <a:lstStyle/>
          <a:p>
            <a:fld id="{CA8C28C9-49BD-154E-81F1-36BC551BC087}" type="slidenum">
              <a:rPr lang="en-US" smtClean="0">
                <a:solidFill>
                  <a:prstClr val="black">
                    <a:tint val="75000"/>
                  </a:prstClr>
                </a:solidFill>
              </a:rPr>
              <a:pPr/>
              <a:t>‹#›</a:t>
            </a:fld>
            <a:endParaRPr lang="en-US" dirty="0">
              <a:solidFill>
                <a:prstClr val="black">
                  <a:tint val="75000"/>
                </a:prstClr>
              </a:solidFill>
            </a:endParaRPr>
          </a:p>
        </p:txBody>
      </p:sp>
      <p:sp>
        <p:nvSpPr>
          <p:cNvPr id="7" name="Footer Placeholder 4"/>
          <p:cNvSpPr>
            <a:spLocks noGrp="1"/>
          </p:cNvSpPr>
          <p:nvPr>
            <p:ph type="ftr" sz="quarter" idx="12"/>
          </p:nvPr>
        </p:nvSpPr>
        <p:spPr>
          <a:xfrm>
            <a:off x="1219200" y="6447116"/>
            <a:ext cx="5943600" cy="270165"/>
          </a:xfrm>
          <a:prstGeom prst="rect">
            <a:avLst/>
          </a:prstGeom>
        </p:spPr>
        <p:txBody>
          <a:bodyPr/>
          <a:lstStyle>
            <a:lvl1pPr>
              <a:defRPr sz="1200"/>
            </a:lvl1pPr>
          </a:lstStyle>
          <a:p>
            <a:pPr>
              <a:defRPr/>
            </a:pPr>
            <a:r>
              <a:rPr lang="en-US" dirty="0" smtClean="0">
                <a:solidFill>
                  <a:srgbClr val="696464"/>
                </a:solidFill>
              </a:rPr>
              <a:t>The Potential of Transcript-Based Placement: CCLC, November 2012</a:t>
            </a:r>
          </a:p>
        </p:txBody>
      </p:sp>
    </p:spTree>
    <p:extLst>
      <p:ext uri="{BB962C8B-B14F-4D97-AF65-F5344CB8AC3E}">
        <p14:creationId xmlns:p14="http://schemas.microsoft.com/office/powerpoint/2010/main" val="3475258936"/>
      </p:ext>
    </p:extLst>
  </p:cSld>
  <p:clrMapOvr>
    <a:overrideClrMapping bg1="lt1" tx1="dk1" bg2="lt2" tx2="dk2" accent1="accent1" accent2="accent2" accent3="accent3" accent4="accent4" accent5="accent5" accent6="accent6" hlink="hlink" folHlink="folHlink"/>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maller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Enter Title Here Small Text</a:t>
            </a:r>
            <a:endParaRPr lang="en-US" dirty="0"/>
          </a:p>
        </p:txBody>
      </p:sp>
      <p:sp>
        <p:nvSpPr>
          <p:cNvPr id="4" name="Slide Number Placeholder 3"/>
          <p:cNvSpPr>
            <a:spLocks noGrp="1"/>
          </p:cNvSpPr>
          <p:nvPr>
            <p:ph type="sldNum" sz="quarter" idx="11"/>
          </p:nvPr>
        </p:nvSpPr>
        <p:spPr/>
        <p:txBody>
          <a:bodyPr/>
          <a:lstStyle/>
          <a:p>
            <a:fld id="{CA8C28C9-49BD-154E-81F1-36BC551BC087}" type="slidenum">
              <a:rPr lang="en-US" smtClean="0">
                <a:solidFill>
                  <a:prstClr val="black">
                    <a:tint val="75000"/>
                  </a:prstClr>
                </a:solidFill>
              </a:rPr>
              <a:pPr/>
              <a:t>‹#›</a:t>
            </a:fld>
            <a:endParaRPr lang="en-US" dirty="0">
              <a:solidFill>
                <a:prstClr val="black">
                  <a:tint val="75000"/>
                </a:prstClr>
              </a:solidFill>
            </a:endParaRPr>
          </a:p>
        </p:txBody>
      </p:sp>
      <p:sp>
        <p:nvSpPr>
          <p:cNvPr id="6" name="Text Placeholder 5"/>
          <p:cNvSpPr>
            <a:spLocks noGrp="1"/>
          </p:cNvSpPr>
          <p:nvPr>
            <p:ph type="body" sz="quarter" idx="12"/>
          </p:nvPr>
        </p:nvSpPr>
        <p:spPr>
          <a:xfrm>
            <a:off x="1295400" y="1905000"/>
            <a:ext cx="6858000" cy="4191000"/>
          </a:xfrm>
        </p:spPr>
        <p:txBody>
          <a:bodyPr/>
          <a:lstStyle>
            <a:lvl1pPr>
              <a:buSzPct val="100000"/>
              <a:defRPr sz="2000"/>
            </a:lvl1pPr>
            <a:lvl2pPr>
              <a:defRPr sz="1800"/>
            </a:lvl2pPr>
            <a:lvl3pPr>
              <a:defRPr sz="1600"/>
            </a:lvl3pPr>
            <a:lvl4pPr>
              <a:defRPr sz="1600"/>
            </a:lvl4pPr>
            <a:lvl5pPr>
              <a:defRPr sz="1400"/>
            </a:lvl5pPr>
          </a:lstStyle>
          <a:p>
            <a:pPr lvl="0"/>
            <a:r>
              <a:rPr lang="en-US" dirty="0" smtClean="0"/>
              <a:t>Click to edit Master text styles</a:t>
            </a:r>
          </a:p>
          <a:p>
            <a:pPr lvl="1"/>
            <a:r>
              <a:rPr lang="en-US" dirty="0" smtClean="0"/>
              <a:t>Second level</a:t>
            </a:r>
          </a:p>
        </p:txBody>
      </p:sp>
      <p:sp>
        <p:nvSpPr>
          <p:cNvPr id="7" name="Footer Placeholder 4"/>
          <p:cNvSpPr>
            <a:spLocks noGrp="1"/>
          </p:cNvSpPr>
          <p:nvPr>
            <p:ph type="ftr" sz="quarter" idx="13"/>
          </p:nvPr>
        </p:nvSpPr>
        <p:spPr>
          <a:xfrm>
            <a:off x="1219200" y="6447116"/>
            <a:ext cx="5943600" cy="270165"/>
          </a:xfrm>
          <a:prstGeom prst="rect">
            <a:avLst/>
          </a:prstGeom>
        </p:spPr>
        <p:txBody>
          <a:bodyPr/>
          <a:lstStyle>
            <a:lvl1pPr>
              <a:defRPr sz="1200"/>
            </a:lvl1pPr>
          </a:lstStyle>
          <a:p>
            <a:pPr>
              <a:defRPr/>
            </a:pPr>
            <a:r>
              <a:rPr lang="en-US" dirty="0" smtClean="0">
                <a:solidFill>
                  <a:srgbClr val="696464"/>
                </a:solidFill>
              </a:rPr>
              <a:t>The Potential of Transcript-Based Placement: CCLC, November 2012</a:t>
            </a:r>
          </a:p>
        </p:txBody>
      </p:sp>
    </p:spTree>
    <p:extLst>
      <p:ext uri="{BB962C8B-B14F-4D97-AF65-F5344CB8AC3E}">
        <p14:creationId xmlns:p14="http://schemas.microsoft.com/office/powerpoint/2010/main" val="1145086281"/>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324600"/>
          </a:xfrm>
          <a:prstGeom prst="rect">
            <a:avLst/>
          </a:prstGeom>
          <a:solidFill>
            <a:schemeClr val="bg1">
              <a:lumMod val="65000"/>
            </a:schemeClr>
          </a:solidFill>
          <a:ln w="9525" algn="ctr">
            <a:noFill/>
            <a:miter lim="800000"/>
            <a:headEnd/>
            <a:tailEnd/>
          </a:ln>
        </p:spPr>
        <p:txBody>
          <a:bodyPr wrap="none" anchor="ctr"/>
          <a:lstStyle/>
          <a:p>
            <a:pPr fontAlgn="auto">
              <a:spcBef>
                <a:spcPts val="0"/>
              </a:spcBef>
              <a:spcAft>
                <a:spcPts val="0"/>
              </a:spcAft>
              <a:defRPr/>
            </a:pPr>
            <a:endParaRPr lang="en-US" dirty="0">
              <a:solidFill>
                <a:prstClr val="black"/>
              </a:solidFill>
              <a:latin typeface="Arial"/>
              <a:cs typeface="Arial" pitchFamily="34" charset="0"/>
            </a:endParaRPr>
          </a:p>
        </p:txBody>
      </p:sp>
      <p:sp>
        <p:nvSpPr>
          <p:cNvPr id="3" name="Text Placeholder 2"/>
          <p:cNvSpPr>
            <a:spLocks noGrp="1"/>
          </p:cNvSpPr>
          <p:nvPr>
            <p:ph type="body" idx="1" hasCustomPrompt="1"/>
          </p:nvPr>
        </p:nvSpPr>
        <p:spPr>
          <a:xfrm>
            <a:off x="1219199" y="1371600"/>
            <a:ext cx="7010401" cy="762000"/>
          </a:xfrm>
        </p:spPr>
        <p:txBody>
          <a:bodyPr anchor="b" anchorCtr="0"/>
          <a:lstStyle>
            <a:lvl1pPr marL="0" indent="0" algn="l">
              <a:buNone/>
              <a:defRPr sz="1600" b="1" cap="all" spc="250" baseline="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Section break subtitle / tagline</a:t>
            </a:r>
          </a:p>
        </p:txBody>
      </p:sp>
      <p:sp>
        <p:nvSpPr>
          <p:cNvPr id="2" name="Title 1"/>
          <p:cNvSpPr>
            <a:spLocks noGrp="1"/>
          </p:cNvSpPr>
          <p:nvPr>
            <p:ph type="title" hasCustomPrompt="1"/>
          </p:nvPr>
        </p:nvSpPr>
        <p:spPr>
          <a:xfrm>
            <a:off x="1219200" y="2286000"/>
            <a:ext cx="7010400" cy="2286000"/>
          </a:xfrm>
        </p:spPr>
        <p:txBody>
          <a:bodyPr anchor="t" anchorCtr="0"/>
          <a:lstStyle>
            <a:lvl1pPr algn="l">
              <a:lnSpc>
                <a:spcPts val="4600"/>
              </a:lnSpc>
              <a:buNone/>
              <a:defRPr sz="4200" b="1" i="0" cap="none" baseline="0">
                <a:solidFill>
                  <a:schemeClr val="tx1"/>
                </a:solidFill>
              </a:defRPr>
            </a:lvl1pPr>
          </a:lstStyle>
          <a:p>
            <a:r>
              <a:rPr lang="en-US" dirty="0" smtClean="0"/>
              <a:t>Section Break Title Goes Here in up to 3 lines</a:t>
            </a:r>
            <a:endParaRPr lang="en-US" dirty="0"/>
          </a:p>
        </p:txBody>
      </p:sp>
      <p:sp>
        <p:nvSpPr>
          <p:cNvPr id="11" name="Slide Number Placeholder 10"/>
          <p:cNvSpPr>
            <a:spLocks noGrp="1"/>
          </p:cNvSpPr>
          <p:nvPr>
            <p:ph type="sldNum" sz="quarter" idx="11"/>
          </p:nvPr>
        </p:nvSpPr>
        <p:spPr/>
        <p:txBody>
          <a:bodyPr/>
          <a:lstStyle/>
          <a:p>
            <a:fld id="{CA8C28C9-49BD-154E-81F1-36BC551BC087}" type="slidenum">
              <a:rPr lang="en-US" smtClean="0">
                <a:solidFill>
                  <a:prstClr val="black">
                    <a:tint val="75000"/>
                  </a:prstClr>
                </a:solidFill>
              </a:rPr>
              <a:pPr/>
              <a:t>‹#›</a:t>
            </a:fld>
            <a:endParaRPr lang="en-US" dirty="0">
              <a:solidFill>
                <a:prstClr val="black">
                  <a:tint val="75000"/>
                </a:prstClr>
              </a:solidFill>
            </a:endParaRPr>
          </a:p>
        </p:txBody>
      </p:sp>
      <p:sp>
        <p:nvSpPr>
          <p:cNvPr id="5" name="Footer Placeholder 4"/>
          <p:cNvSpPr>
            <a:spLocks noGrp="1"/>
          </p:cNvSpPr>
          <p:nvPr>
            <p:ph type="ftr" sz="quarter" idx="12"/>
          </p:nvPr>
        </p:nvSpPr>
        <p:spPr>
          <a:xfrm>
            <a:off x="1219200" y="6447116"/>
            <a:ext cx="5943600" cy="270165"/>
          </a:xfrm>
          <a:prstGeom prst="rect">
            <a:avLst/>
          </a:prstGeom>
        </p:spPr>
        <p:txBody>
          <a:bodyPr/>
          <a:lstStyle>
            <a:lvl1pPr>
              <a:defRPr sz="1200"/>
            </a:lvl1pPr>
          </a:lstStyle>
          <a:p>
            <a:pPr>
              <a:defRPr/>
            </a:pPr>
            <a:r>
              <a:rPr lang="en-US" dirty="0" smtClean="0">
                <a:solidFill>
                  <a:srgbClr val="696464"/>
                </a:solidFill>
              </a:rPr>
              <a:t>The Potential of Transcript-Based Placement: CCLC, November 2012</a:t>
            </a:r>
          </a:p>
        </p:txBody>
      </p:sp>
    </p:spTree>
    <p:extLst>
      <p:ext uri="{BB962C8B-B14F-4D97-AF65-F5344CB8AC3E}">
        <p14:creationId xmlns:p14="http://schemas.microsoft.com/office/powerpoint/2010/main" val="4132993440"/>
      </p:ext>
    </p:extLst>
  </p:cSld>
  <p:clrMapOvr>
    <a:overrideClrMapping bg1="lt1" tx1="dk1" bg2="lt2" tx2="dk2" accent1="accent1" accent2="accent2" accent3="accent3" accent4="accent4" accent5="accent5" accent6="accent6" hlink="hlink" folHlink="folHlink"/>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Slide Number Placeholder 11"/>
          <p:cNvSpPr>
            <a:spLocks noGrp="1"/>
          </p:cNvSpPr>
          <p:nvPr>
            <p:ph type="sldNum" sz="quarter" idx="11"/>
          </p:nvPr>
        </p:nvSpPr>
        <p:spPr/>
        <p:txBody>
          <a:bodyPr/>
          <a:lstStyle/>
          <a:p>
            <a:fld id="{CA8C28C9-49BD-154E-81F1-36BC551BC087}" type="slidenum">
              <a:rPr lang="en-US" smtClean="0">
                <a:solidFill>
                  <a:prstClr val="black">
                    <a:tint val="75000"/>
                  </a:prstClr>
                </a:solidFill>
              </a:rPr>
              <a:pPr/>
              <a:t>‹#›</a:t>
            </a:fld>
            <a:endParaRPr lang="en-US" dirty="0">
              <a:solidFill>
                <a:prstClr val="black">
                  <a:tint val="75000"/>
                </a:prstClr>
              </a:solidFill>
            </a:endParaRPr>
          </a:p>
        </p:txBody>
      </p:sp>
      <p:sp>
        <p:nvSpPr>
          <p:cNvPr id="5" name="Footer Placeholder 4"/>
          <p:cNvSpPr>
            <a:spLocks noGrp="1"/>
          </p:cNvSpPr>
          <p:nvPr>
            <p:ph type="ftr" sz="quarter" idx="12"/>
          </p:nvPr>
        </p:nvSpPr>
        <p:spPr>
          <a:xfrm>
            <a:off x="1219200" y="6447116"/>
            <a:ext cx="5943600" cy="270165"/>
          </a:xfrm>
        </p:spPr>
        <p:txBody>
          <a:bodyPr/>
          <a:lstStyle>
            <a:lvl1pPr>
              <a:defRPr sz="1200"/>
            </a:lvl1pPr>
          </a:lstStyle>
          <a:p>
            <a:pPr>
              <a:defRPr/>
            </a:pPr>
            <a:r>
              <a:rPr lang="en-US" dirty="0" smtClean="0">
                <a:solidFill>
                  <a:srgbClr val="696464"/>
                </a:solidFill>
              </a:rPr>
              <a:t>The Potential of Transcript-Based Placement: CCLC, November 2012</a:t>
            </a:r>
          </a:p>
        </p:txBody>
      </p:sp>
    </p:spTree>
    <p:extLst>
      <p:ext uri="{BB962C8B-B14F-4D97-AF65-F5344CB8AC3E}">
        <p14:creationId xmlns:p14="http://schemas.microsoft.com/office/powerpoint/2010/main" val="1831328111"/>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9" name="Rectangle 8"/>
          <p:cNvSpPr>
            <a:spLocks noChangeArrowheads="1"/>
          </p:cNvSpPr>
          <p:nvPr userDrawn="1"/>
        </p:nvSpPr>
        <p:spPr bwMode="white">
          <a:xfrm>
            <a:off x="0" y="0"/>
            <a:ext cx="9144000" cy="6858000"/>
          </a:xfrm>
          <a:prstGeom prst="rect">
            <a:avLst/>
          </a:prstGeom>
          <a:solidFill>
            <a:schemeClr val="bg2">
              <a:lumMod val="75000"/>
            </a:schemeClr>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solidFill>
                <a:prstClr val="black"/>
              </a:solidFill>
              <a:latin typeface="Arial"/>
              <a:cs typeface="Arial" pitchFamily="34" charset="0"/>
            </a:endParaRPr>
          </a:p>
        </p:txBody>
      </p:sp>
      <p:sp>
        <p:nvSpPr>
          <p:cNvPr id="2" name="Title 1"/>
          <p:cNvSpPr>
            <a:spLocks noGrp="1"/>
          </p:cNvSpPr>
          <p:nvPr>
            <p:ph type="title" hasCustomPrompt="1"/>
          </p:nvPr>
        </p:nvSpPr>
        <p:spPr/>
        <p:txBody>
          <a:bodyPr/>
          <a:lstStyle>
            <a:lvl1pPr>
              <a:defRPr baseline="0">
                <a:solidFill>
                  <a:schemeClr val="bg1">
                    <a:lumMod val="50000"/>
                  </a:schemeClr>
                </a:solidFill>
              </a:defRPr>
            </a:lvl1pPr>
          </a:lstStyle>
          <a:p>
            <a:r>
              <a:rPr lang="en-US" dirty="0" smtClean="0"/>
              <a:t>Closing Slide Title Here</a:t>
            </a:r>
            <a:endParaRPr lang="en-US" dirty="0"/>
          </a:p>
        </p:txBody>
      </p:sp>
      <p:sp>
        <p:nvSpPr>
          <p:cNvPr id="4" name="Slide Number Placeholder 3"/>
          <p:cNvSpPr>
            <a:spLocks noGrp="1"/>
          </p:cNvSpPr>
          <p:nvPr>
            <p:ph type="sldNum" sz="quarter" idx="11"/>
          </p:nvPr>
        </p:nvSpPr>
        <p:spPr/>
        <p:txBody>
          <a:bodyPr/>
          <a:lstStyle/>
          <a:p>
            <a:fld id="{CA8C28C9-49BD-154E-81F1-36BC551BC087}"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7"/>
          <p:cNvSpPr>
            <a:spLocks noGrp="1"/>
          </p:cNvSpPr>
          <p:nvPr>
            <p:ph type="body" sz="quarter" idx="12" hasCustomPrompt="1"/>
          </p:nvPr>
        </p:nvSpPr>
        <p:spPr>
          <a:xfrm>
            <a:off x="1295400" y="1981200"/>
            <a:ext cx="6858000" cy="3657600"/>
          </a:xfrm>
        </p:spPr>
        <p:txBody>
          <a:bodyPr/>
          <a:lstStyle>
            <a:lvl1pPr marL="0" indent="0">
              <a:spcBef>
                <a:spcPts val="34"/>
              </a:spcBef>
              <a:buFontTx/>
              <a:buNone/>
              <a:defRPr b="1" i="0">
                <a:latin typeface="Arial"/>
                <a:cs typeface="Arial"/>
              </a:defRPr>
            </a:lvl1pPr>
            <a:lvl2pPr marL="0" indent="0">
              <a:buClr>
                <a:schemeClr val="tx1">
                  <a:lumMod val="75000"/>
                  <a:lumOff val="25000"/>
                </a:schemeClr>
              </a:buClr>
              <a:buSzPct val="150000"/>
              <a:buFontTx/>
              <a:buNone/>
              <a:defRPr baseline="0">
                <a:solidFill>
                  <a:schemeClr val="accent2"/>
                </a:solidFill>
              </a:defRPr>
            </a:lvl2pPr>
            <a:lvl3pPr marL="593725" indent="0">
              <a:buFont typeface="Wingdings" charset="2"/>
              <a:buNone/>
              <a:defRPr/>
            </a:lvl3pPr>
          </a:lstStyle>
          <a:p>
            <a:pPr lvl="0"/>
            <a:r>
              <a:rPr lang="en-US" dirty="0" smtClean="0"/>
              <a:t>Contact information</a:t>
            </a:r>
          </a:p>
          <a:p>
            <a:pPr lvl="1"/>
            <a:r>
              <a:rPr lang="en-US" dirty="0" smtClean="0"/>
              <a:t>Second level, such as web address</a:t>
            </a:r>
          </a:p>
        </p:txBody>
      </p:sp>
      <p:pic>
        <p:nvPicPr>
          <p:cNvPr id="10" name="Picture 9" descr="RP Logo No Tag.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41" y="6183086"/>
            <a:ext cx="3248700" cy="693056"/>
          </a:xfrm>
          <a:prstGeom prst="rect">
            <a:avLst/>
          </a:prstGeom>
        </p:spPr>
      </p:pic>
    </p:spTree>
    <p:extLst>
      <p:ext uri="{BB962C8B-B14F-4D97-AF65-F5344CB8AC3E}">
        <p14:creationId xmlns:p14="http://schemas.microsoft.com/office/powerpoint/2010/main" val="2278652209"/>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EC6A3E85-9254-453A-B1DB-9CBDA940CF5E}" type="datetimeFigureOut">
              <a:rPr lang="en-US" smtClean="0">
                <a:solidFill>
                  <a:prstClr val="black">
                    <a:tint val="75000"/>
                  </a:prstClr>
                </a:solidFill>
              </a:rPr>
              <a:pPr>
                <a:defRPr/>
              </a:pPr>
              <a:t>10/24/13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604F4E0-977D-410F-85A9-8F66CB04F0E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99729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12974971-86C9-49D4-A9AC-75BABDFA8222}" type="datetime1">
              <a:rPr lang="en-US" smtClean="0"/>
              <a:t>10/24/13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D366D65-A93E-41B9-A0D3-4F40D6E8DDE5}" type="slidenum">
              <a:rPr lang="en-US" smtClean="0"/>
              <a:pPr>
                <a:defRPr/>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F6AF6BF-5A7E-4F58-9A4F-612FEA290494}" type="datetimeFigureOut">
              <a:rPr lang="en-US" smtClean="0">
                <a:solidFill>
                  <a:prstClr val="black">
                    <a:tint val="75000"/>
                  </a:prstClr>
                </a:solidFill>
              </a:rPr>
              <a:pPr>
                <a:defRPr/>
              </a:pPr>
              <a:t>10/24/13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5CA3038-1179-48E4-A051-8E2B9C3EFB3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207726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4BD088E-BB93-483F-BE04-73A06C31B71C}" type="datetimeFigureOut">
              <a:rPr lang="en-US" smtClean="0">
                <a:solidFill>
                  <a:prstClr val="black">
                    <a:tint val="75000"/>
                  </a:prstClr>
                </a:solidFill>
              </a:rPr>
              <a:pPr>
                <a:defRPr/>
              </a:pPr>
              <a:t>10/24/13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D366D65-A93E-41B9-A0D3-4F40D6E8DDE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49665252"/>
      </p:ext>
    </p:extLst>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600201"/>
            <a:ext cx="3657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1"/>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74F72E89-A8ED-4E10-B455-D9CEE92F90CD}" type="datetimeFigureOut">
              <a:rPr lang="en-US" smtClean="0">
                <a:solidFill>
                  <a:prstClr val="black">
                    <a:tint val="75000"/>
                  </a:prstClr>
                </a:solidFill>
              </a:rPr>
              <a:pPr>
                <a:defRPr/>
              </a:pPr>
              <a:t>10/24/13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45944B79-301C-4635-AC19-F92A2CEBDB5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200121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4688EE81-28E8-4819-B228-5A266472E1E1}" type="datetimeFigureOut">
              <a:rPr lang="en-US" smtClean="0">
                <a:solidFill>
                  <a:prstClr val="black">
                    <a:tint val="75000"/>
                  </a:prstClr>
                </a:solidFill>
              </a:rPr>
              <a:pPr>
                <a:defRPr/>
              </a:pPr>
              <a:t>10/24/13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3DD248E6-2686-428A-BDEF-F218129E3F9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52741116"/>
      </p:ext>
    </p:extLst>
  </p:cSld>
  <p:clrMapOvr>
    <a:masterClrMapping/>
  </p:clrMapOvr>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5FA4F70B-42CE-45A4-ACB4-A0CB78CB8C98}" type="datetimeFigureOut">
              <a:rPr lang="en-US" smtClean="0">
                <a:solidFill>
                  <a:prstClr val="black">
                    <a:tint val="75000"/>
                  </a:prstClr>
                </a:solidFill>
              </a:rPr>
              <a:pPr>
                <a:defRPr/>
              </a:pPr>
              <a:t>10/24/13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3B385A82-73ED-4DD4-A8E1-5FD52252112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824421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478C4B2-39D6-4A82-91A8-DE4EB6F9D681}" type="datetimeFigureOut">
              <a:rPr lang="en-US" smtClean="0">
                <a:solidFill>
                  <a:prstClr val="black">
                    <a:tint val="75000"/>
                  </a:prstClr>
                </a:solidFill>
              </a:rPr>
              <a:pPr>
                <a:defRPr/>
              </a:pPr>
              <a:t>10/24/13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6C1262B2-E7B1-423B-87A4-EB3439FAD84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353577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217D54AC-A234-4399-8019-0C85D9756C3F}" type="datetimeFigureOut">
              <a:rPr lang="en-US" smtClean="0">
                <a:solidFill>
                  <a:prstClr val="black">
                    <a:tint val="75000"/>
                  </a:prstClr>
                </a:solidFill>
              </a:rPr>
              <a:pPr>
                <a:defRPr/>
              </a:pPr>
              <a:t>10/24/13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916F5C2-D348-4FD6-8E39-426001F2B44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458136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C247DB0-3CB5-4459-B2D1-CA156EBE45D0}" type="datetimeFigureOut">
              <a:rPr lang="en-US" smtClean="0">
                <a:solidFill>
                  <a:prstClr val="black">
                    <a:tint val="75000"/>
                  </a:prstClr>
                </a:solidFill>
              </a:rPr>
              <a:pPr>
                <a:defRPr/>
              </a:pPr>
              <a:t>10/24/13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7BBC782-4F12-408A-BEAD-A89089ADC20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987184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F9D8B72-3AC6-41F2-A5EB-5104A38A3C30}" type="datetimeFigureOut">
              <a:rPr lang="en-US" smtClean="0">
                <a:solidFill>
                  <a:prstClr val="black">
                    <a:tint val="75000"/>
                  </a:prstClr>
                </a:solidFill>
              </a:rPr>
              <a:pPr>
                <a:defRPr/>
              </a:pPr>
              <a:t>10/24/13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095BFA2-4393-4E95-8729-A0679E10A18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918311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1705137-0F77-4640-8EE3-DFBAEAB7573E}" type="datetimeFigureOut">
              <a:rPr lang="en-US" smtClean="0">
                <a:solidFill>
                  <a:prstClr val="black">
                    <a:tint val="75000"/>
                  </a:prstClr>
                </a:solidFill>
              </a:rPr>
              <a:pPr>
                <a:defRPr/>
              </a:pPr>
              <a:t>10/24/13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AFDDFBA-0B56-4EBF-9918-18CEEB7BFB8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3127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600201"/>
            <a:ext cx="3657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1"/>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091AB913-3BB1-44D8-B222-D15304A0DFE5}" type="datetime1">
              <a:rPr lang="en-US" smtClean="0"/>
              <a:t>10/24/13</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5944B79-301C-4635-AC19-F92A2CEBDB5B}" type="slidenum">
              <a:rPr lang="en-US" smtClean="0"/>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27CBB8-5BA5-4EDC-B0D5-8EFD78685E76}" type="datetimeFigureOut">
              <a:rPr lang="en-US" smtClean="0">
                <a:solidFill>
                  <a:prstClr val="black">
                    <a:tint val="75000"/>
                  </a:prstClr>
                </a:solidFill>
              </a:rPr>
              <a:pPr/>
              <a:t>10/24/13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E507D8-6DC6-4D2C-8233-08C18F3EF4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2750996"/>
      </p:ext>
    </p:extLst>
  </p:cSld>
  <p:clrMapOvr>
    <a:masterClrMapping/>
  </p:clrMapOvr>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27CBB8-5BA5-4EDC-B0D5-8EFD78685E76}" type="datetimeFigureOut">
              <a:rPr lang="en-US" smtClean="0">
                <a:solidFill>
                  <a:prstClr val="black">
                    <a:tint val="75000"/>
                  </a:prstClr>
                </a:solidFill>
              </a:rPr>
              <a:pPr/>
              <a:t>10/24/13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E507D8-6DC6-4D2C-8233-08C18F3EF4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052584"/>
      </p:ext>
    </p:extLst>
  </p:cSld>
  <p:clrMapOvr>
    <a:masterClrMapping/>
  </p:clrMapOvr>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27CBB8-5BA5-4EDC-B0D5-8EFD78685E76}" type="datetimeFigureOut">
              <a:rPr lang="en-US" smtClean="0">
                <a:solidFill>
                  <a:prstClr val="black">
                    <a:tint val="75000"/>
                  </a:prstClr>
                </a:solidFill>
              </a:rPr>
              <a:pPr/>
              <a:t>10/24/13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E507D8-6DC6-4D2C-8233-08C18F3EF4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048264"/>
      </p:ext>
    </p:extLst>
  </p:cSld>
  <p:clrMapOvr>
    <a:masterClrMapping/>
  </p:clrMapOvr>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27CBB8-5BA5-4EDC-B0D5-8EFD78685E76}" type="datetimeFigureOut">
              <a:rPr lang="en-US" smtClean="0">
                <a:solidFill>
                  <a:prstClr val="black">
                    <a:tint val="75000"/>
                  </a:prstClr>
                </a:solidFill>
              </a:rPr>
              <a:pPr/>
              <a:t>10/24/13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E507D8-6DC6-4D2C-8233-08C18F3EF4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748681"/>
      </p:ext>
    </p:extLst>
  </p:cSld>
  <p:clrMapOvr>
    <a:masterClrMapping/>
  </p:clrMapOvr>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27CBB8-5BA5-4EDC-B0D5-8EFD78685E76}" type="datetimeFigureOut">
              <a:rPr lang="en-US" smtClean="0">
                <a:solidFill>
                  <a:prstClr val="black">
                    <a:tint val="75000"/>
                  </a:prstClr>
                </a:solidFill>
              </a:rPr>
              <a:pPr/>
              <a:t>10/24/13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E507D8-6DC6-4D2C-8233-08C18F3EF4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510403"/>
      </p:ext>
    </p:extLst>
  </p:cSld>
  <p:clrMapOvr>
    <a:masterClrMapping/>
  </p:clrMapOvr>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27CBB8-5BA5-4EDC-B0D5-8EFD78685E76}" type="datetimeFigureOut">
              <a:rPr lang="en-US" smtClean="0">
                <a:solidFill>
                  <a:prstClr val="black">
                    <a:tint val="75000"/>
                  </a:prstClr>
                </a:solidFill>
              </a:rPr>
              <a:pPr/>
              <a:t>10/24/13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E507D8-6DC6-4D2C-8233-08C18F3EF4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9388690"/>
      </p:ext>
    </p:extLst>
  </p:cSld>
  <p:clrMapOvr>
    <a:masterClrMapping/>
  </p:clrMapOvr>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E0A899-0082-44DD-BE39-560F197BF598}" type="datetimeFigureOut">
              <a:rPr lang="en-US" smtClean="0">
                <a:solidFill>
                  <a:prstClr val="black">
                    <a:tint val="75000"/>
                  </a:prstClr>
                </a:solidFill>
              </a:rPr>
              <a:pPr/>
              <a:t>10/24/13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D60E2F-FD73-4F11-B65B-E76874B7F0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78687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E0A899-0082-44DD-BE39-560F197BF598}" type="datetimeFigureOut">
              <a:rPr lang="en-US" smtClean="0">
                <a:solidFill>
                  <a:prstClr val="black">
                    <a:tint val="75000"/>
                  </a:prstClr>
                </a:solidFill>
              </a:rPr>
              <a:pPr/>
              <a:t>10/24/13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D60E2F-FD73-4F11-B65B-E76874B7F0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91803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E0A899-0082-44DD-BE39-560F197BF598}" type="datetimeFigureOut">
              <a:rPr lang="en-US" smtClean="0">
                <a:solidFill>
                  <a:prstClr val="black">
                    <a:tint val="75000"/>
                  </a:prstClr>
                </a:solidFill>
              </a:rPr>
              <a:pPr/>
              <a:t>10/24/13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D60E2F-FD73-4F11-B65B-E76874B7F0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56793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E0A899-0082-44DD-BE39-560F197BF598}" type="datetimeFigureOut">
              <a:rPr lang="en-US" smtClean="0">
                <a:solidFill>
                  <a:prstClr val="black">
                    <a:tint val="75000"/>
                  </a:prstClr>
                </a:solidFill>
              </a:rPr>
              <a:pPr/>
              <a:t>10/24/13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D60E2F-FD73-4F11-B65B-E76874B7F0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74120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E08389E5-68E5-41C7-992A-11563CA7923A}" type="datetime1">
              <a:rPr lang="en-US" smtClean="0"/>
              <a:t>10/24/13</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3DD248E6-2686-428A-BDEF-F218129E3F9F}" type="slidenum">
              <a:rPr lang="en-US" smtClean="0"/>
              <a:pPr>
                <a:defRPr/>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E0A899-0082-44DD-BE39-560F197BF598}" type="datetimeFigureOut">
              <a:rPr lang="en-US" smtClean="0">
                <a:solidFill>
                  <a:prstClr val="black">
                    <a:tint val="75000"/>
                  </a:prstClr>
                </a:solidFill>
              </a:rPr>
              <a:pPr/>
              <a:t>10/24/13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BD60E2F-FD73-4F11-B65B-E76874B7F0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38413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E0A899-0082-44DD-BE39-560F197BF598}" type="datetimeFigureOut">
              <a:rPr lang="en-US" smtClean="0">
                <a:solidFill>
                  <a:prstClr val="black">
                    <a:tint val="75000"/>
                  </a:prstClr>
                </a:solidFill>
              </a:rPr>
              <a:pPr/>
              <a:t>10/24/13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BD60E2F-FD73-4F11-B65B-E76874B7F0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95262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E0A899-0082-44DD-BE39-560F197BF598}" type="datetimeFigureOut">
              <a:rPr lang="en-US" smtClean="0">
                <a:solidFill>
                  <a:prstClr val="black">
                    <a:tint val="75000"/>
                  </a:prstClr>
                </a:solidFill>
              </a:rPr>
              <a:pPr/>
              <a:t>10/24/13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BD60E2F-FD73-4F11-B65B-E76874B7F0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31128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E0A899-0082-44DD-BE39-560F197BF598}" type="datetimeFigureOut">
              <a:rPr lang="en-US" smtClean="0">
                <a:solidFill>
                  <a:prstClr val="black">
                    <a:tint val="75000"/>
                  </a:prstClr>
                </a:solidFill>
              </a:rPr>
              <a:pPr/>
              <a:t>10/24/13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D60E2F-FD73-4F11-B65B-E76874B7F0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818779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E0A899-0082-44DD-BE39-560F197BF598}" type="datetimeFigureOut">
              <a:rPr lang="en-US" smtClean="0">
                <a:solidFill>
                  <a:prstClr val="black">
                    <a:tint val="75000"/>
                  </a:prstClr>
                </a:solidFill>
              </a:rPr>
              <a:pPr/>
              <a:t>10/24/13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D60E2F-FD73-4F11-B65B-E76874B7F0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13904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E0A899-0082-44DD-BE39-560F197BF598}" type="datetimeFigureOut">
              <a:rPr lang="en-US" smtClean="0">
                <a:solidFill>
                  <a:prstClr val="black">
                    <a:tint val="75000"/>
                  </a:prstClr>
                </a:solidFill>
              </a:rPr>
              <a:pPr/>
              <a:t>10/24/13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D60E2F-FD73-4F11-B65B-E76874B7F0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71452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E0A899-0082-44DD-BE39-560F197BF598}" type="datetimeFigureOut">
              <a:rPr lang="en-US" smtClean="0">
                <a:solidFill>
                  <a:prstClr val="black">
                    <a:tint val="75000"/>
                  </a:prstClr>
                </a:solidFill>
              </a:rPr>
              <a:pPr/>
              <a:t>10/24/13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D60E2F-FD73-4F11-B65B-E76874B7F0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15839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E0A899-0082-44DD-BE39-560F197BF598}" type="datetimeFigureOut">
              <a:rPr lang="en-US" smtClean="0">
                <a:solidFill>
                  <a:prstClr val="black">
                    <a:tint val="75000"/>
                  </a:prstClr>
                </a:solidFill>
              </a:rPr>
              <a:pPr/>
              <a:t>10/24/13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D60E2F-FD73-4F11-B65B-E76874B7F0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90409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E0A899-0082-44DD-BE39-560F197BF598}" type="datetimeFigureOut">
              <a:rPr lang="en-US" smtClean="0">
                <a:solidFill>
                  <a:prstClr val="black">
                    <a:tint val="75000"/>
                  </a:prstClr>
                </a:solidFill>
              </a:rPr>
              <a:pPr/>
              <a:t>10/24/13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D60E2F-FD73-4F11-B65B-E76874B7F0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805267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E0A899-0082-44DD-BE39-560F197BF598}" type="datetimeFigureOut">
              <a:rPr lang="en-US" smtClean="0">
                <a:solidFill>
                  <a:prstClr val="black">
                    <a:tint val="75000"/>
                  </a:prstClr>
                </a:solidFill>
              </a:rPr>
              <a:pPr/>
              <a:t>10/24/13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D60E2F-FD73-4F11-B65B-E76874B7F0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2284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754F6D7B-3933-4E62-897A-DCF227FC72F4}" type="datetime1">
              <a:rPr lang="en-US" smtClean="0"/>
              <a:t>10/24/13</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3B385A82-73ED-4DD4-A8E1-5FD522521123}" type="slidenum">
              <a:rPr lang="en-US" smtClean="0"/>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E0A899-0082-44DD-BE39-560F197BF598}" type="datetimeFigureOut">
              <a:rPr lang="en-US" smtClean="0">
                <a:solidFill>
                  <a:prstClr val="black">
                    <a:tint val="75000"/>
                  </a:prstClr>
                </a:solidFill>
              </a:rPr>
              <a:pPr/>
              <a:t>10/24/13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D60E2F-FD73-4F11-B65B-E76874B7F0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23264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E0A899-0082-44DD-BE39-560F197BF598}" type="datetimeFigureOut">
              <a:rPr lang="en-US" smtClean="0">
                <a:solidFill>
                  <a:prstClr val="black">
                    <a:tint val="75000"/>
                  </a:prstClr>
                </a:solidFill>
              </a:rPr>
              <a:pPr/>
              <a:t>10/24/13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BD60E2F-FD73-4F11-B65B-E76874B7F0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4043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E0A899-0082-44DD-BE39-560F197BF598}" type="datetimeFigureOut">
              <a:rPr lang="en-US" smtClean="0">
                <a:solidFill>
                  <a:prstClr val="black">
                    <a:tint val="75000"/>
                  </a:prstClr>
                </a:solidFill>
              </a:rPr>
              <a:pPr/>
              <a:t>10/24/13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BD60E2F-FD73-4F11-B65B-E76874B7F0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04117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E0A899-0082-44DD-BE39-560F197BF598}" type="datetimeFigureOut">
              <a:rPr lang="en-US" smtClean="0">
                <a:solidFill>
                  <a:prstClr val="black">
                    <a:tint val="75000"/>
                  </a:prstClr>
                </a:solidFill>
              </a:rPr>
              <a:pPr/>
              <a:t>10/24/13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BD60E2F-FD73-4F11-B65B-E76874B7F0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20394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E0A899-0082-44DD-BE39-560F197BF598}" type="datetimeFigureOut">
              <a:rPr lang="en-US" smtClean="0">
                <a:solidFill>
                  <a:prstClr val="black">
                    <a:tint val="75000"/>
                  </a:prstClr>
                </a:solidFill>
              </a:rPr>
              <a:pPr/>
              <a:t>10/24/13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D60E2F-FD73-4F11-B65B-E76874B7F0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85021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E0A899-0082-44DD-BE39-560F197BF598}" type="datetimeFigureOut">
              <a:rPr lang="en-US" smtClean="0">
                <a:solidFill>
                  <a:prstClr val="black">
                    <a:tint val="75000"/>
                  </a:prstClr>
                </a:solidFill>
              </a:rPr>
              <a:pPr/>
              <a:t>10/24/13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D60E2F-FD73-4F11-B65B-E76874B7F0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222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E0A899-0082-44DD-BE39-560F197BF598}" type="datetimeFigureOut">
              <a:rPr lang="en-US" smtClean="0">
                <a:solidFill>
                  <a:prstClr val="black">
                    <a:tint val="75000"/>
                  </a:prstClr>
                </a:solidFill>
              </a:rPr>
              <a:pPr/>
              <a:t>10/24/13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D60E2F-FD73-4F11-B65B-E76874B7F0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84648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E0A899-0082-44DD-BE39-560F197BF598}" type="datetimeFigureOut">
              <a:rPr lang="en-US" smtClean="0">
                <a:solidFill>
                  <a:prstClr val="black">
                    <a:tint val="75000"/>
                  </a:prstClr>
                </a:solidFill>
              </a:rPr>
              <a:pPr/>
              <a:t>10/24/13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D60E2F-FD73-4F11-B65B-E76874B7F0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6580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0986FA1-F737-4149-BA8A-260A06BD6650}" type="datetime1">
              <a:rPr lang="en-US" smtClean="0"/>
              <a:t>10/24/13</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6C1262B2-E7B1-423B-87A4-EB3439FAD84B}" type="slidenum">
              <a:rPr lang="en-US" smtClean="0"/>
              <a:pPr>
                <a:defRPr/>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5B98C6D-28C1-467A-96CC-3BD328982CD2}" type="datetime1">
              <a:rPr lang="en-US" smtClean="0"/>
              <a:t>10/24/13</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916F5C2-D348-4FD6-8E39-426001F2B44C}"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2D102564-9717-4C1B-A340-CB15FEC03C4A}" type="datetime1">
              <a:rPr lang="en-US" smtClean="0"/>
              <a:t>10/24/13</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A7BBC782-4F12-408A-BEAD-A89089ADC20F}"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theme" Target="../theme/theme3.xml"/><Relationship Id="rId8" Type="http://schemas.openxmlformats.org/officeDocument/2006/relationships/image" Target="../media/image4.jpeg"/><Relationship Id="rId1" Type="http://schemas.openxmlformats.org/officeDocument/2006/relationships/slideLayout" Target="../slideLayouts/slideLayout23.xml"/><Relationship Id="rId2"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9.xml"/><Relationship Id="rId12" Type="http://schemas.openxmlformats.org/officeDocument/2006/relationships/theme" Target="../theme/theme4.xml"/><Relationship Id="rId13" Type="http://schemas.openxmlformats.org/officeDocument/2006/relationships/image" Target="../media/image1.png"/><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slideLayout" Target="../slideLayouts/slideLayout37.xml"/><Relationship Id="rId10"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2.xml"/><Relationship Id="rId4" Type="http://schemas.openxmlformats.org/officeDocument/2006/relationships/theme" Target="../theme/theme5.xml"/><Relationship Id="rId5" Type="http://schemas.openxmlformats.org/officeDocument/2006/relationships/image" Target="../media/image6.jpg"/><Relationship Id="rId6" Type="http://schemas.openxmlformats.org/officeDocument/2006/relationships/image" Target="../media/image7.jpg"/><Relationship Id="rId1" Type="http://schemas.openxmlformats.org/officeDocument/2006/relationships/slideLayout" Target="../slideLayouts/slideLayout40.xml"/><Relationship Id="rId2"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5.xml"/><Relationship Id="rId4" Type="http://schemas.openxmlformats.org/officeDocument/2006/relationships/theme" Target="../theme/theme6.xml"/><Relationship Id="rId5" Type="http://schemas.openxmlformats.org/officeDocument/2006/relationships/image" Target="../media/image6.jpg"/><Relationship Id="rId6" Type="http://schemas.openxmlformats.org/officeDocument/2006/relationships/image" Target="../media/image7.jpg"/><Relationship Id="rId1" Type="http://schemas.openxmlformats.org/officeDocument/2006/relationships/slideLayout" Target="../slideLayouts/slideLayout43.xml"/><Relationship Id="rId2"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7.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theme" Target="../theme/theme8.xml"/><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274638"/>
            <a:ext cx="77724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14400" y="1600200"/>
            <a:ext cx="77724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entury Gothic"/>
                <a:cs typeface="Century Gothic"/>
              </a:defRPr>
            </a:lvl1pPr>
          </a:lstStyle>
          <a:p>
            <a:pPr>
              <a:defRPr/>
            </a:pPr>
            <a:fld id="{38534315-73E7-4720-9EBF-43C516A5409C}" type="datetime1">
              <a:rPr lang="en-US" smtClean="0"/>
              <a:t>10/24/13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a:cs typeface="Century Gothic"/>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entury Gothic"/>
                <a:cs typeface="Century Gothic"/>
              </a:defRPr>
            </a:lvl1pPr>
          </a:lstStyle>
          <a:p>
            <a:pPr>
              <a:defRPr/>
            </a:pPr>
            <a:fld id="{06DDCC29-76A3-46D2-B0F5-BF99DC6D73C8}" type="slidenum">
              <a:rPr lang="en-US" smtClean="0"/>
              <a:pPr>
                <a:defRPr/>
              </a:pPr>
              <a:t>‹#›</a:t>
            </a:fld>
            <a:endParaRPr lang="en-US" dirty="0"/>
          </a:p>
        </p:txBody>
      </p:sp>
      <p:cxnSp>
        <p:nvCxnSpPr>
          <p:cNvPr id="7" name="Straight Connector 6"/>
          <p:cNvCxnSpPr/>
          <p:nvPr userDrawn="1"/>
        </p:nvCxnSpPr>
        <p:spPr>
          <a:xfrm flipV="1">
            <a:off x="685800" y="-13648"/>
            <a:ext cx="0" cy="6871648"/>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userDrawn="1"/>
        </p:nvCxnSpPr>
        <p:spPr>
          <a:xfrm flipV="1">
            <a:off x="609600" y="0"/>
            <a:ext cx="0" cy="6858000"/>
          </a:xfrm>
          <a:prstGeom prst="line">
            <a:avLst/>
          </a:prstGeom>
          <a:ln w="57150">
            <a:solidFill>
              <a:srgbClr val="C00000"/>
            </a:solidFill>
          </a:ln>
        </p:spPr>
        <p:style>
          <a:lnRef idx="1">
            <a:schemeClr val="accent2"/>
          </a:lnRef>
          <a:fillRef idx="0">
            <a:schemeClr val="accent2"/>
          </a:fillRef>
          <a:effectRef idx="0">
            <a:schemeClr val="accent2"/>
          </a:effectRef>
          <a:fontRef idx="minor">
            <a:schemeClr val="tx1"/>
          </a:fontRef>
        </p:style>
      </p:cxnSp>
      <p:pic>
        <p:nvPicPr>
          <p:cNvPr id="8" name="Picture 2"/>
          <p:cNvPicPr>
            <a:picLocks noChangeAspect="1" noChangeArrowheads="1"/>
          </p:cNvPicPr>
          <p:nvPr userDrawn="1"/>
        </p:nvPicPr>
        <p:blipFill>
          <a:blip r:embed="rId13"/>
          <a:srcRect l="24680" r="19872" b="32906"/>
          <a:stretch>
            <a:fillRect/>
          </a:stretch>
        </p:blipFill>
        <p:spPr bwMode="auto">
          <a:xfrm>
            <a:off x="76200" y="5401661"/>
            <a:ext cx="1295400" cy="117535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xmlns:p14="http://schemas.microsoft.com/office/powerpoint/2010/main" id="1" dur="indefinite" restart="never" nodeType="tmRoot"/>
      </p:par>
    </p:tnLst>
  </p:timing>
  <p:hf hdr="0" ftr="0" dt="0"/>
  <p:txStyles>
    <p:titleStyle>
      <a:lvl1pPr algn="ctr" defTabSz="457200" rtl="0" eaLnBrk="1" latinLnBrk="0" hangingPunct="1">
        <a:spcBef>
          <a:spcPct val="0"/>
        </a:spcBef>
        <a:buNone/>
        <a:defRPr sz="4400" kern="1200">
          <a:solidFill>
            <a:schemeClr val="accent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0A899-0082-44DD-BE39-560F197BF598}" type="datetimeFigureOut">
              <a:rPr lang="en-US" smtClean="0"/>
              <a:t>10/24/13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60E2F-FD73-4F11-B65B-E76874B7F045}" type="slidenum">
              <a:rPr lang="en-US" smtClean="0"/>
              <a:t>‹#›</a:t>
            </a:fld>
            <a:endParaRPr lang="en-US" dirty="0"/>
          </a:p>
        </p:txBody>
      </p:sp>
    </p:spTree>
    <p:extLst>
      <p:ext uri="{BB962C8B-B14F-4D97-AF65-F5344CB8AC3E}">
        <p14:creationId xmlns:p14="http://schemas.microsoft.com/office/powerpoint/2010/main" val="88573813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p:cNvSpPr>
            <a:spLocks noChangeArrowheads="1"/>
          </p:cNvSpPr>
          <p:nvPr userDrawn="1"/>
        </p:nvSpPr>
        <p:spPr bwMode="auto">
          <a:xfrm>
            <a:off x="0" y="6324600"/>
            <a:ext cx="9144000" cy="533400"/>
          </a:xfrm>
          <a:prstGeom prst="rect">
            <a:avLst/>
          </a:prstGeom>
          <a:solidFill>
            <a:srgbClr val="F09D2A"/>
          </a:solidFill>
          <a:ln w="9525" algn="ctr">
            <a:noFill/>
            <a:miter lim="800000"/>
            <a:headEnd/>
            <a:tailEnd/>
          </a:ln>
        </p:spPr>
        <p:txBody>
          <a:bodyPr wrap="none" anchor="ctr"/>
          <a:lstStyle/>
          <a:p>
            <a:pPr fontAlgn="auto">
              <a:spcBef>
                <a:spcPts val="0"/>
              </a:spcBef>
              <a:spcAft>
                <a:spcPts val="0"/>
              </a:spcAft>
              <a:defRPr/>
            </a:pPr>
            <a:endParaRPr lang="en-US" dirty="0">
              <a:solidFill>
                <a:prstClr val="black"/>
              </a:solidFill>
              <a:latin typeface="Arial"/>
              <a:cs typeface="Arial" pitchFamily="34" charset="0"/>
            </a:endParaRPr>
          </a:p>
        </p:txBody>
      </p:sp>
      <p:sp>
        <p:nvSpPr>
          <p:cNvPr id="2062" name="Title Placeholder 21"/>
          <p:cNvSpPr>
            <a:spLocks noGrp="1"/>
          </p:cNvSpPr>
          <p:nvPr>
            <p:ph type="title"/>
          </p:nvPr>
        </p:nvSpPr>
        <p:spPr bwMode="auto">
          <a:xfrm>
            <a:off x="1295400" y="457200"/>
            <a:ext cx="68580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smtClean="0"/>
              <a:t>Click to edit Master title style, up to two lines</a:t>
            </a:r>
          </a:p>
        </p:txBody>
      </p:sp>
      <p:sp>
        <p:nvSpPr>
          <p:cNvPr id="2063" name="Text Placeholder 12"/>
          <p:cNvSpPr>
            <a:spLocks noGrp="1"/>
          </p:cNvSpPr>
          <p:nvPr>
            <p:ph type="body" idx="1"/>
          </p:nvPr>
        </p:nvSpPr>
        <p:spPr bwMode="auto">
          <a:xfrm>
            <a:off x="1295400" y="1905000"/>
            <a:ext cx="6858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Slide Number Placeholder 1"/>
          <p:cNvSpPr>
            <a:spLocks noGrp="1"/>
          </p:cNvSpPr>
          <p:nvPr>
            <p:ph type="sldNum" sz="quarter" idx="4"/>
          </p:nvPr>
        </p:nvSpPr>
        <p:spPr>
          <a:xfrm>
            <a:off x="8001000" y="6382040"/>
            <a:ext cx="685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8C28C9-49BD-154E-81F1-36BC551BC087}" type="slidenum">
              <a:rPr lang="en-US" smtClean="0">
                <a:solidFill>
                  <a:prstClr val="black">
                    <a:tint val="75000"/>
                  </a:prstClr>
                </a:solidFill>
                <a:latin typeface="Arial" pitchFamily="34" charset="0"/>
                <a:cs typeface="Arial" pitchFamily="34" charset="0"/>
              </a:rPr>
              <a:pPr/>
              <a:t>‹#›</a:t>
            </a:fld>
            <a:endParaRPr lang="en-US" dirty="0">
              <a:solidFill>
                <a:prstClr val="black">
                  <a:tint val="75000"/>
                </a:prstClr>
              </a:solidFill>
              <a:latin typeface="Arial" pitchFamily="34" charset="0"/>
              <a:cs typeface="Arial" pitchFamily="34" charset="0"/>
            </a:endParaRPr>
          </a:p>
        </p:txBody>
      </p:sp>
      <p:pic>
        <p:nvPicPr>
          <p:cNvPr id="25" name="Picture 7" descr="RP_bug PC.jpg"/>
          <p:cNvPicPr>
            <a:picLocks/>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0" y="6324601"/>
            <a:ext cx="781812" cy="540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4"/>
          <p:cNvSpPr>
            <a:spLocks noGrp="1"/>
          </p:cNvSpPr>
          <p:nvPr>
            <p:ph type="ftr" sz="quarter" idx="3"/>
          </p:nvPr>
        </p:nvSpPr>
        <p:spPr>
          <a:xfrm>
            <a:off x="1219200" y="6447116"/>
            <a:ext cx="5943600" cy="270165"/>
          </a:xfrm>
          <a:prstGeom prst="rect">
            <a:avLst/>
          </a:prstGeom>
        </p:spPr>
        <p:txBody>
          <a:bodyPr/>
          <a:lstStyle>
            <a:lvl1pPr>
              <a:defRPr sz="1200">
                <a:solidFill>
                  <a:schemeClr val="tx2"/>
                </a:solidFill>
              </a:defRPr>
            </a:lvl1pPr>
          </a:lstStyle>
          <a:p>
            <a:pPr>
              <a:defRPr/>
            </a:pPr>
            <a:r>
              <a:rPr lang="en-US" dirty="0" smtClean="0">
                <a:solidFill>
                  <a:srgbClr val="696464"/>
                </a:solidFill>
                <a:latin typeface="Arial" pitchFamily="34" charset="0"/>
                <a:cs typeface="Arial" pitchFamily="34" charset="0"/>
              </a:rPr>
              <a:t>The Potential of Transcript-Based Placement: CCLC, November 2012</a:t>
            </a:r>
          </a:p>
        </p:txBody>
      </p:sp>
    </p:spTree>
    <p:extLst>
      <p:ext uri="{BB962C8B-B14F-4D97-AF65-F5344CB8AC3E}">
        <p14:creationId xmlns:p14="http://schemas.microsoft.com/office/powerpoint/2010/main" val="38601713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Lst>
  <p:transition xmlns:p14="http://schemas.microsoft.com/office/powerpoint/2010/main">
    <p:dissolve/>
  </p:transition>
  <p:timing>
    <p:tnLst>
      <p:par>
        <p:cTn xmlns:p14="http://schemas.microsoft.com/office/powerpoint/2010/main" id="1" dur="indefinite" restart="never" nodeType="tmRoot"/>
      </p:par>
    </p:tnLst>
  </p:timing>
  <p:hf hdr="0" dt="0"/>
  <p:txStyles>
    <p:titleStyle>
      <a:lvl1pPr algn="l" rtl="0" eaLnBrk="0" fontAlgn="base" hangingPunct="0">
        <a:lnSpc>
          <a:spcPts val="4100"/>
        </a:lnSpc>
        <a:spcBef>
          <a:spcPct val="0"/>
        </a:spcBef>
        <a:spcAft>
          <a:spcPct val="0"/>
        </a:spcAft>
        <a:defRPr sz="4000" b="1" i="0" kern="1200" spc="-100" baseline="0">
          <a:solidFill>
            <a:schemeClr val="accent2"/>
          </a:solidFill>
          <a:latin typeface="+mj-lt"/>
          <a:ea typeface="+mj-ea"/>
          <a:cs typeface="+mj-cs"/>
        </a:defRPr>
      </a:lvl1pPr>
      <a:lvl2pPr algn="ctr" rtl="0" eaLnBrk="0" fontAlgn="base" hangingPunct="0">
        <a:spcBef>
          <a:spcPct val="0"/>
        </a:spcBef>
        <a:spcAft>
          <a:spcPct val="0"/>
        </a:spcAft>
        <a:defRPr sz="3300">
          <a:solidFill>
            <a:srgbClr val="AB2627"/>
          </a:solidFill>
          <a:latin typeface="Georgia" pitchFamily="18" charset="0"/>
        </a:defRPr>
      </a:lvl2pPr>
      <a:lvl3pPr algn="ctr" rtl="0" eaLnBrk="0" fontAlgn="base" hangingPunct="0">
        <a:spcBef>
          <a:spcPct val="0"/>
        </a:spcBef>
        <a:spcAft>
          <a:spcPct val="0"/>
        </a:spcAft>
        <a:defRPr sz="3300">
          <a:solidFill>
            <a:srgbClr val="AB2627"/>
          </a:solidFill>
          <a:latin typeface="Georgia" pitchFamily="18" charset="0"/>
        </a:defRPr>
      </a:lvl3pPr>
      <a:lvl4pPr algn="ctr" rtl="0" eaLnBrk="0" fontAlgn="base" hangingPunct="0">
        <a:spcBef>
          <a:spcPct val="0"/>
        </a:spcBef>
        <a:spcAft>
          <a:spcPct val="0"/>
        </a:spcAft>
        <a:defRPr sz="3300">
          <a:solidFill>
            <a:srgbClr val="AB2627"/>
          </a:solidFill>
          <a:latin typeface="Georgia" pitchFamily="18" charset="0"/>
        </a:defRPr>
      </a:lvl4pPr>
      <a:lvl5pPr algn="ctr" rtl="0" eaLnBrk="0" fontAlgn="base" hangingPunct="0">
        <a:spcBef>
          <a:spcPct val="0"/>
        </a:spcBef>
        <a:spcAft>
          <a:spcPct val="0"/>
        </a:spcAft>
        <a:defRPr sz="3300">
          <a:solidFill>
            <a:srgbClr val="AB2627"/>
          </a:solidFill>
          <a:latin typeface="Georgia" pitchFamily="18" charset="0"/>
        </a:defRPr>
      </a:lvl5pPr>
      <a:lvl6pPr marL="457200" algn="ctr" rtl="0" eaLnBrk="1" fontAlgn="base" hangingPunct="1">
        <a:spcBef>
          <a:spcPct val="0"/>
        </a:spcBef>
        <a:spcAft>
          <a:spcPct val="0"/>
        </a:spcAft>
        <a:defRPr sz="3300">
          <a:solidFill>
            <a:srgbClr val="AB2627"/>
          </a:solidFill>
          <a:latin typeface="Georgia" pitchFamily="18" charset="0"/>
        </a:defRPr>
      </a:lvl6pPr>
      <a:lvl7pPr marL="914400" algn="ctr" rtl="0" eaLnBrk="1" fontAlgn="base" hangingPunct="1">
        <a:spcBef>
          <a:spcPct val="0"/>
        </a:spcBef>
        <a:spcAft>
          <a:spcPct val="0"/>
        </a:spcAft>
        <a:defRPr sz="3300">
          <a:solidFill>
            <a:srgbClr val="AB2627"/>
          </a:solidFill>
          <a:latin typeface="Georgia" pitchFamily="18" charset="0"/>
        </a:defRPr>
      </a:lvl7pPr>
      <a:lvl8pPr marL="1371600" algn="ctr" rtl="0" eaLnBrk="1" fontAlgn="base" hangingPunct="1">
        <a:spcBef>
          <a:spcPct val="0"/>
        </a:spcBef>
        <a:spcAft>
          <a:spcPct val="0"/>
        </a:spcAft>
        <a:defRPr sz="3300">
          <a:solidFill>
            <a:srgbClr val="AB2627"/>
          </a:solidFill>
          <a:latin typeface="Georgia" pitchFamily="18" charset="0"/>
        </a:defRPr>
      </a:lvl8pPr>
      <a:lvl9pPr marL="1828800" algn="ctr" rtl="0" eaLnBrk="1" fontAlgn="base" hangingPunct="1">
        <a:spcBef>
          <a:spcPct val="0"/>
        </a:spcBef>
        <a:spcAft>
          <a:spcPct val="0"/>
        </a:spcAft>
        <a:defRPr sz="3300">
          <a:solidFill>
            <a:srgbClr val="AB2627"/>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C32D2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4AA33"/>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964305"/>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274638"/>
            <a:ext cx="77724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14400" y="1600200"/>
            <a:ext cx="77724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entury Gothic"/>
                <a:cs typeface="Century Gothic"/>
              </a:defRPr>
            </a:lvl1pPr>
          </a:lstStyle>
          <a:p>
            <a:pPr>
              <a:defRPr/>
            </a:pPr>
            <a:fld id="{5B99403E-8FF8-4948-817D-9F9EE74EB220}" type="datetimeFigureOut">
              <a:rPr lang="en-US" smtClean="0">
                <a:solidFill>
                  <a:prstClr val="black">
                    <a:tint val="75000"/>
                  </a:prstClr>
                </a:solidFill>
              </a:rPr>
              <a:pPr>
                <a:defRPr/>
              </a:pPr>
              <a:t>10/24/13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a:cs typeface="Century Gothic"/>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entury Gothic"/>
                <a:cs typeface="Century Gothic"/>
              </a:defRPr>
            </a:lvl1pPr>
          </a:lstStyle>
          <a:p>
            <a:pPr>
              <a:defRPr/>
            </a:pPr>
            <a:fld id="{06DDCC29-76A3-46D2-B0F5-BF99DC6D73C8}" type="slidenum">
              <a:rPr lang="en-US" smtClean="0">
                <a:solidFill>
                  <a:prstClr val="black">
                    <a:tint val="75000"/>
                  </a:prstClr>
                </a:solidFill>
              </a:rPr>
              <a:pPr>
                <a:defRPr/>
              </a:pPr>
              <a:t>‹#›</a:t>
            </a:fld>
            <a:endParaRPr lang="en-US">
              <a:solidFill>
                <a:prstClr val="black">
                  <a:tint val="75000"/>
                </a:prstClr>
              </a:solidFill>
            </a:endParaRPr>
          </a:p>
        </p:txBody>
      </p:sp>
      <p:cxnSp>
        <p:nvCxnSpPr>
          <p:cNvPr id="7" name="Straight Connector 6"/>
          <p:cNvCxnSpPr/>
          <p:nvPr userDrawn="1"/>
        </p:nvCxnSpPr>
        <p:spPr>
          <a:xfrm flipV="1">
            <a:off x="685800" y="-13648"/>
            <a:ext cx="0" cy="6871648"/>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userDrawn="1"/>
        </p:nvCxnSpPr>
        <p:spPr>
          <a:xfrm flipV="1">
            <a:off x="609600" y="0"/>
            <a:ext cx="0" cy="6858000"/>
          </a:xfrm>
          <a:prstGeom prst="line">
            <a:avLst/>
          </a:prstGeom>
          <a:ln w="57150">
            <a:solidFill>
              <a:srgbClr val="C00000"/>
            </a:solidFill>
          </a:ln>
        </p:spPr>
        <p:style>
          <a:lnRef idx="1">
            <a:schemeClr val="accent2"/>
          </a:lnRef>
          <a:fillRef idx="0">
            <a:schemeClr val="accent2"/>
          </a:fillRef>
          <a:effectRef idx="0">
            <a:schemeClr val="accent2"/>
          </a:effectRef>
          <a:fontRef idx="minor">
            <a:schemeClr val="tx1"/>
          </a:fontRef>
        </p:style>
      </p:cxnSp>
      <p:pic>
        <p:nvPicPr>
          <p:cNvPr id="8" name="Picture 2"/>
          <p:cNvPicPr>
            <a:picLocks noChangeAspect="1" noChangeArrowheads="1"/>
          </p:cNvPicPr>
          <p:nvPr userDrawn="1"/>
        </p:nvPicPr>
        <p:blipFill>
          <a:blip r:embed="rId13"/>
          <a:srcRect l="24680" r="19872" b="32906"/>
          <a:stretch>
            <a:fillRect/>
          </a:stretch>
        </p:blipFill>
        <p:spPr bwMode="auto">
          <a:xfrm>
            <a:off x="76200" y="5401661"/>
            <a:ext cx="1295400" cy="1175352"/>
          </a:xfrm>
          <a:prstGeom prst="rect">
            <a:avLst/>
          </a:prstGeom>
          <a:noFill/>
          <a:ln w="9525">
            <a:noFill/>
            <a:miter lim="800000"/>
            <a:headEnd/>
            <a:tailEnd/>
          </a:ln>
        </p:spPr>
      </p:pic>
    </p:spTree>
    <p:extLst>
      <p:ext uri="{BB962C8B-B14F-4D97-AF65-F5344CB8AC3E}">
        <p14:creationId xmlns:p14="http://schemas.microsoft.com/office/powerpoint/2010/main" val="76600043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accent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76200" y="-57859"/>
            <a:ext cx="9296399" cy="6973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E27CBB8-5BA5-4EDC-B0D5-8EFD78685E76}" type="datetimeFigureOut">
              <a:rPr lang="en-US" smtClean="0">
                <a:solidFill>
                  <a:prstClr val="black">
                    <a:tint val="75000"/>
                  </a:prstClr>
                </a:solidFill>
                <a:latin typeface="Calibri"/>
              </a:rPr>
              <a:pPr fontAlgn="auto">
                <a:spcBef>
                  <a:spcPts val="0"/>
                </a:spcBef>
                <a:spcAft>
                  <a:spcPts val="0"/>
                </a:spcAft>
              </a:pPr>
              <a:t>10/24/13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5E507D8-6DC6-4D2C-8233-08C18F3EF4D6}"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24918912"/>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baseline="0">
          <a:solidFill>
            <a:schemeClr val="tx1"/>
          </a:solidFill>
          <a:latin typeface="Calibri"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Calibri"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alibri"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76200" y="-57859"/>
            <a:ext cx="9296399" cy="6973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E27CBB8-5BA5-4EDC-B0D5-8EFD78685E76}" type="datetimeFigureOut">
              <a:rPr lang="en-US" smtClean="0">
                <a:solidFill>
                  <a:prstClr val="black">
                    <a:tint val="75000"/>
                  </a:prstClr>
                </a:solidFill>
                <a:latin typeface="Calibri"/>
              </a:rPr>
              <a:pPr fontAlgn="auto">
                <a:spcBef>
                  <a:spcPts val="0"/>
                </a:spcBef>
                <a:spcAft>
                  <a:spcPts val="0"/>
                </a:spcAft>
              </a:pPr>
              <a:t>10/24/13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5E507D8-6DC6-4D2C-8233-08C18F3EF4D6}"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5424872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baseline="0">
          <a:solidFill>
            <a:schemeClr val="tx1"/>
          </a:solidFill>
          <a:latin typeface="Calibri"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Calibri"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alibri"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0A899-0082-44DD-BE39-560F197BF598}" type="datetimeFigureOut">
              <a:rPr lang="en-US" smtClean="0">
                <a:solidFill>
                  <a:prstClr val="black">
                    <a:tint val="75000"/>
                  </a:prstClr>
                </a:solidFill>
              </a:rPr>
              <a:pPr/>
              <a:t>10/24/13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60E2F-FD73-4F11-B65B-E76874B7F0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390190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0A899-0082-44DD-BE39-560F197BF598}" type="datetimeFigureOut">
              <a:rPr lang="en-US" smtClean="0">
                <a:solidFill>
                  <a:prstClr val="black">
                    <a:tint val="75000"/>
                  </a:prstClr>
                </a:solidFill>
              </a:rPr>
              <a:pPr/>
              <a:t>10/24/13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60E2F-FD73-4F11-B65B-E76874B7F0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1522973"/>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g"/><Relationship Id="rId5" Type="http://schemas.openxmlformats.org/officeDocument/2006/relationships/image" Target="../media/image10.png"/><Relationship Id="rId1" Type="http://schemas.openxmlformats.org/officeDocument/2006/relationships/slideLayout" Target="../slideLayouts/slideLayout5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0.xml"/><Relationship Id="rId3" Type="http://schemas.openxmlformats.org/officeDocument/2006/relationships/chart" Target="../charts/char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1.xml"/><Relationship Id="rId3"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chart" Target="../charts/chart7.xml"/><Relationship Id="rId1" Type="http://schemas.openxmlformats.org/officeDocument/2006/relationships/slideLayout" Target="../slideLayouts/slideLayout3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6.xml"/><Relationship Id="rId3" Type="http://schemas.openxmlformats.org/officeDocument/2006/relationships/image" Target="../media/image1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 Id="rId3" Type="http://schemas.openxmlformats.org/officeDocument/2006/relationships/image" Target="../media/image12.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0.xml"/><Relationship Id="rId3" Type="http://schemas.openxmlformats.org/officeDocument/2006/relationships/image" Target="../media/image13.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2.xml"/><Relationship Id="rId3" Type="http://schemas.openxmlformats.org/officeDocument/2006/relationships/image" Target="../media/image14.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9.jpg"/><Relationship Id="rId5" Type="http://schemas.openxmlformats.org/officeDocument/2006/relationships/image" Target="../media/image16.jpeg"/><Relationship Id="rId1" Type="http://schemas.openxmlformats.org/officeDocument/2006/relationships/slideLayout" Target="../slideLayouts/slideLayout47.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3" Type="http://schemas.openxmlformats.org/officeDocument/2006/relationships/hyperlink" Target="http://bit.ly/RPSTEPS" TargetMode="External"/><Relationship Id="rId4" Type="http://schemas.openxmlformats.org/officeDocument/2006/relationships/hyperlink" Target="http://bit.ly/RPSTEPS2" TargetMode="External"/><Relationship Id="rId5" Type="http://schemas.openxmlformats.org/officeDocument/2006/relationships/hyperlink" Target="http://bit.ly/JFFReport" TargetMode="External"/><Relationship Id="rId6" Type="http://schemas.openxmlformats.org/officeDocument/2006/relationships/hyperlink" Target="http://bit.ly/CCRCAssess" TargetMode="External"/><Relationship Id="rId1" Type="http://schemas.openxmlformats.org/officeDocument/2006/relationships/slideLayout" Target="../slideLayouts/slideLayout13.xml"/><Relationship Id="rId2" Type="http://schemas.openxmlformats.org/officeDocument/2006/relationships/hyperlink" Target="http://bit.ly/PathwaysResearch"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7.xml"/><Relationship Id="rId3" Type="http://schemas.openxmlformats.org/officeDocument/2006/relationships/chart" Target="../charts/char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8.xml"/><Relationship Id="rId3" Type="http://schemas.openxmlformats.org/officeDocument/2006/relationships/chart" Target="../charts/char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9.xml"/><Relationship Id="rId3"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685800" y="1295400"/>
            <a:ext cx="7772400" cy="2305051"/>
          </a:xfrm>
        </p:spPr>
        <p:txBody>
          <a:bodyPr>
            <a:normAutofit fontScale="90000"/>
          </a:bodyPr>
          <a:lstStyle/>
          <a:p>
            <a:r>
              <a:rPr lang="en-US" b="1" dirty="0" smtClean="0">
                <a:solidFill>
                  <a:srgbClr val="C00000"/>
                </a:solidFill>
              </a:rPr>
              <a:t>Harnessing the Power of Alternative Assessment to Advance the Completion Agenda</a:t>
            </a:r>
            <a:r>
              <a:rPr lang="en-US" dirty="0" smtClean="0"/>
              <a:t/>
            </a:r>
            <a:br>
              <a:rPr lang="en-US" dirty="0" smtClean="0"/>
            </a:br>
            <a:r>
              <a:rPr lang="en-US" dirty="0" smtClean="0"/>
              <a:t/>
            </a:r>
            <a:br>
              <a:rPr lang="en-US" dirty="0" smtClean="0"/>
            </a:br>
            <a:r>
              <a:rPr lang="pt-BR" dirty="0" smtClean="0"/>
              <a:t/>
            </a:r>
            <a:br>
              <a:rPr lang="pt-BR" dirty="0" smtClean="0"/>
            </a:br>
            <a:endParaRPr lang="en-US" dirty="0"/>
          </a:p>
        </p:txBody>
      </p:sp>
      <p:sp>
        <p:nvSpPr>
          <p:cNvPr id="10" name="Subtitle 9"/>
          <p:cNvSpPr>
            <a:spLocks noGrp="1"/>
          </p:cNvSpPr>
          <p:nvPr>
            <p:ph type="subTitle" idx="1"/>
          </p:nvPr>
        </p:nvSpPr>
        <p:spPr>
          <a:xfrm>
            <a:off x="3124200" y="2895600"/>
            <a:ext cx="5181600" cy="3733800"/>
          </a:xfrm>
        </p:spPr>
        <p:txBody>
          <a:bodyPr>
            <a:normAutofit fontScale="47500" lnSpcReduction="20000"/>
          </a:bodyPr>
          <a:lstStyle/>
          <a:p>
            <a:pPr algn="l"/>
            <a:r>
              <a:rPr lang="pt-BR" sz="3800" b="1" dirty="0" smtClean="0">
                <a:solidFill>
                  <a:schemeClr val="tx1"/>
                </a:solidFill>
              </a:rPr>
              <a:t>Eloy Ortiz Oakley</a:t>
            </a:r>
          </a:p>
          <a:p>
            <a:pPr algn="l"/>
            <a:r>
              <a:rPr lang="pt-BR" sz="3800" b="1" dirty="0" smtClean="0">
                <a:solidFill>
                  <a:schemeClr val="tx1"/>
                </a:solidFill>
              </a:rPr>
              <a:t>Superintendent-President, Long Beach City College</a:t>
            </a:r>
          </a:p>
          <a:p>
            <a:pPr algn="l"/>
            <a:endParaRPr lang="pt-BR" sz="1800" b="1" dirty="0" smtClean="0">
              <a:solidFill>
                <a:schemeClr val="tx1"/>
              </a:solidFill>
            </a:endParaRPr>
          </a:p>
          <a:p>
            <a:pPr algn="l"/>
            <a:endParaRPr lang="pt-BR" sz="1800" b="1" dirty="0" smtClean="0">
              <a:solidFill>
                <a:schemeClr val="tx1"/>
              </a:solidFill>
            </a:endParaRPr>
          </a:p>
          <a:p>
            <a:pPr algn="l"/>
            <a:r>
              <a:rPr lang="pt-BR" sz="3800" b="1" dirty="0" smtClean="0">
                <a:solidFill>
                  <a:schemeClr val="tx1"/>
                </a:solidFill>
              </a:rPr>
              <a:t>Terrence Willett</a:t>
            </a:r>
          </a:p>
          <a:p>
            <a:pPr algn="l"/>
            <a:r>
              <a:rPr lang="pt-BR" sz="3800" b="1" dirty="0" smtClean="0">
                <a:solidFill>
                  <a:schemeClr val="tx1"/>
                </a:solidFill>
              </a:rPr>
              <a:t>Director of Planning and Research, Cabrillo College/ RP Group Researcher</a:t>
            </a:r>
          </a:p>
          <a:p>
            <a:pPr algn="l"/>
            <a:endParaRPr lang="pt-BR" sz="1800" b="1" dirty="0" smtClean="0">
              <a:solidFill>
                <a:schemeClr val="tx1"/>
              </a:solidFill>
            </a:endParaRPr>
          </a:p>
          <a:p>
            <a:pPr algn="l"/>
            <a:endParaRPr lang="pt-BR" sz="1800" b="1" dirty="0" smtClean="0">
              <a:solidFill>
                <a:schemeClr val="tx1"/>
              </a:solidFill>
            </a:endParaRPr>
          </a:p>
          <a:p>
            <a:pPr algn="l"/>
            <a:r>
              <a:rPr lang="pt-BR" sz="3800" b="1" dirty="0" smtClean="0">
                <a:solidFill>
                  <a:schemeClr val="tx1"/>
                </a:solidFill>
              </a:rPr>
              <a:t>Patrick Perry</a:t>
            </a:r>
          </a:p>
          <a:p>
            <a:pPr algn="l"/>
            <a:r>
              <a:rPr lang="pt-BR" sz="3800" b="1" dirty="0" smtClean="0">
                <a:solidFill>
                  <a:schemeClr val="tx1"/>
                </a:solidFill>
              </a:rPr>
              <a:t>Vice Chancellor, CCCCO</a:t>
            </a:r>
          </a:p>
          <a:p>
            <a:endParaRPr lang="pt-BR" sz="3600" dirty="0" smtClean="0">
              <a:solidFill>
                <a:schemeClr val="tx1"/>
              </a:solidFill>
            </a:endParaRPr>
          </a:p>
          <a:p>
            <a:r>
              <a:rPr lang="pt-BR" sz="3800" b="1" dirty="0" smtClean="0">
                <a:solidFill>
                  <a:schemeClr val="tx1"/>
                </a:solidFill>
              </a:rPr>
              <a:t>Strengthening Student Success Conference Ocotber 9, 2013</a:t>
            </a:r>
          </a:p>
          <a:p>
            <a:pPr algn="l"/>
            <a:endParaRPr lang="pt-BR" sz="3800" b="1" dirty="0" smtClean="0">
              <a:solidFill>
                <a:schemeClr val="tx1"/>
              </a:solidFill>
            </a:endParaRPr>
          </a:p>
          <a:p>
            <a:pPr algn="l"/>
            <a:endParaRPr lang="pt-BR" sz="3800" b="1" dirty="0" smtClean="0">
              <a:solidFill>
                <a:schemeClr val="tx1"/>
              </a:solidFill>
            </a:endParaRPr>
          </a:p>
          <a:p>
            <a:endParaRPr lang="pt-BR" dirty="0" smtClean="0">
              <a:solidFill>
                <a:schemeClr val="tx1"/>
              </a:solidFill>
            </a:endParaRPr>
          </a:p>
        </p:txBody>
      </p:sp>
      <p:sp>
        <p:nvSpPr>
          <p:cNvPr id="5" name="Slide Number Placeholder 4"/>
          <p:cNvSpPr>
            <a:spLocks noGrp="1"/>
          </p:cNvSpPr>
          <p:nvPr>
            <p:ph type="sldNum" sz="quarter" idx="12"/>
          </p:nvPr>
        </p:nvSpPr>
        <p:spPr/>
        <p:txBody>
          <a:bodyPr/>
          <a:lstStyle/>
          <a:p>
            <a:fld id="{F604F4E0-977D-410F-85A9-8F66CB04F0ED}" type="slidenum">
              <a:rPr lang="en-US" smtClean="0">
                <a:solidFill>
                  <a:prstClr val="black">
                    <a:tint val="75000"/>
                  </a:prstClr>
                </a:solidFill>
              </a:rPr>
              <a:pPr/>
              <a:t>1</a:t>
            </a:fld>
            <a:endParaRPr lang="en-US" dirty="0">
              <a:solidFill>
                <a:prstClr val="black">
                  <a:tint val="75000"/>
                </a:prstClr>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590800"/>
            <a:ext cx="1524000" cy="128953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948" y="4190999"/>
            <a:ext cx="2152650" cy="504825"/>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105400"/>
            <a:ext cx="3048000"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05018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685800" y="274638"/>
            <a:ext cx="8305800" cy="1143000"/>
          </a:xfrm>
        </p:spPr>
        <p:txBody>
          <a:bodyPr>
            <a:normAutofit/>
          </a:bodyPr>
          <a:lstStyle/>
          <a:p>
            <a:pPr>
              <a:defRPr sz="1800" b="1" i="0" u="none" strike="noStrike" kern="1200" baseline="0">
                <a:solidFill>
                  <a:prstClr val="black"/>
                </a:solidFill>
                <a:latin typeface="+mn-lt"/>
                <a:ea typeface="+mn-ea"/>
                <a:cs typeface="+mn-cs"/>
              </a:defRPr>
            </a:pPr>
            <a:r>
              <a:rPr lang="en-US" sz="3200" b="1" dirty="0">
                <a:solidFill>
                  <a:srgbClr val="C00000"/>
                </a:solidFill>
                <a:cs typeface="Aharoni" pitchFamily="2" charset="-79"/>
              </a:rPr>
              <a:t>Equity Impact: F2012 Students of Color Compared to F2011 White Baseline</a:t>
            </a:r>
            <a:endParaRPr lang="en-US" sz="2800" b="1" dirty="0">
              <a:solidFill>
                <a:prstClr val="black"/>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81299757"/>
              </p:ext>
            </p:extLst>
          </p:nvPr>
        </p:nvGraphicFramePr>
        <p:xfrm>
          <a:off x="914400" y="1600200"/>
          <a:ext cx="8077200" cy="48768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flipH="1">
            <a:off x="1676400" y="4648200"/>
            <a:ext cx="152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3505200" y="4114800"/>
            <a:ext cx="152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5334000" y="4114800"/>
            <a:ext cx="152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7162800" y="3657600"/>
            <a:ext cx="1524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702014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685800" y="274638"/>
            <a:ext cx="8305800" cy="1143000"/>
          </a:xfrm>
        </p:spPr>
        <p:txBody>
          <a:bodyPr>
            <a:normAutofit/>
          </a:bodyPr>
          <a:lstStyle/>
          <a:p>
            <a:pPr>
              <a:defRPr sz="1800" b="1" i="0" u="none" strike="noStrike" kern="1200" baseline="0">
                <a:solidFill>
                  <a:prstClr val="black"/>
                </a:solidFill>
                <a:latin typeface="+mn-lt"/>
                <a:ea typeface="+mn-ea"/>
                <a:cs typeface="+mn-cs"/>
              </a:defRPr>
            </a:pPr>
            <a:r>
              <a:rPr lang="en-US" sz="3200" b="1" dirty="0" smtClean="0">
                <a:solidFill>
                  <a:srgbClr val="C00000"/>
                </a:solidFill>
                <a:cs typeface="Aharoni" pitchFamily="2" charset="-79"/>
              </a:rPr>
              <a:t>Equity gaps remain but significant gains for all F2012 Students</a:t>
            </a:r>
            <a:endParaRPr lang="en-US" sz="2800" b="1" dirty="0">
              <a:solidFill>
                <a:prstClr val="black"/>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60596791"/>
              </p:ext>
            </p:extLst>
          </p:nvPr>
        </p:nvGraphicFramePr>
        <p:xfrm>
          <a:off x="914400" y="1600200"/>
          <a:ext cx="8077200" cy="48768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flipH="1">
            <a:off x="1676400" y="4648200"/>
            <a:ext cx="152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3505200" y="4114800"/>
            <a:ext cx="152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5334000" y="4114800"/>
            <a:ext cx="152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7162800" y="3657600"/>
            <a:ext cx="1524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04199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371600" y="274638"/>
            <a:ext cx="7315200" cy="1143000"/>
          </a:xfrm>
        </p:spPr>
        <p:txBody>
          <a:bodyPr>
            <a:noAutofit/>
          </a:bodyPr>
          <a:lstStyle/>
          <a:p>
            <a:r>
              <a:rPr lang="en-US" sz="3600" b="1" dirty="0" smtClean="0">
                <a:solidFill>
                  <a:srgbClr val="C00000"/>
                </a:solidFill>
                <a:cs typeface="Aharoni" pitchFamily="2" charset="-79"/>
              </a:rPr>
              <a:t>Cohort 1 and 2 Promise Pathways Demographics</a:t>
            </a:r>
            <a:endParaRPr lang="en-US" sz="1400" dirty="0"/>
          </a:p>
        </p:txBody>
      </p:sp>
      <p:cxnSp>
        <p:nvCxnSpPr>
          <p:cNvPr id="8" name="Straight Connector 7"/>
          <p:cNvCxnSpPr/>
          <p:nvPr/>
        </p:nvCxnSpPr>
        <p:spPr>
          <a:xfrm flipV="1">
            <a:off x="609600" y="0"/>
            <a:ext cx="0" cy="6858000"/>
          </a:xfrm>
          <a:prstGeom prst="line">
            <a:avLst/>
          </a:prstGeom>
          <a:ln w="5715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flipV="1">
            <a:off x="685800" y="-13648"/>
            <a:ext cx="0" cy="6871648"/>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pic>
        <p:nvPicPr>
          <p:cNvPr id="10" name="Picture 2"/>
          <p:cNvPicPr>
            <a:picLocks noChangeAspect="1" noChangeArrowheads="1"/>
          </p:cNvPicPr>
          <p:nvPr/>
        </p:nvPicPr>
        <p:blipFill>
          <a:blip r:embed="rId3"/>
          <a:srcRect l="24680" r="19872" b="32906"/>
          <a:stretch>
            <a:fillRect/>
          </a:stretch>
        </p:blipFill>
        <p:spPr bwMode="auto">
          <a:xfrm>
            <a:off x="76200" y="5401661"/>
            <a:ext cx="1295400" cy="1175352"/>
          </a:xfrm>
          <a:prstGeom prst="rect">
            <a:avLst/>
          </a:prstGeom>
          <a:noFill/>
          <a:ln w="9525">
            <a:noFill/>
            <a:miter lim="800000"/>
            <a:headEnd/>
            <a:tailEnd/>
          </a:ln>
        </p:spPr>
      </p:pic>
      <p:graphicFrame>
        <p:nvGraphicFramePr>
          <p:cNvPr id="2" name="Chart 1"/>
          <p:cNvGraphicFramePr/>
          <p:nvPr>
            <p:extLst>
              <p:ext uri="{D42A27DB-BD31-4B8C-83A1-F6EECF244321}">
                <p14:modId xmlns:p14="http://schemas.microsoft.com/office/powerpoint/2010/main" val="907600391"/>
              </p:ext>
            </p:extLst>
          </p:nvPr>
        </p:nvGraphicFramePr>
        <p:xfrm>
          <a:off x="1524000" y="1397000"/>
          <a:ext cx="7315200" cy="5156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147505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2000" b="0" kern="900" spc="80" dirty="0" smtClean="0"/>
              <a:t>A brief overview</a:t>
            </a:r>
            <a:endParaRPr lang="en-US" sz="2000" b="0" kern="900" spc="80" dirty="0"/>
          </a:p>
        </p:txBody>
      </p:sp>
      <p:sp>
        <p:nvSpPr>
          <p:cNvPr id="3" name="Title 2"/>
          <p:cNvSpPr>
            <a:spLocks noGrp="1"/>
          </p:cNvSpPr>
          <p:nvPr>
            <p:ph type="title"/>
          </p:nvPr>
        </p:nvSpPr>
        <p:spPr/>
        <p:txBody>
          <a:bodyPr/>
          <a:lstStyle/>
          <a:p>
            <a:r>
              <a:rPr lang="en-US" dirty="0" smtClean="0"/>
              <a:t>The Student Transcript-Enhanced Placement Project (STEPS)</a:t>
            </a:r>
            <a:endParaRPr lang="en-US" dirty="0"/>
          </a:p>
        </p:txBody>
      </p:sp>
      <p:sp>
        <p:nvSpPr>
          <p:cNvPr id="7" name="Slide Number Placeholder 6"/>
          <p:cNvSpPr>
            <a:spLocks noGrp="1"/>
          </p:cNvSpPr>
          <p:nvPr>
            <p:ph type="sldNum" sz="quarter" idx="11"/>
          </p:nvPr>
        </p:nvSpPr>
        <p:spPr/>
        <p:txBody>
          <a:bodyPr/>
          <a:lstStyle/>
          <a:p>
            <a:fld id="{CA8C28C9-49BD-154E-81F1-36BC551BC087}" type="slidenum">
              <a:rPr lang="en-US" smtClean="0">
                <a:solidFill>
                  <a:prstClr val="black">
                    <a:tint val="75000"/>
                  </a:prstClr>
                </a:solidFill>
              </a:rPr>
              <a:pPr/>
              <a:t>13</a:t>
            </a:fld>
            <a:endParaRPr lang="en-US" dirty="0">
              <a:solidFill>
                <a:prstClr val="black">
                  <a:tint val="75000"/>
                </a:prstClr>
              </a:solidFill>
            </a:endParaRPr>
          </a:p>
        </p:txBody>
      </p:sp>
      <p:sp>
        <p:nvSpPr>
          <p:cNvPr id="8" name="Footer Placeholder 4"/>
          <p:cNvSpPr>
            <a:spLocks noGrp="1"/>
          </p:cNvSpPr>
          <p:nvPr>
            <p:ph type="ftr" sz="quarter" idx="12"/>
          </p:nvPr>
        </p:nvSpPr>
        <p:spPr>
          <a:xfrm>
            <a:off x="1219200" y="6447116"/>
            <a:ext cx="5943600" cy="270165"/>
          </a:xfrm>
        </p:spPr>
        <p:txBody>
          <a:bodyPr/>
          <a:lstStyle>
            <a:lvl1pPr>
              <a:defRPr sz="1200"/>
            </a:lvl1pPr>
          </a:lstStyle>
          <a:p>
            <a:pPr>
              <a:defRPr/>
            </a:pPr>
            <a:r>
              <a:rPr lang="en-US" dirty="0">
                <a:solidFill>
                  <a:srgbClr val="696464"/>
                </a:solidFill>
              </a:rPr>
              <a:t>Harnessing the Power of Alternative Assessment to Advance the Completion Agenda</a:t>
            </a:r>
          </a:p>
        </p:txBody>
      </p:sp>
    </p:spTree>
    <p:extLst>
      <p:ext uri="{BB962C8B-B14F-4D97-AF65-F5344CB8AC3E}">
        <p14:creationId xmlns:p14="http://schemas.microsoft.com/office/powerpoint/2010/main" val="2866496367"/>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57200"/>
            <a:ext cx="7391400" cy="990600"/>
          </a:xfrm>
        </p:spPr>
        <p:txBody>
          <a:bodyPr/>
          <a:lstStyle/>
          <a:p>
            <a:r>
              <a:rPr lang="en-US" dirty="0" smtClean="0"/>
              <a:t>What Are We Seeking to Do?</a:t>
            </a:r>
            <a:endParaRPr lang="en-US" dirty="0"/>
          </a:p>
        </p:txBody>
      </p:sp>
      <p:sp>
        <p:nvSpPr>
          <p:cNvPr id="3" name="Content Placeholder 2"/>
          <p:cNvSpPr>
            <a:spLocks noGrp="1"/>
          </p:cNvSpPr>
          <p:nvPr>
            <p:ph sz="quarter" idx="1"/>
          </p:nvPr>
        </p:nvSpPr>
        <p:spPr>
          <a:xfrm>
            <a:off x="1295400" y="1676400"/>
            <a:ext cx="7391400" cy="4346448"/>
          </a:xfrm>
        </p:spPr>
        <p:txBody>
          <a:bodyPr/>
          <a:lstStyle/>
          <a:p>
            <a:pPr marL="457200" indent="-457200">
              <a:buFont typeface="Arial" pitchFamily="34" charset="0"/>
              <a:buChar char="•"/>
            </a:pPr>
            <a:r>
              <a:rPr lang="en-US" sz="2400" dirty="0" smtClean="0"/>
              <a:t>Examine the value of using transcripts as part of the assessment process</a:t>
            </a:r>
          </a:p>
          <a:p>
            <a:pPr marL="457200" indent="-457200">
              <a:buFont typeface="Arial" pitchFamily="34" charset="0"/>
              <a:buChar char="•"/>
            </a:pPr>
            <a:r>
              <a:rPr lang="en-US" sz="2400" dirty="0" smtClean="0"/>
              <a:t>Create predictive models using intersegmental data to study students who had already taken community college courses</a:t>
            </a:r>
          </a:p>
          <a:p>
            <a:pPr marL="457200" indent="-457200">
              <a:buFont typeface="Arial" pitchFamily="34" charset="0"/>
              <a:buChar char="•"/>
            </a:pPr>
            <a:r>
              <a:rPr lang="en-US" sz="2400" dirty="0" smtClean="0"/>
              <a:t>Use models to analyze how well transcript data predicts the first English &amp; math courses students take and how well they do in them</a:t>
            </a:r>
          </a:p>
          <a:p>
            <a:pPr marL="457200" indent="-457200">
              <a:buFont typeface="Arial" pitchFamily="34" charset="0"/>
              <a:buChar char="•"/>
            </a:pPr>
            <a:r>
              <a:rPr lang="en-US" sz="2400" dirty="0" smtClean="0"/>
              <a:t>Recruit colleges to do local analyses to generate campus-specific insights and trigger CCC/K-12 conversations</a:t>
            </a:r>
          </a:p>
          <a:p>
            <a:endParaRPr lang="en-US" sz="2400" dirty="0" smtClean="0"/>
          </a:p>
          <a:p>
            <a:endParaRPr lang="en-US" sz="2400" dirty="0"/>
          </a:p>
        </p:txBody>
      </p:sp>
      <p:sp>
        <p:nvSpPr>
          <p:cNvPr id="4" name="Slide Number Placeholder 3"/>
          <p:cNvSpPr>
            <a:spLocks noGrp="1"/>
          </p:cNvSpPr>
          <p:nvPr>
            <p:ph type="sldNum" sz="quarter" idx="11"/>
          </p:nvPr>
        </p:nvSpPr>
        <p:spPr/>
        <p:txBody>
          <a:bodyPr/>
          <a:lstStyle/>
          <a:p>
            <a:fld id="{CA8C28C9-49BD-154E-81F1-36BC551BC087}" type="slidenum">
              <a:rPr lang="en-US" smtClean="0">
                <a:solidFill>
                  <a:prstClr val="black">
                    <a:tint val="75000"/>
                  </a:prstClr>
                </a:solidFill>
              </a:rPr>
              <a:pPr/>
              <a:t>14</a:t>
            </a:fld>
            <a:endParaRPr lang="en-US" dirty="0">
              <a:solidFill>
                <a:prstClr val="black">
                  <a:tint val="75000"/>
                </a:prstClr>
              </a:solidFill>
            </a:endParaRPr>
          </a:p>
        </p:txBody>
      </p:sp>
      <p:sp>
        <p:nvSpPr>
          <p:cNvPr id="6" name="Footer Placeholder 4"/>
          <p:cNvSpPr>
            <a:spLocks noGrp="1"/>
          </p:cNvSpPr>
          <p:nvPr>
            <p:ph type="ftr" sz="quarter" idx="12"/>
          </p:nvPr>
        </p:nvSpPr>
        <p:spPr>
          <a:xfrm>
            <a:off x="1219200" y="6447116"/>
            <a:ext cx="5943600" cy="270165"/>
          </a:xfrm>
        </p:spPr>
        <p:txBody>
          <a:bodyPr/>
          <a:lstStyle>
            <a:lvl1pPr>
              <a:defRPr sz="1200"/>
            </a:lvl1pPr>
          </a:lstStyle>
          <a:p>
            <a:pPr>
              <a:defRPr/>
            </a:pPr>
            <a:r>
              <a:rPr lang="en-US" dirty="0">
                <a:solidFill>
                  <a:srgbClr val="696464"/>
                </a:solidFill>
              </a:rPr>
              <a:t>Harnessing the Power of Alternative Assessment to Advance the Completion </a:t>
            </a:r>
            <a:r>
              <a:rPr lang="en-US" dirty="0" smtClean="0">
                <a:solidFill>
                  <a:srgbClr val="696464"/>
                </a:solidFill>
              </a:rPr>
              <a:t>Agenda</a:t>
            </a:r>
          </a:p>
        </p:txBody>
      </p:sp>
    </p:spTree>
    <p:extLst>
      <p:ext uri="{BB962C8B-B14F-4D97-AF65-F5344CB8AC3E}">
        <p14:creationId xmlns:p14="http://schemas.microsoft.com/office/powerpoint/2010/main" val="961616823"/>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4459" cy="6858000"/>
          </a:xfrm>
          <a:prstGeom prst="rect">
            <a:avLst/>
          </a:prstGeom>
          <a:solidFill>
            <a:srgbClr val="FFA62C"/>
          </a:solidFill>
          <a:ln>
            <a:noFill/>
          </a:ln>
          <a:effectLst/>
          <a:scene3d>
            <a:camera prst="orthographicFront" fov="0">
              <a:rot lat="0" lon="0" rev="0"/>
            </a:camera>
            <a:lightRig rig="threePt" dir="t">
              <a:rot lat="0" lon="0" rev="0"/>
            </a:lightRig>
          </a:scene3d>
          <a:sp3d prstMaterial="matte">
            <a:bevelT w="0" h="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 name="Oval 4"/>
          <p:cNvSpPr/>
          <p:nvPr/>
        </p:nvSpPr>
        <p:spPr>
          <a:xfrm>
            <a:off x="657225" y="-476250"/>
            <a:ext cx="7924800" cy="7924800"/>
          </a:xfrm>
          <a:prstGeom prst="ellipse">
            <a:avLst/>
          </a:prstGeom>
          <a:solidFill>
            <a:schemeClr val="bg1"/>
          </a:solidFill>
          <a:ln w="0" cmpd="sng">
            <a:noFill/>
          </a:ln>
          <a:effectLst/>
          <a:scene3d>
            <a:camera prst="orthographicFront" fov="0">
              <a:rot lat="0" lon="0" rev="0"/>
            </a:camera>
            <a:lightRig rig="threePt" dir="t">
              <a:rot lat="0" lon="0" rev="0"/>
            </a:lightRig>
          </a:scene3d>
          <a:sp3d contourW="9525" prstMaterial="matte">
            <a:bevelT w="0" h="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sz="quarter" idx="1"/>
          </p:nvPr>
        </p:nvSpPr>
        <p:spPr>
          <a:xfrm>
            <a:off x="1600199" y="762000"/>
            <a:ext cx="6984873" cy="4346448"/>
          </a:xfrm>
        </p:spPr>
        <p:txBody>
          <a:bodyPr/>
          <a:lstStyle/>
          <a:p>
            <a:pPr eaLnBrk="1" hangingPunct="1">
              <a:spcBef>
                <a:spcPct val="0"/>
              </a:spcBef>
            </a:pPr>
            <a:r>
              <a:rPr lang="en-US" sz="5000" spc="-80" dirty="0" smtClean="0"/>
              <a:t>   In English</a:t>
            </a:r>
          </a:p>
          <a:p>
            <a:pPr eaLnBrk="1" hangingPunct="1">
              <a:spcBef>
                <a:spcPct val="0"/>
              </a:spcBef>
            </a:pPr>
            <a:r>
              <a:rPr lang="en-US" sz="5000" spc="-80" dirty="0"/>
              <a:t>	</a:t>
            </a:r>
            <a:r>
              <a:rPr lang="en-US" sz="5000" spc="-80" dirty="0" smtClean="0"/>
              <a:t>	</a:t>
            </a:r>
            <a:r>
              <a:rPr lang="en-US" sz="5800" dirty="0">
                <a:solidFill>
                  <a:srgbClr val="C00000"/>
                </a:solidFill>
                <a:latin typeface="Arial Black"/>
                <a:cs typeface="Arial Black"/>
              </a:rPr>
              <a:t>tests </a:t>
            </a:r>
            <a:endParaRPr lang="en-US" sz="5800" dirty="0" smtClean="0">
              <a:solidFill>
                <a:srgbClr val="C00000"/>
              </a:solidFill>
              <a:latin typeface="Arial Black"/>
              <a:cs typeface="Arial Black"/>
            </a:endParaRPr>
          </a:p>
          <a:p>
            <a:pPr eaLnBrk="1" hangingPunct="1">
              <a:spcBef>
                <a:spcPct val="0"/>
              </a:spcBef>
            </a:pPr>
            <a:r>
              <a:rPr lang="en-US" sz="5800" dirty="0" smtClean="0">
                <a:solidFill>
                  <a:srgbClr val="C00000"/>
                </a:solidFill>
                <a:latin typeface="Arial Black"/>
                <a:cs typeface="Arial Black"/>
              </a:rPr>
              <a:t>predict tests,	</a:t>
            </a:r>
            <a:r>
              <a:rPr lang="en-US" sz="5000" spc="-80" dirty="0"/>
              <a:t>	</a:t>
            </a:r>
            <a:r>
              <a:rPr lang="en-US" sz="5000" spc="-80" dirty="0" smtClean="0"/>
              <a:t>grades and courses 		matter but </a:t>
            </a:r>
          </a:p>
          <a:p>
            <a:pPr eaLnBrk="1" hangingPunct="1">
              <a:spcBef>
                <a:spcPct val="0"/>
              </a:spcBef>
            </a:pPr>
            <a:r>
              <a:rPr lang="en-US" sz="5000" spc="-80" dirty="0" smtClean="0"/>
              <a:t>	vary by college</a:t>
            </a:r>
            <a:endParaRPr lang="en-US" dirty="0"/>
          </a:p>
        </p:txBody>
      </p:sp>
      <p:sp>
        <p:nvSpPr>
          <p:cNvPr id="8" name="Slide Number Placeholder 7"/>
          <p:cNvSpPr>
            <a:spLocks noGrp="1"/>
          </p:cNvSpPr>
          <p:nvPr>
            <p:ph type="sldNum" sz="quarter" idx="11"/>
          </p:nvPr>
        </p:nvSpPr>
        <p:spPr/>
        <p:txBody>
          <a:bodyPr/>
          <a:lstStyle/>
          <a:p>
            <a:fld id="{CA8C28C9-49BD-154E-81F1-36BC551BC087}"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3040675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CA8C28C9-49BD-154E-81F1-36BC551BC087}" type="slidenum">
              <a:rPr lang="en-US" smtClean="0">
                <a:solidFill>
                  <a:prstClr val="black">
                    <a:tint val="75000"/>
                  </a:prstClr>
                </a:solidFill>
              </a:rPr>
              <a:pPr/>
              <a:t>16</a:t>
            </a:fld>
            <a:endParaRPr lang="en-US" dirty="0">
              <a:solidFill>
                <a:prstClr val="black">
                  <a:tint val="75000"/>
                </a:prstClr>
              </a:solidFill>
            </a:endParaRPr>
          </a:p>
        </p:txBody>
      </p:sp>
      <p:sp>
        <p:nvSpPr>
          <p:cNvPr id="6" name="TextBox 5"/>
          <p:cNvSpPr txBox="1"/>
          <p:nvPr/>
        </p:nvSpPr>
        <p:spPr>
          <a:xfrm>
            <a:off x="228600" y="5943600"/>
            <a:ext cx="8001000" cy="369332"/>
          </a:xfrm>
          <a:prstGeom prst="rect">
            <a:avLst/>
          </a:prstGeom>
          <a:noFill/>
        </p:spPr>
        <p:txBody>
          <a:bodyPr wrap="square" rtlCol="0">
            <a:spAutoFit/>
          </a:bodyPr>
          <a:lstStyle/>
          <a:p>
            <a:r>
              <a:rPr lang="en-US" dirty="0" smtClean="0">
                <a:solidFill>
                  <a:prstClr val="black"/>
                </a:solidFill>
                <a:latin typeface="Arial" pitchFamily="34" charset="0"/>
                <a:cs typeface="Arial" pitchFamily="34" charset="0"/>
              </a:rPr>
              <a:t>Cox &amp; Snell pseudo R-square ~ 0.35</a:t>
            </a:r>
            <a:endParaRPr lang="en-US" dirty="0">
              <a:solidFill>
                <a:prstClr val="black"/>
              </a:solidFill>
              <a:latin typeface="Arial" pitchFamily="34" charset="0"/>
              <a:cs typeface="Arial" pitchFamily="34" charset="0"/>
            </a:endParaRPr>
          </a:p>
        </p:txBody>
      </p:sp>
      <p:sp>
        <p:nvSpPr>
          <p:cNvPr id="7" name="Footer Placeholder 4"/>
          <p:cNvSpPr>
            <a:spLocks noGrp="1"/>
          </p:cNvSpPr>
          <p:nvPr>
            <p:ph type="ftr" sz="quarter" idx="12"/>
          </p:nvPr>
        </p:nvSpPr>
        <p:spPr>
          <a:xfrm>
            <a:off x="1219200" y="6447116"/>
            <a:ext cx="5943600" cy="270165"/>
          </a:xfrm>
        </p:spPr>
        <p:txBody>
          <a:bodyPr/>
          <a:lstStyle>
            <a:lvl1pPr>
              <a:defRPr sz="1200"/>
            </a:lvl1pPr>
          </a:lstStyle>
          <a:p>
            <a:pPr>
              <a:defRPr/>
            </a:pPr>
            <a:r>
              <a:rPr lang="en-US" dirty="0">
                <a:solidFill>
                  <a:srgbClr val="696464"/>
                </a:solidFill>
              </a:rPr>
              <a:t>Harnessing the Power of Alternative Assessment to Advance the Completion Agenda</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138" y="228598"/>
            <a:ext cx="8610600" cy="5742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4256637"/>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4459" cy="6858000"/>
          </a:xfrm>
          <a:prstGeom prst="rect">
            <a:avLst/>
          </a:prstGeom>
          <a:solidFill>
            <a:srgbClr val="FFA62C"/>
          </a:solidFill>
          <a:ln>
            <a:noFill/>
          </a:ln>
          <a:effectLst/>
          <a:scene3d>
            <a:camera prst="orthographicFront" fov="0">
              <a:rot lat="0" lon="0" rev="0"/>
            </a:camera>
            <a:lightRig rig="threePt" dir="t">
              <a:rot lat="0" lon="0" rev="0"/>
            </a:lightRig>
          </a:scene3d>
          <a:sp3d prstMaterial="matte">
            <a:bevelT w="0" h="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 name="Oval 4"/>
          <p:cNvSpPr/>
          <p:nvPr/>
        </p:nvSpPr>
        <p:spPr>
          <a:xfrm>
            <a:off x="657225" y="-476250"/>
            <a:ext cx="7924800" cy="7924800"/>
          </a:xfrm>
          <a:prstGeom prst="ellipse">
            <a:avLst/>
          </a:prstGeom>
          <a:solidFill>
            <a:schemeClr val="bg1"/>
          </a:solidFill>
          <a:ln w="0" cmpd="sng">
            <a:noFill/>
          </a:ln>
          <a:effectLst/>
          <a:scene3d>
            <a:camera prst="orthographicFront" fov="0">
              <a:rot lat="0" lon="0" rev="0"/>
            </a:camera>
            <a:lightRig rig="threePt" dir="t">
              <a:rot lat="0" lon="0" rev="0"/>
            </a:lightRig>
          </a:scene3d>
          <a:sp3d contourW="9525" prstMaterial="matte">
            <a:bevelT w="0" h="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sz="quarter" idx="1"/>
          </p:nvPr>
        </p:nvSpPr>
        <p:spPr>
          <a:xfrm>
            <a:off x="1600199" y="762000"/>
            <a:ext cx="6984873" cy="4346448"/>
          </a:xfrm>
        </p:spPr>
        <p:txBody>
          <a:bodyPr/>
          <a:lstStyle/>
          <a:p>
            <a:pPr eaLnBrk="1" hangingPunct="1">
              <a:spcBef>
                <a:spcPct val="0"/>
              </a:spcBef>
            </a:pPr>
            <a:r>
              <a:rPr lang="en-US" sz="5000" spc="-80" dirty="0" smtClean="0"/>
              <a:t>   In math</a:t>
            </a:r>
          </a:p>
          <a:p>
            <a:pPr eaLnBrk="1" hangingPunct="1">
              <a:spcBef>
                <a:spcPct val="0"/>
              </a:spcBef>
            </a:pPr>
            <a:r>
              <a:rPr lang="en-US" sz="5000" spc="-80" dirty="0"/>
              <a:t>	</a:t>
            </a:r>
            <a:r>
              <a:rPr lang="en-US" sz="5000" spc="-80" dirty="0" smtClean="0"/>
              <a:t>	</a:t>
            </a:r>
            <a:r>
              <a:rPr lang="en-US" sz="5800" dirty="0">
                <a:solidFill>
                  <a:srgbClr val="C00000"/>
                </a:solidFill>
                <a:latin typeface="Arial Black"/>
                <a:cs typeface="Arial Black"/>
              </a:rPr>
              <a:t>tests </a:t>
            </a:r>
            <a:endParaRPr lang="en-US" sz="5800" dirty="0" smtClean="0">
              <a:solidFill>
                <a:srgbClr val="C00000"/>
              </a:solidFill>
              <a:latin typeface="Arial Black"/>
              <a:cs typeface="Arial Black"/>
            </a:endParaRPr>
          </a:p>
          <a:p>
            <a:pPr eaLnBrk="1" hangingPunct="1">
              <a:spcBef>
                <a:spcPct val="0"/>
              </a:spcBef>
            </a:pPr>
            <a:r>
              <a:rPr lang="en-US" sz="5800" dirty="0" smtClean="0">
                <a:solidFill>
                  <a:srgbClr val="C00000"/>
                </a:solidFill>
                <a:latin typeface="Arial Black"/>
                <a:cs typeface="Arial Black"/>
              </a:rPr>
              <a:t>predict tests,	</a:t>
            </a:r>
            <a:r>
              <a:rPr lang="en-US" sz="5000" spc="-80" dirty="0"/>
              <a:t>	</a:t>
            </a:r>
            <a:r>
              <a:rPr lang="en-US" sz="5000" spc="-80" dirty="0" smtClean="0"/>
              <a:t>but high school				level is also 			   important</a:t>
            </a:r>
          </a:p>
          <a:p>
            <a:pPr eaLnBrk="1" hangingPunct="1">
              <a:spcBef>
                <a:spcPct val="0"/>
              </a:spcBef>
            </a:pPr>
            <a:r>
              <a:rPr lang="en-US" sz="5000" spc="-80" dirty="0" smtClean="0"/>
              <a:t>	</a:t>
            </a:r>
            <a:endParaRPr lang="en-US" dirty="0"/>
          </a:p>
        </p:txBody>
      </p:sp>
      <p:sp>
        <p:nvSpPr>
          <p:cNvPr id="8" name="Slide Number Placeholder 7"/>
          <p:cNvSpPr>
            <a:spLocks noGrp="1"/>
          </p:cNvSpPr>
          <p:nvPr>
            <p:ph type="sldNum" sz="quarter" idx="11"/>
          </p:nvPr>
        </p:nvSpPr>
        <p:spPr/>
        <p:txBody>
          <a:bodyPr/>
          <a:lstStyle/>
          <a:p>
            <a:fld id="{CA8C28C9-49BD-154E-81F1-36BC551BC087}"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19745457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CA8C28C9-49BD-154E-81F1-36BC551BC087}" type="slidenum">
              <a:rPr lang="en-US" smtClean="0">
                <a:solidFill>
                  <a:prstClr val="black">
                    <a:tint val="75000"/>
                  </a:prstClr>
                </a:solidFill>
              </a:rPr>
              <a:pPr/>
              <a:t>18</a:t>
            </a:fld>
            <a:endParaRPr lang="en-US" dirty="0">
              <a:solidFill>
                <a:prstClr val="black">
                  <a:tint val="75000"/>
                </a:prstClr>
              </a:solidFill>
            </a:endParaRPr>
          </a:p>
        </p:txBody>
      </p:sp>
      <p:sp>
        <p:nvSpPr>
          <p:cNvPr id="7" name="TextBox 6"/>
          <p:cNvSpPr txBox="1"/>
          <p:nvPr/>
        </p:nvSpPr>
        <p:spPr>
          <a:xfrm>
            <a:off x="228600" y="5943600"/>
            <a:ext cx="8001000" cy="369332"/>
          </a:xfrm>
          <a:prstGeom prst="rect">
            <a:avLst/>
          </a:prstGeom>
          <a:noFill/>
        </p:spPr>
        <p:txBody>
          <a:bodyPr wrap="square" rtlCol="0">
            <a:spAutoFit/>
          </a:bodyPr>
          <a:lstStyle/>
          <a:p>
            <a:r>
              <a:rPr lang="en-US" dirty="0" smtClean="0">
                <a:solidFill>
                  <a:prstClr val="black"/>
                </a:solidFill>
                <a:latin typeface="Arial" pitchFamily="34" charset="0"/>
                <a:cs typeface="Arial" pitchFamily="34" charset="0"/>
              </a:rPr>
              <a:t>Cox &amp; Snell pseudo R-square ~ 0.50</a:t>
            </a:r>
            <a:endParaRPr lang="en-US" dirty="0">
              <a:solidFill>
                <a:prstClr val="black"/>
              </a:solidFill>
              <a:latin typeface="Arial" pitchFamily="34" charset="0"/>
              <a:cs typeface="Arial" pitchFamily="34" charset="0"/>
            </a:endParaRPr>
          </a:p>
        </p:txBody>
      </p:sp>
      <p:sp>
        <p:nvSpPr>
          <p:cNvPr id="8" name="Footer Placeholder 4"/>
          <p:cNvSpPr>
            <a:spLocks noGrp="1"/>
          </p:cNvSpPr>
          <p:nvPr>
            <p:ph type="ftr" sz="quarter" idx="12"/>
          </p:nvPr>
        </p:nvSpPr>
        <p:spPr>
          <a:xfrm>
            <a:off x="1219200" y="6447116"/>
            <a:ext cx="5943600" cy="270165"/>
          </a:xfrm>
        </p:spPr>
        <p:txBody>
          <a:bodyPr/>
          <a:lstStyle>
            <a:lvl1pPr>
              <a:defRPr sz="1200"/>
            </a:lvl1pPr>
          </a:lstStyle>
          <a:p>
            <a:pPr>
              <a:defRPr/>
            </a:pPr>
            <a:r>
              <a:rPr lang="en-US" dirty="0">
                <a:solidFill>
                  <a:srgbClr val="696464"/>
                </a:solidFill>
              </a:rPr>
              <a:t>Harnessing the Power of Alternative Assessment to Advance the Completion Agenda</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04799"/>
            <a:ext cx="8382000" cy="5595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0110522"/>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4459" cy="6858000"/>
          </a:xfrm>
          <a:prstGeom prst="rect">
            <a:avLst/>
          </a:prstGeom>
          <a:solidFill>
            <a:srgbClr val="FFA62C"/>
          </a:solidFill>
          <a:ln>
            <a:noFill/>
          </a:ln>
          <a:effectLst/>
          <a:scene3d>
            <a:camera prst="orthographicFront" fov="0">
              <a:rot lat="0" lon="0" rev="0"/>
            </a:camera>
            <a:lightRig rig="threePt" dir="t">
              <a:rot lat="0" lon="0" rev="0"/>
            </a:lightRig>
          </a:scene3d>
          <a:sp3d prstMaterial="matte">
            <a:bevelT w="0" h="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 name="Oval 4"/>
          <p:cNvSpPr/>
          <p:nvPr/>
        </p:nvSpPr>
        <p:spPr>
          <a:xfrm>
            <a:off x="657225" y="-476250"/>
            <a:ext cx="7924800" cy="7924800"/>
          </a:xfrm>
          <a:prstGeom prst="ellipse">
            <a:avLst/>
          </a:prstGeom>
          <a:solidFill>
            <a:schemeClr val="bg1"/>
          </a:solidFill>
          <a:ln w="0" cmpd="sng">
            <a:noFill/>
          </a:ln>
          <a:effectLst/>
          <a:scene3d>
            <a:camera prst="orthographicFront" fov="0">
              <a:rot lat="0" lon="0" rev="0"/>
            </a:camera>
            <a:lightRig rig="threePt" dir="t">
              <a:rot lat="0" lon="0" rev="0"/>
            </a:lightRig>
          </a:scene3d>
          <a:sp3d contourW="9525" prstMaterial="matte">
            <a:bevelT w="0" h="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sz="quarter" idx="1"/>
          </p:nvPr>
        </p:nvSpPr>
        <p:spPr>
          <a:xfrm>
            <a:off x="1597152" y="1066800"/>
            <a:ext cx="6984873" cy="5029200"/>
          </a:xfrm>
        </p:spPr>
        <p:txBody>
          <a:bodyPr/>
          <a:lstStyle/>
          <a:p>
            <a:pPr eaLnBrk="1" hangingPunct="1">
              <a:spcBef>
                <a:spcPct val="0"/>
              </a:spcBef>
            </a:pPr>
            <a:r>
              <a:rPr lang="en-US" sz="6000" spc="-80" dirty="0" smtClean="0"/>
              <a:t>   In English,</a:t>
            </a:r>
          </a:p>
          <a:p>
            <a:pPr eaLnBrk="1" hangingPunct="1">
              <a:spcBef>
                <a:spcPct val="0"/>
              </a:spcBef>
            </a:pPr>
            <a:endParaRPr lang="en-US" sz="1800" spc="-80" dirty="0" smtClean="0"/>
          </a:p>
          <a:p>
            <a:pPr eaLnBrk="1" hangingPunct="1">
              <a:spcBef>
                <a:spcPct val="0"/>
              </a:spcBef>
            </a:pPr>
            <a:r>
              <a:rPr lang="en-US" sz="5000" spc="-80" dirty="0"/>
              <a:t>	</a:t>
            </a:r>
            <a:r>
              <a:rPr lang="en-US" sz="5000" spc="-80" dirty="0" smtClean="0"/>
              <a:t>	</a:t>
            </a:r>
            <a:r>
              <a:rPr lang="en-US" sz="6600" dirty="0" smtClean="0">
                <a:solidFill>
                  <a:srgbClr val="C00000"/>
                </a:solidFill>
                <a:latin typeface="Arial Black"/>
                <a:cs typeface="Arial Black"/>
              </a:rPr>
              <a:t>grades</a:t>
            </a:r>
          </a:p>
          <a:p>
            <a:pPr eaLnBrk="1" hangingPunct="1">
              <a:spcBef>
                <a:spcPct val="0"/>
              </a:spcBef>
            </a:pPr>
            <a:r>
              <a:rPr lang="en-US" sz="6600" dirty="0" smtClean="0">
                <a:solidFill>
                  <a:srgbClr val="C00000"/>
                </a:solidFill>
                <a:latin typeface="Arial Black"/>
                <a:cs typeface="Arial Black"/>
              </a:rPr>
              <a:t>predict </a:t>
            </a:r>
          </a:p>
          <a:p>
            <a:pPr eaLnBrk="1" hangingPunct="1">
              <a:spcBef>
                <a:spcPct val="0"/>
              </a:spcBef>
            </a:pPr>
            <a:r>
              <a:rPr lang="en-US" sz="6600" dirty="0" smtClean="0">
                <a:solidFill>
                  <a:srgbClr val="C00000"/>
                </a:solidFill>
                <a:latin typeface="Arial Black"/>
                <a:cs typeface="Arial Black"/>
              </a:rPr>
              <a:t>		grades</a:t>
            </a:r>
            <a:r>
              <a:rPr lang="en-US" sz="5800" dirty="0" smtClean="0">
                <a:solidFill>
                  <a:srgbClr val="C00000"/>
                </a:solidFill>
                <a:latin typeface="Arial Black"/>
                <a:cs typeface="Arial Black"/>
              </a:rPr>
              <a:t>	</a:t>
            </a:r>
            <a:r>
              <a:rPr lang="en-US" sz="5000" spc="-80" dirty="0"/>
              <a:t>	</a:t>
            </a:r>
            <a:endParaRPr lang="en-US" dirty="0"/>
          </a:p>
        </p:txBody>
      </p:sp>
      <p:sp>
        <p:nvSpPr>
          <p:cNvPr id="8" name="Slide Number Placeholder 7"/>
          <p:cNvSpPr>
            <a:spLocks noGrp="1"/>
          </p:cNvSpPr>
          <p:nvPr>
            <p:ph type="sldNum" sz="quarter" idx="11"/>
          </p:nvPr>
        </p:nvSpPr>
        <p:spPr/>
        <p:txBody>
          <a:bodyPr/>
          <a:lstStyle/>
          <a:p>
            <a:fld id="{CA8C28C9-49BD-154E-81F1-36BC551BC087}"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18413625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Transition to College:</a:t>
            </a:r>
            <a:br>
              <a:rPr lang="en-US" sz="3600" b="1" dirty="0" smtClean="0"/>
            </a:br>
            <a:r>
              <a:rPr lang="en-US" sz="3600" b="1" dirty="0" smtClean="0"/>
              <a:t>Assessment and Placement</a:t>
            </a:r>
            <a:endParaRPr lang="en-US" sz="3600" b="1" dirty="0"/>
          </a:p>
        </p:txBody>
      </p:sp>
      <p:sp>
        <p:nvSpPr>
          <p:cNvPr id="3" name="Content Placeholder 2"/>
          <p:cNvSpPr>
            <a:spLocks noGrp="1"/>
          </p:cNvSpPr>
          <p:nvPr>
            <p:ph idx="1"/>
          </p:nvPr>
        </p:nvSpPr>
        <p:spPr>
          <a:xfrm>
            <a:off x="914400" y="1600200"/>
            <a:ext cx="7924800" cy="4876800"/>
          </a:xfrm>
        </p:spPr>
        <p:txBody>
          <a:bodyPr>
            <a:noAutofit/>
          </a:bodyPr>
          <a:lstStyle/>
          <a:p>
            <a:pPr marL="457200" indent="-457200">
              <a:buFont typeface="Arial" pitchFamily="34" charset="0"/>
              <a:buChar char="•"/>
            </a:pPr>
            <a:r>
              <a:rPr lang="en-US" dirty="0" smtClean="0"/>
              <a:t>CCCs are open enrollment</a:t>
            </a:r>
          </a:p>
          <a:p>
            <a:pPr marL="1004888" lvl="1" indent="-457200">
              <a:buFont typeface="Arial" pitchFamily="34" charset="0"/>
              <a:buChar char="•"/>
            </a:pPr>
            <a:r>
              <a:rPr lang="en-US" dirty="0" smtClean="0"/>
              <a:t>Requires assessing and planning for students’ educational needs.</a:t>
            </a:r>
          </a:p>
          <a:p>
            <a:pPr marL="457200" indent="-457200">
              <a:buFont typeface="Arial" pitchFamily="34" charset="0"/>
              <a:buChar char="•"/>
            </a:pPr>
            <a:r>
              <a:rPr lang="en-US" dirty="0" smtClean="0"/>
              <a:t>Most colleges rely on standardized assessment</a:t>
            </a:r>
          </a:p>
          <a:p>
            <a:pPr marL="457200" indent="-457200">
              <a:buFont typeface="Arial" pitchFamily="34" charset="0"/>
              <a:buChar char="•"/>
            </a:pPr>
            <a:r>
              <a:rPr lang="en-US" dirty="0" smtClean="0"/>
              <a:t>Most </a:t>
            </a:r>
            <a:r>
              <a:rPr lang="en-US" dirty="0"/>
              <a:t>students placed into basic </a:t>
            </a:r>
            <a:r>
              <a:rPr lang="en-US" dirty="0" smtClean="0"/>
              <a:t>skills</a:t>
            </a:r>
          </a:p>
          <a:p>
            <a:pPr marL="457200" indent="-457200">
              <a:buFont typeface="Arial" pitchFamily="34" charset="0"/>
              <a:buChar char="•"/>
            </a:pPr>
            <a:r>
              <a:rPr lang="en-US" b="1" dirty="0" smtClean="0"/>
              <a:t>Placement </a:t>
            </a:r>
            <a:r>
              <a:rPr lang="en-US" b="1" dirty="0"/>
              <a:t>into basic skills is significant barrier to completion</a:t>
            </a:r>
          </a:p>
          <a:p>
            <a:pPr marL="457200" indent="-457200">
              <a:buFont typeface="Arial" pitchFamily="34" charset="0"/>
              <a:buChar char="•"/>
            </a:pPr>
            <a:endParaRPr lang="en-US" dirty="0" smtClean="0"/>
          </a:p>
        </p:txBody>
      </p:sp>
      <p:sp>
        <p:nvSpPr>
          <p:cNvPr id="5" name="Slide Number Placeholder 6"/>
          <p:cNvSpPr>
            <a:spLocks noGrp="1"/>
          </p:cNvSpPr>
          <p:nvPr>
            <p:ph type="sldNum" sz="quarter" idx="12"/>
          </p:nvPr>
        </p:nvSpPr>
        <p:spPr/>
        <p:txBody>
          <a:bodyPr/>
          <a:lstStyle/>
          <a:p>
            <a:fld id="{CA8C28C9-49BD-154E-81F1-36BC551BC087}" type="slidenum">
              <a:rPr lang="en-US" smtClean="0"/>
              <a:pPr/>
              <a:t>2</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CA8C28C9-49BD-154E-81F1-36BC551BC087}" type="slidenum">
              <a:rPr lang="en-US" smtClean="0">
                <a:solidFill>
                  <a:prstClr val="black">
                    <a:tint val="75000"/>
                  </a:prstClr>
                </a:solidFill>
              </a:rPr>
              <a:pPr/>
              <a:t>20</a:t>
            </a:fld>
            <a:endParaRPr lang="en-US" dirty="0">
              <a:solidFill>
                <a:prstClr val="black">
                  <a:tint val="75000"/>
                </a:prstClr>
              </a:solidFill>
            </a:endParaRPr>
          </a:p>
        </p:txBody>
      </p:sp>
      <p:sp>
        <p:nvSpPr>
          <p:cNvPr id="7" name="TextBox 6"/>
          <p:cNvSpPr txBox="1"/>
          <p:nvPr/>
        </p:nvSpPr>
        <p:spPr>
          <a:xfrm>
            <a:off x="228600" y="5943600"/>
            <a:ext cx="8001000" cy="369332"/>
          </a:xfrm>
          <a:prstGeom prst="rect">
            <a:avLst/>
          </a:prstGeom>
          <a:noFill/>
        </p:spPr>
        <p:txBody>
          <a:bodyPr wrap="square" rtlCol="0">
            <a:spAutoFit/>
          </a:bodyPr>
          <a:lstStyle/>
          <a:p>
            <a:r>
              <a:rPr lang="en-US" dirty="0" smtClean="0">
                <a:solidFill>
                  <a:prstClr val="black"/>
                </a:solidFill>
                <a:latin typeface="Arial" pitchFamily="34" charset="0"/>
                <a:cs typeface="Arial" pitchFamily="34" charset="0"/>
              </a:rPr>
              <a:t>Cox &amp; Snell pseudo R-square ~ 0.20</a:t>
            </a:r>
            <a:endParaRPr lang="en-US" dirty="0">
              <a:solidFill>
                <a:prstClr val="black"/>
              </a:solidFill>
              <a:latin typeface="Arial" pitchFamily="34" charset="0"/>
              <a:cs typeface="Arial" pitchFamily="34" charset="0"/>
            </a:endParaRPr>
          </a:p>
        </p:txBody>
      </p:sp>
      <p:sp>
        <p:nvSpPr>
          <p:cNvPr id="8" name="Footer Placeholder 4"/>
          <p:cNvSpPr>
            <a:spLocks noGrp="1"/>
          </p:cNvSpPr>
          <p:nvPr>
            <p:ph type="ftr" sz="quarter" idx="12"/>
          </p:nvPr>
        </p:nvSpPr>
        <p:spPr>
          <a:xfrm>
            <a:off x="1219200" y="6447116"/>
            <a:ext cx="5943600" cy="270165"/>
          </a:xfrm>
        </p:spPr>
        <p:txBody>
          <a:bodyPr/>
          <a:lstStyle>
            <a:lvl1pPr>
              <a:defRPr sz="1200"/>
            </a:lvl1pPr>
          </a:lstStyle>
          <a:p>
            <a:pPr>
              <a:defRPr/>
            </a:pPr>
            <a:r>
              <a:rPr lang="en-US" dirty="0">
                <a:solidFill>
                  <a:srgbClr val="696464"/>
                </a:solidFill>
              </a:rPr>
              <a:t>Harnessing the Power of Alternative Assessment to Advance the Completion Agenda</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151" y="212725"/>
            <a:ext cx="8595049" cy="5731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0539005"/>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4459" cy="6858000"/>
          </a:xfrm>
          <a:prstGeom prst="rect">
            <a:avLst/>
          </a:prstGeom>
          <a:solidFill>
            <a:srgbClr val="FFA62C"/>
          </a:solidFill>
          <a:ln>
            <a:noFill/>
          </a:ln>
          <a:effectLst/>
          <a:scene3d>
            <a:camera prst="orthographicFront" fov="0">
              <a:rot lat="0" lon="0" rev="0"/>
            </a:camera>
            <a:lightRig rig="threePt" dir="t">
              <a:rot lat="0" lon="0" rev="0"/>
            </a:lightRig>
          </a:scene3d>
          <a:sp3d prstMaterial="matte">
            <a:bevelT w="0" h="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 name="Oval 4"/>
          <p:cNvSpPr/>
          <p:nvPr/>
        </p:nvSpPr>
        <p:spPr>
          <a:xfrm>
            <a:off x="657225" y="-476250"/>
            <a:ext cx="7924800" cy="7924800"/>
          </a:xfrm>
          <a:prstGeom prst="ellipse">
            <a:avLst/>
          </a:prstGeom>
          <a:solidFill>
            <a:schemeClr val="bg1"/>
          </a:solidFill>
          <a:ln w="0" cmpd="sng">
            <a:noFill/>
          </a:ln>
          <a:effectLst/>
          <a:scene3d>
            <a:camera prst="orthographicFront" fov="0">
              <a:rot lat="0" lon="0" rev="0"/>
            </a:camera>
            <a:lightRig rig="threePt" dir="t">
              <a:rot lat="0" lon="0" rev="0"/>
            </a:lightRig>
          </a:scene3d>
          <a:sp3d contourW="9525" prstMaterial="matte">
            <a:bevelT w="0" h="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sz="quarter" idx="1"/>
          </p:nvPr>
        </p:nvSpPr>
        <p:spPr>
          <a:xfrm>
            <a:off x="1399445" y="1143000"/>
            <a:ext cx="7213472" cy="4346448"/>
          </a:xfrm>
        </p:spPr>
        <p:txBody>
          <a:bodyPr/>
          <a:lstStyle/>
          <a:p>
            <a:pPr eaLnBrk="1" hangingPunct="1">
              <a:spcBef>
                <a:spcPct val="0"/>
              </a:spcBef>
            </a:pPr>
            <a:r>
              <a:rPr lang="en-US" sz="5000" spc="-80" dirty="0" smtClean="0"/>
              <a:t>   </a:t>
            </a:r>
            <a:r>
              <a:rPr lang="en-US" sz="6600" spc="-80" dirty="0" smtClean="0"/>
              <a:t>In math, </a:t>
            </a:r>
          </a:p>
          <a:p>
            <a:pPr eaLnBrk="1" hangingPunct="1">
              <a:spcBef>
                <a:spcPct val="0"/>
              </a:spcBef>
            </a:pPr>
            <a:r>
              <a:rPr lang="en-US" sz="5000" spc="-80" dirty="0"/>
              <a:t>	</a:t>
            </a:r>
            <a:r>
              <a:rPr lang="en-US" sz="5000" spc="-80" dirty="0" smtClean="0"/>
              <a:t>	</a:t>
            </a:r>
            <a:r>
              <a:rPr lang="en-US" sz="5800" dirty="0" smtClean="0">
                <a:solidFill>
                  <a:srgbClr val="C00000"/>
                </a:solidFill>
                <a:latin typeface="Arial Black"/>
                <a:cs typeface="Arial Black"/>
              </a:rPr>
              <a:t>success predictors </a:t>
            </a:r>
          </a:p>
          <a:p>
            <a:pPr eaLnBrk="1" hangingPunct="1">
              <a:spcBef>
                <a:spcPct val="0"/>
              </a:spcBef>
            </a:pPr>
            <a:r>
              <a:rPr lang="en-US" sz="5800" dirty="0">
                <a:solidFill>
                  <a:srgbClr val="C00000"/>
                </a:solidFill>
                <a:latin typeface="Arial Black"/>
                <a:cs typeface="Arial Black"/>
              </a:rPr>
              <a:t>	</a:t>
            </a:r>
            <a:r>
              <a:rPr lang="en-US" sz="5800" dirty="0" smtClean="0">
                <a:solidFill>
                  <a:srgbClr val="C00000"/>
                </a:solidFill>
                <a:latin typeface="Arial Black"/>
                <a:cs typeface="Arial Black"/>
              </a:rPr>
              <a:t>vary by 						college</a:t>
            </a:r>
            <a:endParaRPr lang="en-US" dirty="0"/>
          </a:p>
        </p:txBody>
      </p:sp>
      <p:sp>
        <p:nvSpPr>
          <p:cNvPr id="8" name="Slide Number Placeholder 7"/>
          <p:cNvSpPr>
            <a:spLocks noGrp="1"/>
          </p:cNvSpPr>
          <p:nvPr>
            <p:ph type="sldNum" sz="quarter" idx="11"/>
          </p:nvPr>
        </p:nvSpPr>
        <p:spPr/>
        <p:txBody>
          <a:bodyPr/>
          <a:lstStyle/>
          <a:p>
            <a:fld id="{CA8C28C9-49BD-154E-81F1-36BC551BC087}"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5316552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CA8C28C9-49BD-154E-81F1-36BC551BC087}" type="slidenum">
              <a:rPr lang="en-US" smtClean="0">
                <a:solidFill>
                  <a:prstClr val="black">
                    <a:tint val="75000"/>
                  </a:prstClr>
                </a:solidFill>
              </a:rPr>
              <a:pPr/>
              <a:t>22</a:t>
            </a:fld>
            <a:endParaRPr lang="en-US" dirty="0">
              <a:solidFill>
                <a:prstClr val="black">
                  <a:tint val="75000"/>
                </a:prstClr>
              </a:solidFill>
            </a:endParaRPr>
          </a:p>
        </p:txBody>
      </p:sp>
      <p:sp>
        <p:nvSpPr>
          <p:cNvPr id="7" name="TextBox 6"/>
          <p:cNvSpPr txBox="1"/>
          <p:nvPr/>
        </p:nvSpPr>
        <p:spPr>
          <a:xfrm>
            <a:off x="228600" y="5943600"/>
            <a:ext cx="8001000" cy="369332"/>
          </a:xfrm>
          <a:prstGeom prst="rect">
            <a:avLst/>
          </a:prstGeom>
          <a:noFill/>
        </p:spPr>
        <p:txBody>
          <a:bodyPr wrap="square" rtlCol="0">
            <a:spAutoFit/>
          </a:bodyPr>
          <a:lstStyle/>
          <a:p>
            <a:r>
              <a:rPr lang="en-US" dirty="0" smtClean="0">
                <a:solidFill>
                  <a:prstClr val="black"/>
                </a:solidFill>
                <a:latin typeface="Arial" pitchFamily="34" charset="0"/>
                <a:cs typeface="Arial" pitchFamily="34" charset="0"/>
              </a:rPr>
              <a:t>Cox &amp; Snell pseudo R-square ~ 0.20</a:t>
            </a:r>
            <a:endParaRPr lang="en-US" dirty="0">
              <a:solidFill>
                <a:prstClr val="black"/>
              </a:solidFill>
              <a:latin typeface="Arial" pitchFamily="34" charset="0"/>
              <a:cs typeface="Arial" pitchFamily="34" charset="0"/>
            </a:endParaRPr>
          </a:p>
        </p:txBody>
      </p:sp>
      <p:sp>
        <p:nvSpPr>
          <p:cNvPr id="6" name="Footer Placeholder 4"/>
          <p:cNvSpPr>
            <a:spLocks noGrp="1"/>
          </p:cNvSpPr>
          <p:nvPr>
            <p:ph type="ftr" sz="quarter" idx="12"/>
          </p:nvPr>
        </p:nvSpPr>
        <p:spPr>
          <a:xfrm>
            <a:off x="1219200" y="6447116"/>
            <a:ext cx="5943600" cy="270165"/>
          </a:xfrm>
        </p:spPr>
        <p:txBody>
          <a:bodyPr/>
          <a:lstStyle>
            <a:lvl1pPr>
              <a:defRPr sz="1200"/>
            </a:lvl1pPr>
          </a:lstStyle>
          <a:p>
            <a:pPr>
              <a:defRPr/>
            </a:pPr>
            <a:r>
              <a:rPr lang="en-US" dirty="0">
                <a:solidFill>
                  <a:srgbClr val="696464"/>
                </a:solidFill>
              </a:rPr>
              <a:t>Harnessing the Power of Alternative Assessment to Advance the Completion Agenda</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09550"/>
            <a:ext cx="8610600" cy="5747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778457"/>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001000" cy="1295400"/>
          </a:xfrm>
        </p:spPr>
        <p:txBody>
          <a:bodyPr/>
          <a:lstStyle/>
          <a:p>
            <a:r>
              <a:rPr lang="en-US" dirty="0" smtClean="0"/>
              <a:t>What Does This Mean?</a:t>
            </a:r>
            <a:endParaRPr lang="en-US" dirty="0"/>
          </a:p>
        </p:txBody>
      </p:sp>
      <p:sp>
        <p:nvSpPr>
          <p:cNvPr id="3" name="Content Placeholder 2"/>
          <p:cNvSpPr>
            <a:spLocks noGrp="1"/>
          </p:cNvSpPr>
          <p:nvPr>
            <p:ph sz="quarter" idx="1"/>
          </p:nvPr>
        </p:nvSpPr>
        <p:spPr>
          <a:xfrm>
            <a:off x="533400" y="1447800"/>
            <a:ext cx="8458200" cy="4800600"/>
          </a:xfrm>
        </p:spPr>
        <p:txBody>
          <a:bodyPr/>
          <a:lstStyle/>
          <a:p>
            <a:pPr marL="457200" indent="-457200">
              <a:buFont typeface="Arial" pitchFamily="34" charset="0"/>
              <a:buChar char="•"/>
            </a:pPr>
            <a:r>
              <a:rPr lang="en-US" sz="3200" dirty="0" smtClean="0"/>
              <a:t>There is a disconnect between test scores and performance in the first course taken at many institutions</a:t>
            </a:r>
          </a:p>
          <a:p>
            <a:pPr marL="457200" indent="-457200">
              <a:buFont typeface="Arial" pitchFamily="34" charset="0"/>
              <a:buChar char="•"/>
            </a:pPr>
            <a:r>
              <a:rPr lang="en-US" sz="3200" dirty="0" smtClean="0"/>
              <a:t>Using transcript elements would help to refine assessment</a:t>
            </a:r>
          </a:p>
          <a:p>
            <a:pPr marL="457200" indent="-457200">
              <a:buFont typeface="Arial" pitchFamily="34" charset="0"/>
              <a:buChar char="•"/>
            </a:pPr>
            <a:r>
              <a:rPr lang="en-US" sz="3200" dirty="0" smtClean="0"/>
              <a:t>The relative weight of variables might be influenced by local factors, due to considerations such as articulation and curriculum</a:t>
            </a:r>
          </a:p>
          <a:p>
            <a:pPr marL="457200" indent="-457200">
              <a:buFont typeface="Arial" pitchFamily="34" charset="0"/>
              <a:buChar char="•"/>
            </a:pPr>
            <a:endParaRPr lang="en-US" sz="100" dirty="0"/>
          </a:p>
        </p:txBody>
      </p:sp>
      <p:sp>
        <p:nvSpPr>
          <p:cNvPr id="4" name="Slide Number Placeholder 3"/>
          <p:cNvSpPr>
            <a:spLocks noGrp="1"/>
          </p:cNvSpPr>
          <p:nvPr>
            <p:ph type="sldNum" sz="quarter" idx="11"/>
          </p:nvPr>
        </p:nvSpPr>
        <p:spPr/>
        <p:txBody>
          <a:bodyPr/>
          <a:lstStyle/>
          <a:p>
            <a:fld id="{CA8C28C9-49BD-154E-81F1-36BC551BC087}" type="slidenum">
              <a:rPr lang="en-US" smtClean="0">
                <a:solidFill>
                  <a:prstClr val="black">
                    <a:tint val="75000"/>
                  </a:prstClr>
                </a:solidFill>
              </a:rPr>
              <a:pPr/>
              <a:t>23</a:t>
            </a:fld>
            <a:endParaRPr lang="en-US" dirty="0">
              <a:solidFill>
                <a:prstClr val="black">
                  <a:tint val="75000"/>
                </a:prstClr>
              </a:solidFill>
            </a:endParaRPr>
          </a:p>
        </p:txBody>
      </p:sp>
      <p:sp>
        <p:nvSpPr>
          <p:cNvPr id="5" name="Footer Placeholder 4"/>
          <p:cNvSpPr>
            <a:spLocks noGrp="1"/>
          </p:cNvSpPr>
          <p:nvPr>
            <p:ph type="ftr" sz="quarter" idx="12"/>
          </p:nvPr>
        </p:nvSpPr>
        <p:spPr>
          <a:xfrm>
            <a:off x="1219200" y="6450377"/>
            <a:ext cx="6477000" cy="270165"/>
          </a:xfrm>
        </p:spPr>
        <p:txBody>
          <a:bodyPr/>
          <a:lstStyle/>
          <a:p>
            <a:pPr>
              <a:defRPr/>
            </a:pPr>
            <a:r>
              <a:rPr lang="en-US" dirty="0">
                <a:solidFill>
                  <a:srgbClr val="696464"/>
                </a:solidFill>
              </a:rPr>
              <a:t>Harnessing the Power of Alternative Assessment to Advance the Completion Agenda</a:t>
            </a:r>
          </a:p>
        </p:txBody>
      </p:sp>
    </p:spTree>
    <p:extLst>
      <p:ext uri="{BB962C8B-B14F-4D97-AF65-F5344CB8AC3E}">
        <p14:creationId xmlns:p14="http://schemas.microsoft.com/office/powerpoint/2010/main" val="1282815623"/>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001000" cy="1295400"/>
          </a:xfrm>
        </p:spPr>
        <p:txBody>
          <a:bodyPr/>
          <a:lstStyle/>
          <a:p>
            <a:r>
              <a:rPr lang="en-US" dirty="0" smtClean="0"/>
              <a:t>What Happens Next?</a:t>
            </a:r>
            <a:endParaRPr lang="en-US" dirty="0"/>
          </a:p>
        </p:txBody>
      </p:sp>
      <p:sp>
        <p:nvSpPr>
          <p:cNvPr id="3" name="Content Placeholder 2"/>
          <p:cNvSpPr>
            <a:spLocks noGrp="1"/>
          </p:cNvSpPr>
          <p:nvPr>
            <p:ph sz="quarter" idx="1"/>
          </p:nvPr>
        </p:nvSpPr>
        <p:spPr>
          <a:xfrm>
            <a:off x="533400" y="1447800"/>
            <a:ext cx="8458200" cy="4800600"/>
          </a:xfrm>
        </p:spPr>
        <p:txBody>
          <a:bodyPr/>
          <a:lstStyle/>
          <a:p>
            <a:pPr marL="457200" indent="-457200">
              <a:buFont typeface="Arial" pitchFamily="34" charset="0"/>
              <a:buChar char="•"/>
            </a:pPr>
            <a:r>
              <a:rPr lang="en-US" dirty="0" smtClean="0"/>
              <a:t>Updating the statewide analysis</a:t>
            </a:r>
          </a:p>
          <a:p>
            <a:pPr marL="457200" indent="-457200">
              <a:buFont typeface="Arial" pitchFamily="34" charset="0"/>
              <a:buChar char="•"/>
            </a:pPr>
            <a:r>
              <a:rPr lang="en-US" dirty="0" smtClean="0"/>
              <a:t>Encouraging more colleges to replicate the study so they understand the value of transcript data for their own students</a:t>
            </a:r>
          </a:p>
          <a:p>
            <a:pPr marL="457200" indent="-457200">
              <a:buFont typeface="Arial" pitchFamily="34" charset="0"/>
              <a:buChar char="•"/>
            </a:pPr>
            <a:r>
              <a:rPr lang="en-US" dirty="0" smtClean="0"/>
              <a:t>Starting conversations about how the study relates to other aspects of developmental education reform—such as alignment, course offerings, and curriculum</a:t>
            </a:r>
          </a:p>
          <a:p>
            <a:pPr marL="457200" indent="-457200">
              <a:buFont typeface="Arial" pitchFamily="34" charset="0"/>
              <a:buChar char="•"/>
            </a:pPr>
            <a:r>
              <a:rPr lang="en-US" dirty="0" smtClean="0"/>
              <a:t>Helping to develop a tool that enables colleges to access high school data to inform multiple measures assessment</a:t>
            </a:r>
          </a:p>
        </p:txBody>
      </p:sp>
      <p:sp>
        <p:nvSpPr>
          <p:cNvPr id="4" name="Slide Number Placeholder 3"/>
          <p:cNvSpPr>
            <a:spLocks noGrp="1"/>
          </p:cNvSpPr>
          <p:nvPr>
            <p:ph type="sldNum" sz="quarter" idx="11"/>
          </p:nvPr>
        </p:nvSpPr>
        <p:spPr/>
        <p:txBody>
          <a:bodyPr/>
          <a:lstStyle/>
          <a:p>
            <a:fld id="{CA8C28C9-49BD-154E-81F1-36BC551BC087}" type="slidenum">
              <a:rPr lang="en-US" smtClean="0">
                <a:solidFill>
                  <a:prstClr val="black">
                    <a:tint val="75000"/>
                  </a:prstClr>
                </a:solidFill>
              </a:rPr>
              <a:pPr/>
              <a:t>24</a:t>
            </a:fld>
            <a:endParaRPr lang="en-US" dirty="0">
              <a:solidFill>
                <a:prstClr val="black">
                  <a:tint val="75000"/>
                </a:prstClr>
              </a:solidFill>
            </a:endParaRPr>
          </a:p>
        </p:txBody>
      </p:sp>
      <p:sp>
        <p:nvSpPr>
          <p:cNvPr id="6" name="Footer Placeholder 4"/>
          <p:cNvSpPr>
            <a:spLocks noGrp="1"/>
          </p:cNvSpPr>
          <p:nvPr>
            <p:ph type="ftr" sz="quarter" idx="12"/>
          </p:nvPr>
        </p:nvSpPr>
        <p:spPr>
          <a:xfrm>
            <a:off x="1219200" y="6447116"/>
            <a:ext cx="5943600" cy="270165"/>
          </a:xfrm>
        </p:spPr>
        <p:txBody>
          <a:bodyPr/>
          <a:lstStyle>
            <a:lvl1pPr>
              <a:defRPr sz="1200"/>
            </a:lvl1pPr>
          </a:lstStyle>
          <a:p>
            <a:pPr>
              <a:defRPr/>
            </a:pPr>
            <a:r>
              <a:rPr lang="en-US" dirty="0">
                <a:solidFill>
                  <a:srgbClr val="696464"/>
                </a:solidFill>
              </a:rPr>
              <a:t>Harnessing the Power of Alternative Assessment to Advance the Completion Agenda</a:t>
            </a:r>
          </a:p>
        </p:txBody>
      </p:sp>
    </p:spTree>
    <p:extLst>
      <p:ext uri="{BB962C8B-B14F-4D97-AF65-F5344CB8AC3E}">
        <p14:creationId xmlns:p14="http://schemas.microsoft.com/office/powerpoint/2010/main" val="4217699497"/>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Chancellor’s Office Multiple Measure Warehouse Project</a:t>
            </a:r>
            <a:endParaRPr lang="en-US" dirty="0"/>
          </a:p>
        </p:txBody>
      </p:sp>
      <p:sp>
        <p:nvSpPr>
          <p:cNvPr id="3" name="Subtitle 2"/>
          <p:cNvSpPr>
            <a:spLocks noGrp="1"/>
          </p:cNvSpPr>
          <p:nvPr>
            <p:ph type="subTitle" idx="1"/>
          </p:nvPr>
        </p:nvSpPr>
        <p:spPr/>
        <p:txBody>
          <a:bodyPr/>
          <a:lstStyle/>
          <a:p>
            <a:r>
              <a:rPr lang="en-US" dirty="0" smtClean="0"/>
              <a:t>Patrick Perry</a:t>
            </a:r>
          </a:p>
          <a:p>
            <a:r>
              <a:rPr lang="en-US" dirty="0" smtClean="0"/>
              <a:t>Vice</a:t>
            </a:r>
            <a:r>
              <a:rPr lang="en-US" baseline="0" dirty="0" smtClean="0"/>
              <a:t> Chancellor of Technology, Research &amp; Information Systems</a:t>
            </a:r>
            <a:endParaRPr lang="en-US" dirty="0" smtClean="0"/>
          </a:p>
        </p:txBody>
      </p:sp>
    </p:spTree>
    <p:extLst>
      <p:ext uri="{BB962C8B-B14F-4D97-AF65-F5344CB8AC3E}">
        <p14:creationId xmlns:p14="http://schemas.microsoft.com/office/powerpoint/2010/main" val="108957798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Assessment Project</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p>
            <a:r>
              <a:rPr lang="en-US" dirty="0" smtClean="0"/>
              <a:t>AB743</a:t>
            </a:r>
            <a:r>
              <a:rPr lang="en-US" baseline="0" dirty="0" smtClean="0"/>
              <a:t> passed in 2011 (AB743, Block):</a:t>
            </a:r>
          </a:p>
          <a:p>
            <a:pPr lvl="1"/>
            <a:r>
              <a:rPr lang="en-US" baseline="0" dirty="0" smtClean="0"/>
              <a:t>BOG shall establish a common assessment system to be used as one of multiple measures for placement and advisement</a:t>
            </a:r>
          </a:p>
          <a:p>
            <a:pPr lvl="1"/>
            <a:r>
              <a:rPr lang="en-US" baseline="0" dirty="0" smtClean="0"/>
              <a:t>Ongoing funding provided in 2013-14 budget for project</a:t>
            </a:r>
          </a:p>
          <a:p>
            <a:pPr lvl="1"/>
            <a:r>
              <a:rPr lang="en-US" baseline="0" dirty="0" smtClean="0"/>
              <a:t>RFA to move $$ to district currently underway</a:t>
            </a:r>
          </a:p>
        </p:txBody>
      </p:sp>
    </p:spTree>
    <p:extLst>
      <p:ext uri="{BB962C8B-B14F-4D97-AF65-F5344CB8AC3E}">
        <p14:creationId xmlns:p14="http://schemas.microsoft.com/office/powerpoint/2010/main" val="12007770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Assessment Project</a:t>
            </a:r>
            <a:endParaRPr lang="en-US" dirty="0"/>
          </a:p>
        </p:txBody>
      </p:sp>
      <p:sp>
        <p:nvSpPr>
          <p:cNvPr id="3" name="Content Placeholder 2"/>
          <p:cNvSpPr>
            <a:spLocks noGrp="1"/>
          </p:cNvSpPr>
          <p:nvPr>
            <p:ph idx="1"/>
          </p:nvPr>
        </p:nvSpPr>
        <p:spPr/>
        <p:txBody>
          <a:bodyPr/>
          <a:lstStyle/>
          <a:p>
            <a:r>
              <a:rPr lang="en-US" dirty="0" smtClean="0"/>
              <a:t>Project intends to:</a:t>
            </a:r>
          </a:p>
          <a:p>
            <a:pPr lvl="1"/>
            <a:r>
              <a:rPr lang="en-US" dirty="0" smtClean="0"/>
              <a:t>Identify a common,</a:t>
            </a:r>
            <a:r>
              <a:rPr lang="en-US" baseline="0" dirty="0" smtClean="0"/>
              <a:t> </a:t>
            </a:r>
            <a:r>
              <a:rPr lang="en-US" baseline="0" dirty="0" err="1" smtClean="0"/>
              <a:t>systemwide</a:t>
            </a:r>
            <a:r>
              <a:rPr lang="en-US" baseline="0" dirty="0" smtClean="0"/>
              <a:t> assessment for math, English, ESL</a:t>
            </a:r>
          </a:p>
          <a:p>
            <a:pPr lvl="1"/>
            <a:r>
              <a:rPr lang="en-US" baseline="0" dirty="0" smtClean="0"/>
              <a:t>Provide the assessment at no cost to districts for unlimited usage</a:t>
            </a:r>
          </a:p>
          <a:p>
            <a:pPr lvl="1"/>
            <a:r>
              <a:rPr lang="en-US" baseline="0" dirty="0" smtClean="0"/>
              <a:t>Provide for score portability statewide</a:t>
            </a:r>
          </a:p>
          <a:p>
            <a:pPr lvl="1"/>
            <a:r>
              <a:rPr lang="en-US" baseline="0" dirty="0" smtClean="0"/>
              <a:t>Create a multiple measures data warehouse to enhance placement activities</a:t>
            </a:r>
            <a:endParaRPr lang="en-US" dirty="0"/>
          </a:p>
        </p:txBody>
      </p:sp>
    </p:spTree>
    <p:extLst>
      <p:ext uri="{BB962C8B-B14F-4D97-AF65-F5344CB8AC3E}">
        <p14:creationId xmlns:p14="http://schemas.microsoft.com/office/powerpoint/2010/main" val="2462551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a:t>
            </a:r>
            <a:r>
              <a:rPr lang="en-US" baseline="0" dirty="0" smtClean="0"/>
              <a:t> Measures Warehouse</a:t>
            </a:r>
            <a:endParaRPr lang="en-US" dirty="0"/>
          </a:p>
        </p:txBody>
      </p:sp>
      <p:sp>
        <p:nvSpPr>
          <p:cNvPr id="3" name="Content Placeholder 2"/>
          <p:cNvSpPr>
            <a:spLocks noGrp="1"/>
          </p:cNvSpPr>
          <p:nvPr>
            <p:ph idx="1"/>
          </p:nvPr>
        </p:nvSpPr>
        <p:spPr/>
        <p:txBody>
          <a:bodyPr/>
          <a:lstStyle/>
          <a:p>
            <a:r>
              <a:rPr lang="en-US" dirty="0" smtClean="0"/>
              <a:t>Will include:</a:t>
            </a:r>
          </a:p>
          <a:p>
            <a:pPr lvl="1"/>
            <a:r>
              <a:rPr lang="en-US" dirty="0" smtClean="0"/>
              <a:t>Outcomes of the common assessments</a:t>
            </a:r>
          </a:p>
          <a:p>
            <a:pPr lvl="1"/>
            <a:r>
              <a:rPr lang="en-US" dirty="0" smtClean="0"/>
              <a:t>CCC statewide MIS Enrollment data</a:t>
            </a:r>
          </a:p>
          <a:p>
            <a:pPr lvl="1"/>
            <a:r>
              <a:rPr lang="en-US" dirty="0" smtClean="0"/>
              <a:t>EAP scores</a:t>
            </a:r>
          </a:p>
          <a:p>
            <a:pPr lvl="1"/>
            <a:r>
              <a:rPr lang="en-US" dirty="0" smtClean="0"/>
              <a:t>CAHSEE scores</a:t>
            </a:r>
          </a:p>
          <a:p>
            <a:pPr lvl="1"/>
            <a:r>
              <a:rPr lang="en-US" dirty="0" smtClean="0"/>
              <a:t>All HS math and English enrollment records, GPA’s</a:t>
            </a:r>
          </a:p>
          <a:p>
            <a:pPr lvl="2"/>
            <a:r>
              <a:rPr lang="en-US" dirty="0" smtClean="0"/>
              <a:t>(likely through 11</a:t>
            </a:r>
            <a:r>
              <a:rPr lang="en-US" baseline="30000" dirty="0" smtClean="0"/>
              <a:t>th</a:t>
            </a:r>
            <a:r>
              <a:rPr lang="en-US" dirty="0" smtClean="0"/>
              <a:t> grade)</a:t>
            </a:r>
          </a:p>
        </p:txBody>
      </p:sp>
    </p:spTree>
    <p:extLst>
      <p:ext uri="{BB962C8B-B14F-4D97-AF65-F5344CB8AC3E}">
        <p14:creationId xmlns:p14="http://schemas.microsoft.com/office/powerpoint/2010/main" val="2324751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Measures Warehouse</a:t>
            </a:r>
            <a:endParaRPr lang="en-US" dirty="0"/>
          </a:p>
        </p:txBody>
      </p:sp>
      <p:sp>
        <p:nvSpPr>
          <p:cNvPr id="3" name="Content Placeholder 2"/>
          <p:cNvSpPr>
            <a:spLocks noGrp="1"/>
          </p:cNvSpPr>
          <p:nvPr>
            <p:ph idx="1"/>
          </p:nvPr>
        </p:nvSpPr>
        <p:spPr/>
        <p:txBody>
          <a:bodyPr/>
          <a:lstStyle/>
          <a:p>
            <a:r>
              <a:rPr lang="en-US" dirty="0" smtClean="0"/>
              <a:t>Application will be written allowing a student “placement profile” to be viewed by student services personnel</a:t>
            </a:r>
          </a:p>
          <a:p>
            <a:r>
              <a:rPr lang="en-US" dirty="0" smtClean="0"/>
              <a:t>“big data” predictive analytics applied to multiple measures variables to assist in placement effectiveness</a:t>
            </a:r>
            <a:endParaRPr lang="en-US" dirty="0"/>
          </a:p>
        </p:txBody>
      </p:sp>
    </p:spTree>
    <p:extLst>
      <p:ext uri="{BB962C8B-B14F-4D97-AF65-F5344CB8AC3E}">
        <p14:creationId xmlns:p14="http://schemas.microsoft.com/office/powerpoint/2010/main" val="1809724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LBCC’s Research</a:t>
            </a:r>
            <a:endParaRPr lang="en-US" b="1" dirty="0"/>
          </a:p>
        </p:txBody>
      </p:sp>
      <p:sp>
        <p:nvSpPr>
          <p:cNvPr id="3" name="Content Placeholder 2"/>
          <p:cNvSpPr>
            <a:spLocks noGrp="1"/>
          </p:cNvSpPr>
          <p:nvPr>
            <p:ph idx="1"/>
          </p:nvPr>
        </p:nvSpPr>
        <p:spPr>
          <a:xfrm>
            <a:off x="914400" y="1600200"/>
            <a:ext cx="8001000" cy="4953000"/>
          </a:xfrm>
        </p:spPr>
        <p:txBody>
          <a:bodyPr>
            <a:noAutofit/>
          </a:bodyPr>
          <a:lstStyle/>
          <a:p>
            <a:pPr marL="514350" lvl="1" indent="-514350">
              <a:buFont typeface="Arial"/>
              <a:buChar char="•"/>
            </a:pPr>
            <a:r>
              <a:rPr lang="en-US" dirty="0" smtClean="0"/>
              <a:t>Examined five cohorts of more than 7,000 LBUSD grads who attend LBCC directly after high school</a:t>
            </a:r>
            <a:endParaRPr lang="en-US" sz="1600" dirty="0" smtClean="0"/>
          </a:p>
          <a:p>
            <a:pPr marL="514350" lvl="1" indent="-514350">
              <a:buFont typeface="Arial"/>
              <a:buChar char="•"/>
            </a:pPr>
            <a:r>
              <a:rPr lang="en-US" sz="2800" dirty="0" smtClean="0"/>
              <a:t>Determined </a:t>
            </a:r>
            <a:r>
              <a:rPr lang="en-US" dirty="0"/>
              <a:t>strongest predictors of </a:t>
            </a:r>
            <a:r>
              <a:rPr lang="en-US" dirty="0" smtClean="0"/>
              <a:t>success </a:t>
            </a:r>
            <a:r>
              <a:rPr lang="en-US" dirty="0"/>
              <a:t>in college courses</a:t>
            </a:r>
          </a:p>
          <a:p>
            <a:pPr marL="514350" lvl="1" indent="-514350">
              <a:buFont typeface="Arial"/>
              <a:buChar char="•"/>
            </a:pPr>
            <a:r>
              <a:rPr lang="en-US" dirty="0" smtClean="0"/>
              <a:t>Improved alignment of assessment </a:t>
            </a:r>
            <a:r>
              <a:rPr lang="en-US" dirty="0"/>
              <a:t>and placement </a:t>
            </a:r>
            <a:r>
              <a:rPr lang="en-US" dirty="0" smtClean="0"/>
              <a:t>with evidence based predictors of success</a:t>
            </a:r>
            <a:endParaRPr lang="en-US" dirty="0"/>
          </a:p>
          <a:p>
            <a:pPr marL="514350" indent="-514350">
              <a:buFont typeface="Arial"/>
              <a:buChar char="•"/>
            </a:pPr>
            <a:endParaRPr lang="en-US" sz="2400" dirty="0"/>
          </a:p>
        </p:txBody>
      </p:sp>
      <p:sp>
        <p:nvSpPr>
          <p:cNvPr id="4" name="Slide Number Placeholder 3"/>
          <p:cNvSpPr>
            <a:spLocks noGrp="1"/>
          </p:cNvSpPr>
          <p:nvPr>
            <p:ph type="sldNum" sz="quarter" idx="12"/>
          </p:nvPr>
        </p:nvSpPr>
        <p:spPr/>
        <p:txBody>
          <a:bodyPr/>
          <a:lstStyle/>
          <a:p>
            <a:pPr>
              <a:defRPr/>
            </a:pPr>
            <a:fld id="{C5CA3038-1179-48E4-A051-8E2B9C3EFB37}" type="slidenum">
              <a:rPr lang="en-US" smtClean="0"/>
              <a:pPr>
                <a:defRPr/>
              </a:pPr>
              <a:t>3</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b="1" dirty="0" smtClean="0">
                <a:solidFill>
                  <a:srgbClr val="C00000"/>
                </a:solidFill>
              </a:rPr>
              <a:t>Contact Information</a:t>
            </a:r>
            <a:endParaRPr lang="en-US" dirty="0"/>
          </a:p>
        </p:txBody>
      </p:sp>
      <p:sp>
        <p:nvSpPr>
          <p:cNvPr id="10" name="Subtitle 9"/>
          <p:cNvSpPr>
            <a:spLocks noGrp="1"/>
          </p:cNvSpPr>
          <p:nvPr>
            <p:ph idx="1"/>
          </p:nvPr>
        </p:nvSpPr>
        <p:spPr>
          <a:xfrm>
            <a:off x="3048000" y="1524873"/>
            <a:ext cx="5715000" cy="4494927"/>
          </a:xfrm>
        </p:spPr>
        <p:txBody>
          <a:bodyPr>
            <a:normAutofit/>
          </a:bodyPr>
          <a:lstStyle/>
          <a:p>
            <a:pPr algn="l"/>
            <a:r>
              <a:rPr lang="pt-BR" sz="3800" b="1" dirty="0" smtClean="0">
                <a:solidFill>
                  <a:schemeClr val="tx1"/>
                </a:solidFill>
              </a:rPr>
              <a:t>Eloy Ortiz Oakley  </a:t>
            </a:r>
          </a:p>
          <a:p>
            <a:pPr lvl="2"/>
            <a:r>
              <a:rPr lang="pt-BR" sz="3000" dirty="0" smtClean="0">
                <a:solidFill>
                  <a:schemeClr val="tx1"/>
                </a:solidFill>
              </a:rPr>
              <a:t>eoakley@lbcc.edu</a:t>
            </a:r>
          </a:p>
          <a:p>
            <a:pPr algn="l"/>
            <a:r>
              <a:rPr lang="pt-BR" sz="3800" b="1" dirty="0" smtClean="0">
                <a:solidFill>
                  <a:schemeClr val="tx1"/>
                </a:solidFill>
              </a:rPr>
              <a:t>Terrence Willett</a:t>
            </a:r>
          </a:p>
          <a:p>
            <a:pPr lvl="2"/>
            <a:r>
              <a:rPr lang="pt-BR" sz="3000" dirty="0" smtClean="0"/>
              <a:t>terrence@cabrillo.edu</a:t>
            </a:r>
          </a:p>
          <a:p>
            <a:r>
              <a:rPr lang="pt-BR" sz="3800" b="1" dirty="0" smtClean="0"/>
              <a:t>Patrick Perry</a:t>
            </a:r>
            <a:endParaRPr lang="pt-BR" sz="3800" b="1" dirty="0"/>
          </a:p>
          <a:p>
            <a:pPr lvl="2"/>
            <a:r>
              <a:rPr lang="pt-BR" sz="3000" dirty="0" smtClean="0"/>
              <a:t>pperry@cccco.edu </a:t>
            </a:r>
            <a:endParaRPr lang="pt-BR" sz="3000" dirty="0"/>
          </a:p>
          <a:p>
            <a:pPr algn="l"/>
            <a:endParaRPr lang="pt-BR" sz="3800" b="1" dirty="0">
              <a:solidFill>
                <a:schemeClr val="tx1"/>
              </a:solidFill>
            </a:endParaRPr>
          </a:p>
          <a:p>
            <a:pPr algn="l"/>
            <a:endParaRPr lang="pt-BR" sz="3800" b="1" dirty="0" smtClean="0">
              <a:solidFill>
                <a:schemeClr val="tx1"/>
              </a:solidFill>
            </a:endParaRPr>
          </a:p>
          <a:p>
            <a:endParaRPr lang="pt-BR" dirty="0" smtClean="0">
              <a:solidFill>
                <a:schemeClr val="tx1"/>
              </a:solidFill>
            </a:endParaRPr>
          </a:p>
        </p:txBody>
      </p:sp>
      <p:sp>
        <p:nvSpPr>
          <p:cNvPr id="5" name="Slide Number Placeholder 4"/>
          <p:cNvSpPr>
            <a:spLocks noGrp="1"/>
          </p:cNvSpPr>
          <p:nvPr>
            <p:ph type="sldNum" sz="quarter" idx="12"/>
          </p:nvPr>
        </p:nvSpPr>
        <p:spPr/>
        <p:txBody>
          <a:bodyPr/>
          <a:lstStyle/>
          <a:p>
            <a:fld id="{F604F4E0-977D-410F-85A9-8F66CB04F0ED}" type="slidenum">
              <a:rPr lang="en-US" smtClean="0">
                <a:solidFill>
                  <a:prstClr val="black">
                    <a:tint val="75000"/>
                  </a:prstClr>
                </a:solidFill>
              </a:rPr>
              <a:pPr/>
              <a:t>30</a:t>
            </a:fld>
            <a:endParaRPr lang="en-US" dirty="0">
              <a:solidFill>
                <a:prstClr val="black">
                  <a:tint val="75000"/>
                </a:prstClr>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447800"/>
            <a:ext cx="1371600" cy="116058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3096334"/>
            <a:ext cx="1711911" cy="401466"/>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138779"/>
            <a:ext cx="3048000" cy="409242"/>
          </a:xfrm>
          <a:prstGeom prst="rect">
            <a:avLst/>
          </a:prstGeom>
        </p:spPr>
      </p:pic>
    </p:spTree>
    <p:extLst>
      <p:ext uri="{BB962C8B-B14F-4D97-AF65-F5344CB8AC3E}">
        <p14:creationId xmlns:p14="http://schemas.microsoft.com/office/powerpoint/2010/main" val="270699981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solidFill>
                  <a:srgbClr val="FF0000"/>
                </a:solidFill>
              </a:rPr>
              <a:t>Additional Resources</a:t>
            </a:r>
            <a:endParaRPr lang="en-US" b="1" dirty="0">
              <a:solidFill>
                <a:srgbClr val="FF0000"/>
              </a:solidFill>
            </a:endParaRPr>
          </a:p>
        </p:txBody>
      </p:sp>
      <p:sp>
        <p:nvSpPr>
          <p:cNvPr id="3" name="Content Placeholder 2"/>
          <p:cNvSpPr>
            <a:spLocks noGrp="1"/>
          </p:cNvSpPr>
          <p:nvPr>
            <p:ph idx="1"/>
          </p:nvPr>
        </p:nvSpPr>
        <p:spPr>
          <a:xfrm>
            <a:off x="457200" y="1096962"/>
            <a:ext cx="8382000" cy="5105400"/>
          </a:xfrm>
        </p:spPr>
        <p:txBody>
          <a:bodyPr>
            <a:noAutofit/>
          </a:bodyPr>
          <a:lstStyle/>
          <a:p>
            <a:r>
              <a:rPr lang="en-US" sz="2400" dirty="0" smtClean="0"/>
              <a:t>More information about Long Beach City College's research</a:t>
            </a:r>
          </a:p>
          <a:p>
            <a:pPr lvl="1"/>
            <a:r>
              <a:rPr lang="en-US" sz="2000" dirty="0" smtClean="0">
                <a:hlinkClick r:id="rId2"/>
              </a:rPr>
              <a:t>http</a:t>
            </a:r>
            <a:r>
              <a:rPr lang="en-US" sz="2000" dirty="0">
                <a:hlinkClick r:id="rId2"/>
              </a:rPr>
              <a:t>://</a:t>
            </a:r>
            <a:r>
              <a:rPr lang="en-US" sz="2000" dirty="0" smtClean="0">
                <a:hlinkClick r:id="rId2"/>
              </a:rPr>
              <a:t>bit.ly/PathwaysResearch</a:t>
            </a:r>
            <a:r>
              <a:rPr lang="en-US" sz="2000" dirty="0" smtClean="0"/>
              <a:t> </a:t>
            </a:r>
            <a:endParaRPr lang="en-US" sz="1200" dirty="0" smtClean="0"/>
          </a:p>
          <a:p>
            <a:r>
              <a:rPr lang="en-US" sz="2400" dirty="0"/>
              <a:t>More information about the RP Group’s Student Transcript-Enhanced Placement (STEPS) Project</a:t>
            </a:r>
          </a:p>
          <a:p>
            <a:pPr lvl="1"/>
            <a:r>
              <a:rPr lang="en-US" sz="2000" dirty="0">
                <a:hlinkClick r:id="rId3"/>
              </a:rPr>
              <a:t>http://</a:t>
            </a:r>
            <a:r>
              <a:rPr lang="en-US" sz="2000" dirty="0" smtClean="0">
                <a:hlinkClick r:id="rId3"/>
              </a:rPr>
              <a:t>bit.ly/RPSTEPS</a:t>
            </a:r>
            <a:endParaRPr lang="en-US" sz="1200" dirty="0" smtClean="0"/>
          </a:p>
          <a:p>
            <a:r>
              <a:rPr lang="en-US" sz="2400" dirty="0" smtClean="0"/>
              <a:t>Step by Step process for replicated the research and placement:</a:t>
            </a:r>
          </a:p>
          <a:p>
            <a:pPr lvl="1"/>
            <a:r>
              <a:rPr lang="en-US" sz="2000" dirty="0" smtClean="0"/>
              <a:t> </a:t>
            </a:r>
            <a:r>
              <a:rPr lang="en-US" sz="2000" dirty="0" smtClean="0">
                <a:hlinkClick r:id="rId4"/>
              </a:rPr>
              <a:t>http</a:t>
            </a:r>
            <a:r>
              <a:rPr lang="en-US" sz="2000" dirty="0">
                <a:hlinkClick r:id="rId4"/>
              </a:rPr>
              <a:t>://</a:t>
            </a:r>
            <a:r>
              <a:rPr lang="en-US" sz="2000" dirty="0" smtClean="0">
                <a:hlinkClick r:id="rId4"/>
              </a:rPr>
              <a:t>bit.ly/RPSTEPS2</a:t>
            </a:r>
            <a:endParaRPr lang="en-US" sz="800" dirty="0" smtClean="0"/>
          </a:p>
          <a:p>
            <a:r>
              <a:rPr lang="en-US" sz="2400" dirty="0" smtClean="0"/>
              <a:t>Jobs </a:t>
            </a:r>
            <a:r>
              <a:rPr lang="en-US" sz="2400" dirty="0"/>
              <a:t>for the </a:t>
            </a:r>
            <a:r>
              <a:rPr lang="en-US" sz="2400" dirty="0" smtClean="0"/>
              <a:t>Future Report: Where to Begin?: </a:t>
            </a:r>
            <a:r>
              <a:rPr lang="en-US" sz="2400" dirty="0"/>
              <a:t>The Evolving Role of Placement Exams for Students Starting College </a:t>
            </a:r>
          </a:p>
          <a:p>
            <a:pPr lvl="1"/>
            <a:r>
              <a:rPr lang="en-US" sz="2000" dirty="0">
                <a:hlinkClick r:id="rId5"/>
              </a:rPr>
              <a:t>http://</a:t>
            </a:r>
            <a:r>
              <a:rPr lang="en-US" sz="2000" dirty="0" smtClean="0">
                <a:hlinkClick r:id="rId5"/>
              </a:rPr>
              <a:t>bit.ly/JFFReport</a:t>
            </a:r>
            <a:r>
              <a:rPr lang="en-US" sz="2000" dirty="0" smtClean="0"/>
              <a:t> </a:t>
            </a:r>
            <a:endParaRPr lang="en-US" sz="1200" dirty="0"/>
          </a:p>
          <a:p>
            <a:r>
              <a:rPr lang="en-US" sz="2400" dirty="0"/>
              <a:t>CCRC research on Assessment, Placement, and Progression in Developmental Education</a:t>
            </a:r>
          </a:p>
          <a:p>
            <a:pPr lvl="1"/>
            <a:r>
              <a:rPr lang="en-US" sz="2000" dirty="0">
                <a:hlinkClick r:id="rId6"/>
              </a:rPr>
              <a:t>http://bit.ly/CCRCAssess</a:t>
            </a:r>
            <a:r>
              <a:rPr lang="en-US" sz="2000" dirty="0"/>
              <a:t> </a:t>
            </a:r>
          </a:p>
        </p:txBody>
      </p:sp>
      <p:sp>
        <p:nvSpPr>
          <p:cNvPr id="4" name="Slide Number Placeholder 3"/>
          <p:cNvSpPr>
            <a:spLocks noGrp="1"/>
          </p:cNvSpPr>
          <p:nvPr>
            <p:ph type="sldNum" sz="quarter" idx="12"/>
          </p:nvPr>
        </p:nvSpPr>
        <p:spPr/>
        <p:txBody>
          <a:bodyPr/>
          <a:lstStyle/>
          <a:p>
            <a:pPr>
              <a:defRPr/>
            </a:pPr>
            <a:fld id="{C5CA3038-1179-48E4-A051-8E2B9C3EFB37}" type="slidenum">
              <a:rPr lang="en-US" smtClean="0"/>
              <a:pPr>
                <a:defRPr/>
              </a:pPr>
              <a:t>31</a:t>
            </a:fld>
            <a:endParaRPr lang="en-US" dirty="0"/>
          </a:p>
        </p:txBody>
      </p:sp>
    </p:spTree>
    <p:extLst>
      <p:ext uri="{BB962C8B-B14F-4D97-AF65-F5344CB8AC3E}">
        <p14:creationId xmlns:p14="http://schemas.microsoft.com/office/powerpoint/2010/main" val="21704811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Key Findings</a:t>
            </a:r>
            <a:endParaRPr lang="en-US" b="1" dirty="0"/>
          </a:p>
        </p:txBody>
      </p:sp>
      <p:sp>
        <p:nvSpPr>
          <p:cNvPr id="3" name="Content Placeholder 2"/>
          <p:cNvSpPr>
            <a:spLocks noGrp="1"/>
          </p:cNvSpPr>
          <p:nvPr>
            <p:ph idx="1"/>
          </p:nvPr>
        </p:nvSpPr>
        <p:spPr>
          <a:xfrm>
            <a:off x="1066800" y="1600200"/>
            <a:ext cx="7924800" cy="4876800"/>
          </a:xfrm>
        </p:spPr>
        <p:txBody>
          <a:bodyPr>
            <a:noAutofit/>
          </a:bodyPr>
          <a:lstStyle/>
          <a:p>
            <a:pPr marL="514350" indent="-514350">
              <a:spcBef>
                <a:spcPts val="0"/>
              </a:spcBef>
              <a:buFont typeface="+mj-lt"/>
              <a:buAutoNum type="arabicPeriod"/>
            </a:pPr>
            <a:r>
              <a:rPr lang="en-US" sz="2800" dirty="0" smtClean="0">
                <a:solidFill>
                  <a:schemeClr val="tx1"/>
                </a:solidFill>
              </a:rPr>
              <a:t>Standardized tests predict standardized tests very well but…</a:t>
            </a:r>
          </a:p>
          <a:p>
            <a:pPr marL="514350" indent="-514350">
              <a:spcBef>
                <a:spcPts val="0"/>
              </a:spcBef>
              <a:buFont typeface="+mj-lt"/>
              <a:buAutoNum type="arabicPeriod"/>
            </a:pPr>
            <a:r>
              <a:rPr lang="en-US" sz="2800" dirty="0" smtClean="0">
                <a:solidFill>
                  <a:schemeClr val="tx1"/>
                </a:solidFill>
              </a:rPr>
              <a:t>Classroom performance predicts </a:t>
            </a:r>
            <a:r>
              <a:rPr lang="en-US" sz="2800" b="1" u="sng" dirty="0" smtClean="0">
                <a:solidFill>
                  <a:schemeClr val="tx1"/>
                </a:solidFill>
              </a:rPr>
              <a:t>classroom performance </a:t>
            </a:r>
          </a:p>
          <a:p>
            <a:pPr marL="514350" indent="-514350">
              <a:spcBef>
                <a:spcPts val="0"/>
              </a:spcBef>
              <a:buFont typeface="+mj-lt"/>
              <a:buAutoNum type="arabicPeriod"/>
            </a:pPr>
            <a:r>
              <a:rPr lang="en-US" sz="2800" dirty="0" smtClean="0">
                <a:solidFill>
                  <a:schemeClr val="tx1"/>
                </a:solidFill>
              </a:rPr>
              <a:t>More information tells us more about our students’ likelihood to succeed</a:t>
            </a:r>
          </a:p>
          <a:p>
            <a:pPr marL="514350" indent="-514350">
              <a:spcBef>
                <a:spcPts val="0"/>
              </a:spcBef>
              <a:buFont typeface="+mj-lt"/>
              <a:buAutoNum type="arabicPeriod"/>
            </a:pPr>
            <a:endParaRPr lang="en-US" sz="2800" dirty="0" smtClean="0">
              <a:solidFill>
                <a:schemeClr val="tx1"/>
              </a:solidFill>
            </a:endParaRPr>
          </a:p>
          <a:p>
            <a:pPr marL="0" indent="0">
              <a:spcBef>
                <a:spcPts val="0"/>
              </a:spcBef>
              <a:buNone/>
            </a:pPr>
            <a:r>
              <a:rPr lang="en-US" sz="2800" b="1" i="1" dirty="0" smtClean="0"/>
              <a:t>Findings presented </a:t>
            </a:r>
            <a:r>
              <a:rPr lang="en-US" sz="2800" b="1" i="1" u="sng" dirty="0" smtClean="0">
                <a:solidFill>
                  <a:srgbClr val="FF0000"/>
                </a:solidFill>
              </a:rPr>
              <a:t>real opportunities</a:t>
            </a:r>
            <a:r>
              <a:rPr lang="en-US" sz="2800" b="1" i="1" dirty="0" smtClean="0">
                <a:solidFill>
                  <a:schemeClr val="tx1"/>
                </a:solidFill>
              </a:rPr>
              <a:t> to significantly improve student placement and achievement, and their college experience</a:t>
            </a:r>
            <a:endParaRPr lang="en-US" sz="2800" b="1" i="1" dirty="0">
              <a:solidFill>
                <a:schemeClr val="tx1"/>
              </a:solidFill>
            </a:endParaRPr>
          </a:p>
        </p:txBody>
      </p:sp>
      <p:sp>
        <p:nvSpPr>
          <p:cNvPr id="4" name="Slide Number Placeholder 3"/>
          <p:cNvSpPr>
            <a:spLocks noGrp="1"/>
          </p:cNvSpPr>
          <p:nvPr>
            <p:ph type="sldNum" sz="quarter" idx="12"/>
          </p:nvPr>
        </p:nvSpPr>
        <p:spPr/>
        <p:txBody>
          <a:bodyPr/>
          <a:lstStyle/>
          <a:p>
            <a:pPr>
              <a:defRPr/>
            </a:pPr>
            <a:fld id="{C5CA3038-1179-48E4-A051-8E2B9C3EFB37}" type="slidenum">
              <a:rPr lang="en-US" smtClean="0"/>
              <a:pPr>
                <a:defRPr/>
              </a:pPr>
              <a:t>4</a:t>
            </a:fld>
            <a:endParaRPr lang="en-US" dirty="0"/>
          </a:p>
        </p:txBody>
      </p:sp>
    </p:spTree>
    <p:extLst>
      <p:ext uri="{BB962C8B-B14F-4D97-AF65-F5344CB8AC3E}">
        <p14:creationId xmlns:p14="http://schemas.microsoft.com/office/powerpoint/2010/main" val="23544536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8229600" cy="1143000"/>
          </a:xfrm>
        </p:spPr>
        <p:txBody>
          <a:bodyPr>
            <a:noAutofit/>
          </a:bodyPr>
          <a:lstStyle/>
          <a:p>
            <a:r>
              <a:rPr lang="en-US" sz="3600" b="1" dirty="0" smtClean="0"/>
              <a:t>Reimagining the Transition to College: Fall 2012 Promise Pathways</a:t>
            </a:r>
            <a:endParaRPr lang="en-US" sz="3600" b="1" dirty="0"/>
          </a:p>
        </p:txBody>
      </p:sp>
      <p:sp>
        <p:nvSpPr>
          <p:cNvPr id="3" name="Content Placeholder 2"/>
          <p:cNvSpPr>
            <a:spLocks noGrp="1"/>
          </p:cNvSpPr>
          <p:nvPr>
            <p:ph idx="1"/>
          </p:nvPr>
        </p:nvSpPr>
        <p:spPr>
          <a:xfrm>
            <a:off x="1066800" y="1752600"/>
            <a:ext cx="7924800" cy="4800600"/>
          </a:xfrm>
        </p:spPr>
        <p:txBody>
          <a:bodyPr>
            <a:noAutofit/>
          </a:bodyPr>
          <a:lstStyle/>
          <a:p>
            <a:r>
              <a:rPr lang="en-US" sz="2800" dirty="0" smtClean="0"/>
              <a:t>Predictive placement model using multi-method, evidence-based assessment</a:t>
            </a:r>
          </a:p>
          <a:p>
            <a:endParaRPr lang="en-US" sz="2800" dirty="0" smtClean="0"/>
          </a:p>
          <a:p>
            <a:r>
              <a:rPr lang="en-US" sz="2800" dirty="0" smtClean="0"/>
              <a:t>Prescriptive, full-time course load via first-semester success plan</a:t>
            </a:r>
          </a:p>
          <a:p>
            <a:pPr lvl="1"/>
            <a:r>
              <a:rPr lang="en-US" dirty="0" smtClean="0"/>
              <a:t>Emphasis on Foundational Skills </a:t>
            </a:r>
          </a:p>
          <a:p>
            <a:pPr lvl="1"/>
            <a:r>
              <a:rPr lang="en-US" dirty="0" smtClean="0"/>
              <a:t>English, Reading, Math</a:t>
            </a:r>
          </a:p>
        </p:txBody>
      </p:sp>
      <p:sp>
        <p:nvSpPr>
          <p:cNvPr id="4" name="Slide Number Placeholder 3"/>
          <p:cNvSpPr>
            <a:spLocks noGrp="1"/>
          </p:cNvSpPr>
          <p:nvPr>
            <p:ph type="sldNum" sz="quarter" idx="12"/>
          </p:nvPr>
        </p:nvSpPr>
        <p:spPr/>
        <p:txBody>
          <a:bodyPr/>
          <a:lstStyle/>
          <a:p>
            <a:fld id="{492FEF43-3DEE-2E44-B6BE-F511621D19E6}" type="slidenum">
              <a:rPr lang="en-US" sz="1400" smtClean="0"/>
              <a:pPr/>
              <a:t>5</a:t>
            </a:fld>
            <a:endParaRPr lang="en-US" sz="1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7"/>
          <p:cNvGraphicFramePr>
            <a:graphicFrameLocks noGrp="1"/>
          </p:cNvGraphicFramePr>
          <p:nvPr>
            <p:ph idx="1"/>
            <p:extLst>
              <p:ext uri="{D42A27DB-BD31-4B8C-83A1-F6EECF244321}">
                <p14:modId xmlns:p14="http://schemas.microsoft.com/office/powerpoint/2010/main" val="826713644"/>
              </p:ext>
            </p:extLst>
          </p:nvPr>
        </p:nvGraphicFramePr>
        <p:xfrm>
          <a:off x="1143000" y="1295400"/>
          <a:ext cx="75438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a:spLocks noGrp="1"/>
          </p:cNvSpPr>
          <p:nvPr>
            <p:ph type="title"/>
          </p:nvPr>
        </p:nvSpPr>
        <p:spPr>
          <a:xfrm>
            <a:off x="1066800" y="304800"/>
            <a:ext cx="7620000" cy="990600"/>
          </a:xfrm>
        </p:spPr>
        <p:txBody>
          <a:bodyPr>
            <a:normAutofit fontScale="90000"/>
          </a:bodyPr>
          <a:lstStyle/>
          <a:p>
            <a:r>
              <a:rPr lang="en-US" sz="3600" b="1" dirty="0" smtClean="0"/>
              <a:t>Alternative placement:</a:t>
            </a:r>
            <a:br>
              <a:rPr lang="en-US" sz="3600" b="1" dirty="0" smtClean="0"/>
            </a:br>
            <a:r>
              <a:rPr lang="en-US" sz="3600" b="1" dirty="0" smtClean="0"/>
              <a:t>Transfer-level Placement Rates</a:t>
            </a:r>
            <a:endParaRPr lang="en-US" sz="3600" b="1" dirty="0"/>
          </a:p>
        </p:txBody>
      </p:sp>
      <p:sp>
        <p:nvSpPr>
          <p:cNvPr id="2" name="Slide Number Placeholder 1"/>
          <p:cNvSpPr>
            <a:spLocks noGrp="1"/>
          </p:cNvSpPr>
          <p:nvPr>
            <p:ph type="sldNum" sz="quarter" idx="12"/>
          </p:nvPr>
        </p:nvSpPr>
        <p:spPr/>
        <p:txBody>
          <a:bodyPr/>
          <a:lstStyle/>
          <a:p>
            <a:pPr>
              <a:defRPr/>
            </a:pPr>
            <a:fld id="{C5CA3038-1179-48E4-A051-8E2B9C3EFB37}" type="slidenum">
              <a:rPr lang="en-US" smtClean="0"/>
              <a:pPr>
                <a:defRPr/>
              </a:pPr>
              <a:t>6</a:t>
            </a:fld>
            <a:endParaRPr lang="en-US" dirty="0"/>
          </a:p>
        </p:txBody>
      </p:sp>
    </p:spTree>
    <p:extLst>
      <p:ext uri="{BB962C8B-B14F-4D97-AF65-F5344CB8AC3E}">
        <p14:creationId xmlns:p14="http://schemas.microsoft.com/office/powerpoint/2010/main" val="10406670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graphicEl>
                                              <a:chart seriesIdx="0" categoryIdx="-4" bldStep="series"/>
                                            </p:graphicEl>
                                          </p:spTgt>
                                        </p:tgtEl>
                                        <p:attrNameLst>
                                          <p:attrName>style.visibility</p:attrName>
                                        </p:attrNameLst>
                                      </p:cBhvr>
                                      <p:to>
                                        <p:strVal val="visible"/>
                                      </p:to>
                                    </p:set>
                                    <p:animEffect transition="in" filter="wipe(down)">
                                      <p:cBhvr>
                                        <p:cTn id="7" dur="500"/>
                                        <p:tgtEl>
                                          <p:spTgt spid="1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graphicEl>
                                              <a:chart seriesIdx="1" categoryIdx="-4" bldStep="series"/>
                                            </p:graphicEl>
                                          </p:spTgt>
                                        </p:tgtEl>
                                        <p:attrNameLst>
                                          <p:attrName>style.visibility</p:attrName>
                                        </p:attrNameLst>
                                      </p:cBhvr>
                                      <p:to>
                                        <p:strVal val="visible"/>
                                      </p:to>
                                    </p:set>
                                    <p:animEffect transition="in" filter="wipe(down)">
                                      <p:cBhvr>
                                        <p:cTn id="12" dur="500"/>
                                        <p:tgtEl>
                                          <p:spTgt spid="15">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graphicEl>
                                              <a:chart seriesIdx="2" categoryIdx="-4" bldStep="series"/>
                                            </p:graphicEl>
                                          </p:spTgt>
                                        </p:tgtEl>
                                        <p:attrNameLst>
                                          <p:attrName>style.visibility</p:attrName>
                                        </p:attrNameLst>
                                      </p:cBhvr>
                                      <p:to>
                                        <p:strVal val="visible"/>
                                      </p:to>
                                    </p:set>
                                    <p:animEffect transition="in" filter="wipe(down)">
                                      <p:cBhvr>
                                        <p:cTn id="17" dur="500"/>
                                        <p:tgtEl>
                                          <p:spTgt spid="15">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uiExpand="1">
        <p:bldSub>
          <a:bldChart bld="series" animBg="0"/>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62000" y="304800"/>
            <a:ext cx="8382000" cy="990600"/>
          </a:xfrm>
        </p:spPr>
        <p:txBody>
          <a:bodyPr>
            <a:noAutofit/>
          </a:bodyPr>
          <a:lstStyle/>
          <a:p>
            <a:r>
              <a:rPr lang="en-US" sz="3200" b="1" dirty="0" smtClean="0"/>
              <a:t>F2012 Promise Pathways 1-year vs. F2006 6-year rates of achievement</a:t>
            </a:r>
            <a:endParaRPr lang="en-US" sz="3200" b="1"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816179790"/>
              </p:ext>
            </p:extLst>
          </p:nvPr>
        </p:nvGraphicFramePr>
        <p:xfrm>
          <a:off x="914400" y="1371600"/>
          <a:ext cx="79248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a:defRPr/>
            </a:pPr>
            <a:fld id="{C5CA3038-1179-48E4-A051-8E2B9C3EFB37}" type="slidenum">
              <a:rPr lang="en-US" smtClean="0">
                <a:solidFill>
                  <a:prstClr val="black">
                    <a:tint val="75000"/>
                  </a:prstClr>
                </a:solidFill>
              </a:rPr>
              <a:pPr>
                <a:defRPr/>
              </a:pPr>
              <a:t>7</a:t>
            </a:fld>
            <a:endParaRPr lang="en-US" dirty="0">
              <a:solidFill>
                <a:prstClr val="black">
                  <a:tint val="75000"/>
                </a:prstClr>
              </a:solidFill>
            </a:endParaRPr>
          </a:p>
        </p:txBody>
      </p:sp>
    </p:spTree>
    <p:extLst>
      <p:ext uri="{BB962C8B-B14F-4D97-AF65-F5344CB8AC3E}">
        <p14:creationId xmlns:p14="http://schemas.microsoft.com/office/powerpoint/2010/main" val="33164921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7"/>
          <p:cNvGraphicFramePr>
            <a:graphicFrameLocks noGrp="1"/>
          </p:cNvGraphicFramePr>
          <p:nvPr>
            <p:ph idx="1"/>
            <p:extLst>
              <p:ext uri="{D42A27DB-BD31-4B8C-83A1-F6EECF244321}">
                <p14:modId xmlns:p14="http://schemas.microsoft.com/office/powerpoint/2010/main" val="3847810176"/>
              </p:ext>
            </p:extLst>
          </p:nvPr>
        </p:nvGraphicFramePr>
        <p:xfrm>
          <a:off x="1143000" y="1295400"/>
          <a:ext cx="75438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a:spLocks noGrp="1"/>
          </p:cNvSpPr>
          <p:nvPr>
            <p:ph type="title"/>
          </p:nvPr>
        </p:nvSpPr>
        <p:spPr>
          <a:xfrm>
            <a:off x="1066800" y="304800"/>
            <a:ext cx="7620000" cy="990600"/>
          </a:xfrm>
        </p:spPr>
        <p:txBody>
          <a:bodyPr>
            <a:normAutofit fontScale="90000"/>
          </a:bodyPr>
          <a:lstStyle/>
          <a:p>
            <a:r>
              <a:rPr lang="en-US" sz="3600" b="1" dirty="0" smtClean="0"/>
              <a:t>Success rates in transfer-level courses Fall 2012</a:t>
            </a:r>
            <a:endParaRPr lang="en-US" sz="3600" b="1" dirty="0"/>
          </a:p>
        </p:txBody>
      </p:sp>
      <p:sp>
        <p:nvSpPr>
          <p:cNvPr id="5" name="TextBox 4"/>
          <p:cNvSpPr txBox="1"/>
          <p:nvPr/>
        </p:nvSpPr>
        <p:spPr>
          <a:xfrm>
            <a:off x="1828800" y="6400800"/>
            <a:ext cx="6400800" cy="338554"/>
          </a:xfrm>
          <a:prstGeom prst="rect">
            <a:avLst/>
          </a:prstGeom>
          <a:noFill/>
        </p:spPr>
        <p:txBody>
          <a:bodyPr wrap="square" rtlCol="0">
            <a:spAutoFit/>
          </a:bodyPr>
          <a:lstStyle/>
          <a:p>
            <a:r>
              <a:rPr lang="en-US" sz="1600" dirty="0" smtClean="0">
                <a:solidFill>
                  <a:prstClr val="black"/>
                </a:solidFill>
              </a:rPr>
              <a:t>Neither of these differences approach significance, p &gt;.30</a:t>
            </a:r>
            <a:endParaRPr lang="en-US" dirty="0">
              <a:solidFill>
                <a:prstClr val="black"/>
              </a:solidFill>
            </a:endParaRPr>
          </a:p>
        </p:txBody>
      </p:sp>
      <p:sp>
        <p:nvSpPr>
          <p:cNvPr id="2" name="Slide Number Placeholder 1"/>
          <p:cNvSpPr>
            <a:spLocks noGrp="1"/>
          </p:cNvSpPr>
          <p:nvPr>
            <p:ph type="sldNum" sz="quarter" idx="12"/>
          </p:nvPr>
        </p:nvSpPr>
        <p:spPr/>
        <p:txBody>
          <a:bodyPr/>
          <a:lstStyle/>
          <a:p>
            <a:pPr>
              <a:defRPr/>
            </a:pPr>
            <a:fld id="{C5CA3038-1179-48E4-A051-8E2B9C3EFB37}" type="slidenum">
              <a:rPr lang="en-US" smtClean="0">
                <a:solidFill>
                  <a:prstClr val="black">
                    <a:tint val="75000"/>
                  </a:prstClr>
                </a:solidFill>
              </a:rPr>
              <a:pPr>
                <a:defRPr/>
              </a:pPr>
              <a:t>8</a:t>
            </a:fld>
            <a:endParaRPr lang="en-US" dirty="0">
              <a:solidFill>
                <a:prstClr val="black">
                  <a:tint val="75000"/>
                </a:prstClr>
              </a:solidFill>
            </a:endParaRPr>
          </a:p>
        </p:txBody>
      </p:sp>
    </p:spTree>
    <p:extLst>
      <p:ext uri="{BB962C8B-B14F-4D97-AF65-F5344CB8AC3E}">
        <p14:creationId xmlns:p14="http://schemas.microsoft.com/office/powerpoint/2010/main" val="14177751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noAutofit/>
          </a:bodyPr>
          <a:lstStyle/>
          <a:p>
            <a:pPr>
              <a:defRPr sz="1800" b="1" i="0" u="none" strike="noStrike" kern="1200" baseline="0">
                <a:solidFill>
                  <a:prstClr val="black"/>
                </a:solidFill>
                <a:latin typeface="+mn-lt"/>
                <a:ea typeface="+mn-ea"/>
                <a:cs typeface="+mn-cs"/>
              </a:defRPr>
            </a:pPr>
            <a:r>
              <a:rPr lang="en-US" sz="3600" b="1" dirty="0">
                <a:solidFill>
                  <a:srgbClr val="C00000"/>
                </a:solidFill>
                <a:cs typeface="Aharoni" pitchFamily="2" charset="-79"/>
              </a:rPr>
              <a:t>Equity Impact of Promise Pathways: F2011 </a:t>
            </a:r>
            <a:r>
              <a:rPr lang="en-US" sz="3600" b="1" dirty="0" smtClean="0">
                <a:solidFill>
                  <a:srgbClr val="C00000"/>
                </a:solidFill>
                <a:cs typeface="Aharoni" pitchFamily="2" charset="-79"/>
              </a:rPr>
              <a:t>Baseline Equity Gaps</a:t>
            </a:r>
            <a:endParaRPr lang="en-US" sz="3600" b="1" dirty="0">
              <a:solidFill>
                <a:srgbClr val="C00000"/>
              </a:solidFill>
              <a:cs typeface="Aharoni" pitchFamily="2" charset="-79"/>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19629090"/>
              </p:ext>
            </p:extLst>
          </p:nvPr>
        </p:nvGraphicFramePr>
        <p:xfrm>
          <a:off x="914400" y="1600200"/>
          <a:ext cx="807720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1560757"/>
      </p:ext>
    </p:extLst>
  </p:cSld>
  <p:clrMapOvr>
    <a:masterClrMapping/>
  </p:clrMapOvr>
  <p:timing>
    <p:tnLst>
      <p:par>
        <p:cTn xmlns:p14="http://schemas.microsoft.com/office/powerpoint/2010/mai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s>
</file>

<file path=ppt/theme/theme1.xml><?xml version="1.0" encoding="utf-8"?>
<a:theme xmlns:a="http://schemas.openxmlformats.org/drawingml/2006/main" name="Office Theme">
  <a:themeElements>
    <a:clrScheme name="Custom 2">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ivic">
  <a:themeElements>
    <a:clrScheme name="Custom 1">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BA4D1D"/>
      </a:hlink>
      <a:folHlink>
        <a:srgbClr val="96A9A9"/>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solidFill>
          <a:schemeClr val="bg1"/>
        </a:solidFill>
        <a:ln>
          <a:noFill/>
        </a:ln>
        <a:effectLst/>
        <a:scene3d>
          <a:camera prst="orthographicFront" fov="0">
            <a:rot lat="0" lon="0" rev="0"/>
          </a:camera>
          <a:lightRig rig="threePt" dir="t">
            <a:rot lat="0" lon="0" rev="0"/>
          </a:lightRig>
        </a:scene3d>
        <a:sp3d prstMaterial="matte">
          <a:bevelT w="0" h="0"/>
          <a:contourClr>
            <a:schemeClr val="bg1"/>
          </a:contourClr>
        </a:sp3d>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4.xml><?xml version="1.0" encoding="utf-8"?>
<a:theme xmlns:a="http://schemas.openxmlformats.org/drawingml/2006/main" name="1_Office Theme">
  <a:themeElements>
    <a:clrScheme name="Custom 2">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2216</TotalTime>
  <Words>1524</Words>
  <Application>Microsoft Macintosh PowerPoint</Application>
  <PresentationFormat>On-screen Show (4:3)</PresentationFormat>
  <Paragraphs>215</Paragraphs>
  <Slides>31</Slides>
  <Notes>23</Notes>
  <HiddenSlides>0</HiddenSlides>
  <MMClips>0</MMClips>
  <ScaleCrop>false</ScaleCrop>
  <HeadingPairs>
    <vt:vector size="4" baseType="variant">
      <vt:variant>
        <vt:lpstr>Theme</vt:lpstr>
      </vt:variant>
      <vt:variant>
        <vt:i4>8</vt:i4>
      </vt:variant>
      <vt:variant>
        <vt:lpstr>Slide Titles</vt:lpstr>
      </vt:variant>
      <vt:variant>
        <vt:i4>31</vt:i4>
      </vt:variant>
    </vt:vector>
  </HeadingPairs>
  <TitlesOfParts>
    <vt:vector size="39" baseType="lpstr">
      <vt:lpstr>Office Theme</vt:lpstr>
      <vt:lpstr>Custom Design</vt:lpstr>
      <vt:lpstr>Civic</vt:lpstr>
      <vt:lpstr>1_Office Theme</vt:lpstr>
      <vt:lpstr>2_Office Theme</vt:lpstr>
      <vt:lpstr>3_Office Theme</vt:lpstr>
      <vt:lpstr>1_Custom Design</vt:lpstr>
      <vt:lpstr>2_Custom Design</vt:lpstr>
      <vt:lpstr>Harnessing the Power of Alternative Assessment to Advance the Completion Agenda   </vt:lpstr>
      <vt:lpstr>Transition to College: Assessment and Placement</vt:lpstr>
      <vt:lpstr>LBCC’s Research</vt:lpstr>
      <vt:lpstr>Key Findings</vt:lpstr>
      <vt:lpstr>Reimagining the Transition to College: Fall 2012 Promise Pathways</vt:lpstr>
      <vt:lpstr>Alternative placement: Transfer-level Placement Rates</vt:lpstr>
      <vt:lpstr>F2012 Promise Pathways 1-year vs. F2006 6-year rates of achievement</vt:lpstr>
      <vt:lpstr>Success rates in transfer-level courses Fall 2012</vt:lpstr>
      <vt:lpstr>Equity Impact of Promise Pathways: F2011 Baseline Equity Gaps</vt:lpstr>
      <vt:lpstr>Equity Impact: F2012 Students of Color Compared to F2011 White Baseline</vt:lpstr>
      <vt:lpstr>Equity gaps remain but significant gains for all F2012 Students</vt:lpstr>
      <vt:lpstr>Cohort 1 and 2 Promise Pathways Demographics</vt:lpstr>
      <vt:lpstr>The Student Transcript-Enhanced Placement Project (STEPS)</vt:lpstr>
      <vt:lpstr>What Are We Seeking to 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Does This Mean?</vt:lpstr>
      <vt:lpstr>What Happens Next?</vt:lpstr>
      <vt:lpstr>Chancellor’s Office Multiple Measure Warehouse Project</vt:lpstr>
      <vt:lpstr>Common Assessment Project</vt:lpstr>
      <vt:lpstr>Common Assessment Project</vt:lpstr>
      <vt:lpstr>Multiple Measures Warehouse</vt:lpstr>
      <vt:lpstr>Multiple Measures Warehouse</vt:lpstr>
      <vt:lpstr>Contact Information</vt:lpstr>
      <vt:lpstr>Additional Resources</vt:lpstr>
    </vt:vector>
  </TitlesOfParts>
  <Company>Long Beach City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Gregory Peterson</dc:creator>
  <cp:lastModifiedBy>Cleavon Smith</cp:lastModifiedBy>
  <cp:revision>155</cp:revision>
  <cp:lastPrinted>2013-04-15T21:41:03Z</cp:lastPrinted>
  <dcterms:created xsi:type="dcterms:W3CDTF">2013-01-31T07:20:39Z</dcterms:created>
  <dcterms:modified xsi:type="dcterms:W3CDTF">2013-10-24T20:44:13Z</dcterms:modified>
</cp:coreProperties>
</file>