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56" r:id="rId5"/>
    <p:sldId id="257" r:id="rId6"/>
    <p:sldId id="258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8FE8"/>
    <a:srgbClr val="FADA09"/>
    <a:srgbClr val="44BBE6"/>
    <a:srgbClr val="4CD111"/>
    <a:srgbClr val="EE9D2D"/>
    <a:srgbClr val="FFC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1"/>
    <p:restoredTop sz="94692"/>
  </p:normalViewPr>
  <p:slideViewPr>
    <p:cSldViewPr snapToGrid="0">
      <p:cViewPr varScale="1">
        <p:scale>
          <a:sx n="137" d="100"/>
          <a:sy n="137" d="100"/>
        </p:scale>
        <p:origin x="6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cayton/Desktop/Curriculum/Unit%20Value%20research/PHYS%20unit%20review-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cayton/Desktop/Curriculum/Unit%20Value%20research/PHYS%20unit%20review-Chart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cayton/Desktop/Curriculum/Unit%20Value%20research/PHYS%20unit%20review-Cha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 of Physics</a:t>
            </a:r>
            <a:r>
              <a:rPr lang="en-US" sz="20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Unit Values in CCCs Statewide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'unit comparison'!$I$32</c:f>
              <c:strCache>
                <c:ptCount val="1"/>
                <c:pt idx="0">
                  <c:v>Colleges With 4 Unit Courses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BD5C-A645-8A97-E8D6D3E880BF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5C-A645-8A97-E8D6D3E880B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D5C-A645-8A97-E8D6D3E880BF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5C-A645-8A97-E8D6D3E880BF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D5C-A645-8A97-E8D6D3E880B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423603C-85CC-F249-B44F-ADF52A8F4F1A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n=92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D5C-A645-8A97-E8D6D3E880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D84ED51-22B0-B342-97A4-E4DA2D7E484E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n=84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D5C-A645-8A97-E8D6D3E880B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272ABB0-51E5-DC43-8F0D-D49BCC9E05B0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n=74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D5C-A645-8A97-E8D6D3E880B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2A75533-23D3-CE4B-881C-1B127A101E06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n=76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D5C-A645-8A97-E8D6D3E880B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831E3FD-B00D-4646-9355-8A83DB1FD3E8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n=57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D5C-A645-8A97-E8D6D3E880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'unit comparison'!$J$31:$N$31</c:f>
              <c:strCache>
                <c:ptCount val="5"/>
                <c:pt idx="0">
                  <c:v>PHYS 3A</c:v>
                </c:pt>
                <c:pt idx="1">
                  <c:v>PHYS 3B</c:v>
                </c:pt>
                <c:pt idx="2">
                  <c:v>PHYS 4A</c:v>
                </c:pt>
                <c:pt idx="3">
                  <c:v>PHYS 4B</c:v>
                </c:pt>
                <c:pt idx="4">
                  <c:v>PHYS 4C</c:v>
                </c:pt>
              </c:strCache>
            </c:strRef>
          </c:cat>
          <c:val>
            <c:numRef>
              <c:f>'unit comparison'!$J$32:$N$32</c:f>
              <c:numCache>
                <c:formatCode>0%</c:formatCode>
                <c:ptCount val="5"/>
                <c:pt idx="0">
                  <c:v>0.84403669724770647</c:v>
                </c:pt>
                <c:pt idx="1">
                  <c:v>0.80769230769230771</c:v>
                </c:pt>
                <c:pt idx="2">
                  <c:v>0.60162601626016265</c:v>
                </c:pt>
                <c:pt idx="3">
                  <c:v>0.6386554621848739</c:v>
                </c:pt>
                <c:pt idx="4">
                  <c:v>0.55882352941176472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00-B243-A26A-C805A8DB861B}"/>
            </c:ext>
          </c:extLst>
        </c:ser>
        <c:ser>
          <c:idx val="1"/>
          <c:order val="1"/>
          <c:tx>
            <c:strRef>
              <c:f>'unit comparison'!$I$33</c:f>
              <c:strCache>
                <c:ptCount val="1"/>
                <c:pt idx="0">
                  <c:v>Colleges With 5 Unit Courses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FB58023-6D1D-F84C-AFDC-94E06B75A077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n=15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8A6A-A944-9A42-795BB8DD8A4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2480630-280C-104F-BFFB-F27728C8D504}" type="VALUE">
                      <a:rPr lang="en-US" smtClean="0"/>
                      <a:pPr/>
                      <a:t>[VALUE]</a:t>
                    </a:fld>
                    <a:br>
                      <a:rPr lang="en-US"/>
                    </a:br>
                    <a:r>
                      <a:rPr lang="en-US"/>
                      <a:t>n=17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A6A-A944-9A42-795BB8DD8A4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038CE81-E299-E54E-8769-29708982A8AC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8A6A-A944-9A42-795BB8DD8A4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1029050-446F-A048-9E36-E13C783E27B9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n=40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8A6A-A944-9A42-795BB8DD8A4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94CDFBE-7AF0-9A4C-805A-1CA3ABC7DC1B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n=40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8A6A-A944-9A42-795BB8DD8A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'unit comparison'!$J$31:$N$31</c:f>
              <c:strCache>
                <c:ptCount val="5"/>
                <c:pt idx="0">
                  <c:v>PHYS 3A</c:v>
                </c:pt>
                <c:pt idx="1">
                  <c:v>PHYS 3B</c:v>
                </c:pt>
                <c:pt idx="2">
                  <c:v>PHYS 4A</c:v>
                </c:pt>
                <c:pt idx="3">
                  <c:v>PHYS 4B</c:v>
                </c:pt>
                <c:pt idx="4">
                  <c:v>PHYS 4C</c:v>
                </c:pt>
              </c:strCache>
            </c:strRef>
          </c:cat>
          <c:val>
            <c:numRef>
              <c:f>'unit comparison'!$J$33:$N$33</c:f>
              <c:numCache>
                <c:formatCode>0%</c:formatCode>
                <c:ptCount val="5"/>
                <c:pt idx="0">
                  <c:v>0.13761467889908258</c:v>
                </c:pt>
                <c:pt idx="1">
                  <c:v>0.16346153846153846</c:v>
                </c:pt>
                <c:pt idx="2">
                  <c:v>0.37398373983739835</c:v>
                </c:pt>
                <c:pt idx="3">
                  <c:v>0.33613445378151263</c:v>
                </c:pt>
                <c:pt idx="4">
                  <c:v>0.39215686274509803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00-B243-A26A-C805A8DB861B}"/>
            </c:ext>
          </c:extLst>
        </c:ser>
        <c:ser>
          <c:idx val="2"/>
          <c:order val="2"/>
          <c:tx>
            <c:strRef>
              <c:f>'unit comparison'!$I$34</c:f>
              <c:strCache>
                <c:ptCount val="1"/>
                <c:pt idx="0">
                  <c:v>Colleges With Some Other Amount of Units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'unit comparison'!$J$31:$N$31</c:f>
              <c:strCache>
                <c:ptCount val="5"/>
                <c:pt idx="0">
                  <c:v>PHYS 3A</c:v>
                </c:pt>
                <c:pt idx="1">
                  <c:v>PHYS 3B</c:v>
                </c:pt>
                <c:pt idx="2">
                  <c:v>PHYS 4A</c:v>
                </c:pt>
                <c:pt idx="3">
                  <c:v>PHYS 4B</c:v>
                </c:pt>
                <c:pt idx="4">
                  <c:v>PHYS 4C</c:v>
                </c:pt>
              </c:strCache>
            </c:strRef>
          </c:cat>
          <c:val>
            <c:numRef>
              <c:f>'unit comparison'!$J$34:$N$34</c:f>
              <c:numCache>
                <c:formatCode>0%</c:formatCode>
                <c:ptCount val="5"/>
                <c:pt idx="0">
                  <c:v>1.8348623853210899E-2</c:v>
                </c:pt>
                <c:pt idx="1">
                  <c:v>2.8846153846153855E-2</c:v>
                </c:pt>
                <c:pt idx="2">
                  <c:v>2.4390243902439046E-2</c:v>
                </c:pt>
                <c:pt idx="3">
                  <c:v>2.5210084033613467E-2</c:v>
                </c:pt>
                <c:pt idx="4">
                  <c:v>4.9019607843137303E-2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00-B243-A26A-C805A8DB8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450502224"/>
        <c:axId val="436090608"/>
      </c:barChart>
      <c:catAx>
        <c:axId val="45050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36090608"/>
        <c:crosses val="autoZero"/>
        <c:auto val="1"/>
        <c:lblAlgn val="ctr"/>
        <c:lblOffset val="100"/>
        <c:noMultiLvlLbl val="0"/>
      </c:catAx>
      <c:valAx>
        <c:axId val="43609060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5050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</a:rPr>
              <a:t>Comparison</a:t>
            </a:r>
            <a:r>
              <a:rPr lang="en-US" sz="2000" b="1" baseline="0" dirty="0">
                <a:solidFill>
                  <a:schemeClr val="tx1"/>
                </a:solidFill>
              </a:rPr>
              <a:t> of Physics Series Unit Totals in CCCs Statewide</a:t>
            </a:r>
            <a:endParaRPr lang="en-US" sz="20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1713883460416614"/>
          <c:y val="6.344307041814478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'unit comparison'!$A$41</c:f>
              <c:strCache>
                <c:ptCount val="1"/>
                <c:pt idx="0">
                  <c:v>Colleges With 8 Unit Series</c:v>
                </c:pt>
              </c:strCache>
            </c:strRef>
          </c:tx>
          <c:spPr>
            <a:solidFill>
              <a:srgbClr val="788FE8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623CB9C-86FD-2A41-ACB9-FCFE5A805D08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n=58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029-1C48-B1D8-65EE579569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'unit comparison'!$B$40:$C$40</c:f>
              <c:strCache>
                <c:ptCount val="2"/>
                <c:pt idx="0">
                  <c:v>PHYS 100 S</c:v>
                </c:pt>
                <c:pt idx="1">
                  <c:v>PHYS 200 S</c:v>
                </c:pt>
              </c:strCache>
            </c:strRef>
          </c:cat>
          <c:val>
            <c:numRef>
              <c:f>'unit comparison'!$B$41:$C$41</c:f>
              <c:numCache>
                <c:formatCode>General</c:formatCode>
                <c:ptCount val="2"/>
                <c:pt idx="0" formatCode="0%">
                  <c:v>0.80555555555555558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7C-EB47-90F4-BDB973E8BB80}"/>
            </c:ext>
          </c:extLst>
        </c:ser>
        <c:ser>
          <c:idx val="1"/>
          <c:order val="1"/>
          <c:tx>
            <c:strRef>
              <c:f>'unit comparison'!$A$42</c:f>
              <c:strCache>
                <c:ptCount val="1"/>
                <c:pt idx="0">
                  <c:v>Colleges With 10 Unit Series</c:v>
                </c:pt>
              </c:strCache>
            </c:strRef>
          </c:tx>
          <c:spPr>
            <a:solidFill>
              <a:srgbClr val="EE9D2D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19EA60C-CF11-3E45-97BC-3531F8A169C9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n=10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029-1C48-B1D8-65EE579569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'unit comparison'!$B$40:$C$40</c:f>
              <c:strCache>
                <c:ptCount val="2"/>
                <c:pt idx="0">
                  <c:v>PHYS 100 S</c:v>
                </c:pt>
                <c:pt idx="1">
                  <c:v>PHYS 200 S</c:v>
                </c:pt>
              </c:strCache>
            </c:strRef>
          </c:cat>
          <c:val>
            <c:numRef>
              <c:f>'unit comparison'!$B$42:$C$42</c:f>
              <c:numCache>
                <c:formatCode>General</c:formatCode>
                <c:ptCount val="2"/>
                <c:pt idx="0" formatCode="0%">
                  <c:v>0.1388888888888889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7C-EB47-90F4-BDB973E8BB80}"/>
            </c:ext>
          </c:extLst>
        </c:ser>
        <c:ser>
          <c:idx val="2"/>
          <c:order val="2"/>
          <c:tx>
            <c:strRef>
              <c:f>'unit comparison'!$A$43</c:f>
              <c:strCache>
                <c:ptCount val="1"/>
                <c:pt idx="0">
                  <c:v>Colleges With Some Other Amount of Units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E19B5C1-4F61-7F4B-A13B-329673043B9A}" type="VALUE">
                      <a:rPr lang="en-US" smtClean="0"/>
                      <a:pPr/>
                      <a:t>[VALUE]</a:t>
                    </a:fld>
                    <a:r>
                      <a:rPr lang="en-US"/>
                      <a:t> n=3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029-1C48-B1D8-65EE579569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'unit comparison'!$B$40:$C$40</c:f>
              <c:strCache>
                <c:ptCount val="2"/>
                <c:pt idx="0">
                  <c:v>PHYS 100 S</c:v>
                </c:pt>
                <c:pt idx="1">
                  <c:v>PHYS 200 S</c:v>
                </c:pt>
              </c:strCache>
            </c:strRef>
          </c:cat>
          <c:val>
            <c:numRef>
              <c:f>'unit comparison'!$B$43:$C$43</c:f>
              <c:numCache>
                <c:formatCode>General</c:formatCode>
                <c:ptCount val="2"/>
                <c:pt idx="0" formatCode="0%">
                  <c:v>5.555555555555558E-2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7C-EB47-90F4-BDB973E8BB80}"/>
            </c:ext>
          </c:extLst>
        </c:ser>
        <c:ser>
          <c:idx val="3"/>
          <c:order val="3"/>
          <c:tx>
            <c:strRef>
              <c:f>'unit comparison'!$A$44</c:f>
              <c:strCache>
                <c:ptCount val="1"/>
                <c:pt idx="0">
                  <c:v>Colleges With 12 Unit Series</c:v>
                </c:pt>
              </c:strCache>
            </c:strRef>
          </c:tx>
          <c:spPr>
            <a:solidFill>
              <a:srgbClr val="FADA09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34C7D5B8-4810-E843-A391-9884FDA3B667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n=38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029-1C48-B1D8-65EE579569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'unit comparison'!$B$40:$C$40</c:f>
              <c:strCache>
                <c:ptCount val="2"/>
                <c:pt idx="0">
                  <c:v>PHYS 100 S</c:v>
                </c:pt>
                <c:pt idx="1">
                  <c:v>PHYS 200 S</c:v>
                </c:pt>
              </c:strCache>
            </c:strRef>
          </c:cat>
          <c:val>
            <c:numRef>
              <c:f>'unit comparison'!$B$44:$C$44</c:f>
              <c:numCache>
                <c:formatCode>0%</c:formatCode>
                <c:ptCount val="2"/>
                <c:pt idx="1">
                  <c:v>0.58461538461538465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7C-EB47-90F4-BDB973E8BB80}"/>
            </c:ext>
          </c:extLst>
        </c:ser>
        <c:ser>
          <c:idx val="4"/>
          <c:order val="4"/>
          <c:tx>
            <c:strRef>
              <c:f>'unit comparison'!$A$45</c:f>
              <c:strCache>
                <c:ptCount val="1"/>
                <c:pt idx="0">
                  <c:v>Colleges With 15 Unit Series</c:v>
                </c:pt>
              </c:strCache>
            </c:strRef>
          </c:tx>
          <c:spPr>
            <a:solidFill>
              <a:srgbClr val="44BBE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2AB225FD-6C3E-AC4A-9E18-BDE0EC5E3FF2}" type="VALUE">
                      <a:rPr lang="en-US" smtClean="0"/>
                      <a:pPr/>
                      <a:t>[VALUE]</a:t>
                    </a:fld>
                    <a:r>
                      <a:rPr lang="en-US"/>
                      <a:t> </a:t>
                    </a:r>
                  </a:p>
                  <a:p>
                    <a:r>
                      <a:rPr lang="en-US"/>
                      <a:t>n=15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029-1C48-B1D8-65EE579569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'unit comparison'!$B$40:$C$40</c:f>
              <c:strCache>
                <c:ptCount val="2"/>
                <c:pt idx="0">
                  <c:v>PHYS 100 S</c:v>
                </c:pt>
                <c:pt idx="1">
                  <c:v>PHYS 200 S</c:v>
                </c:pt>
              </c:strCache>
            </c:strRef>
          </c:cat>
          <c:val>
            <c:numRef>
              <c:f>'unit comparison'!$B$45:$C$45</c:f>
              <c:numCache>
                <c:formatCode>0%</c:formatCode>
                <c:ptCount val="2"/>
                <c:pt idx="1">
                  <c:v>0.23076923076923078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7C-EB47-90F4-BDB973E8BB80}"/>
            </c:ext>
          </c:extLst>
        </c:ser>
        <c:ser>
          <c:idx val="5"/>
          <c:order val="5"/>
          <c:tx>
            <c:strRef>
              <c:f>'unit comparison'!$A$46</c:f>
              <c:strCache>
                <c:ptCount val="1"/>
                <c:pt idx="0">
                  <c:v>Colleges With Some Other Amount of Units</c:v>
                </c:pt>
              </c:strCache>
            </c:strRef>
          </c:tx>
          <c:spPr>
            <a:solidFill>
              <a:srgbClr val="4CD111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046973E7-1AE5-F747-8E48-9A8D63D77BCA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n=12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029-1C48-B1D8-65EE579569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'unit comparison'!$B$40:$C$40</c:f>
              <c:strCache>
                <c:ptCount val="2"/>
                <c:pt idx="0">
                  <c:v>PHYS 100 S</c:v>
                </c:pt>
                <c:pt idx="1">
                  <c:v>PHYS 200 S</c:v>
                </c:pt>
              </c:strCache>
            </c:strRef>
          </c:cat>
          <c:val>
            <c:numRef>
              <c:f>'unit comparison'!$B$46:$C$46</c:f>
              <c:numCache>
                <c:formatCode>0%</c:formatCode>
                <c:ptCount val="2"/>
                <c:pt idx="1">
                  <c:v>0.18461538461538463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27C-EB47-90F4-BDB973E8B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385783200"/>
        <c:axId val="359768256"/>
      </c:barChart>
      <c:catAx>
        <c:axId val="38578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9768256"/>
        <c:crosses val="autoZero"/>
        <c:auto val="1"/>
        <c:lblAlgn val="ctr"/>
        <c:lblOffset val="100"/>
        <c:noMultiLvlLbl val="0"/>
      </c:catAx>
      <c:valAx>
        <c:axId val="359768256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8578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 of Units for C-ID PHYS/CHEM</a:t>
            </a:r>
            <a:r>
              <a:rPr lang="en-US" sz="20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140 in CCCs Statewide 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963468705854135E-2"/>
          <c:y val="0.25303806823320962"/>
          <c:w val="0.81030903350688743"/>
          <c:h val="0.639416425628676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A591E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91%</a:t>
                    </a:r>
                  </a:p>
                  <a:p>
                    <a:r>
                      <a:rPr lang="en-US" dirty="0"/>
                      <a:t>n=41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C46-E740-8336-CEB42B32220E}"/>
                </c:ext>
              </c:extLst>
            </c:dLbl>
            <c:dLbl>
              <c:idx val="1"/>
              <c:layout>
                <c:manualLayout>
                  <c:x val="5.7959812765151942E-4"/>
                  <c:y val="-3.527681623955736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2%</a:t>
                    </a:r>
                    <a:r>
                      <a:rPr lang="en-US" baseline="0" dirty="0"/>
                      <a:t>  </a:t>
                    </a:r>
                    <a:r>
                      <a:rPr lang="en-US" dirty="0"/>
                      <a:t>n=1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878668570912741E-2"/>
                      <c:h val="4.2089651375821872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1C46-E740-8336-CEB42B32220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7%</a:t>
                    </a:r>
                    <a:r>
                      <a:rPr lang="en-US" baseline="0" dirty="0"/>
                      <a:t>  </a:t>
                    </a:r>
                    <a:r>
                      <a:rPr lang="en-US" dirty="0"/>
                      <a:t>n=3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87282603923539"/>
                      <c:h val="7.756489970672673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1C46-E740-8336-CEB42B3222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'unit comparison'!$I$63:$I$65</c:f>
              <c:strCache>
                <c:ptCount val="3"/>
                <c:pt idx="0">
                  <c:v>CCs Offering 4 units</c:v>
                </c:pt>
                <c:pt idx="1">
                  <c:v>CCs Offering 8 units</c:v>
                </c:pt>
                <c:pt idx="2">
                  <c:v>CCs With Some Other Unit Value</c:v>
                </c:pt>
              </c:strCache>
            </c:strRef>
          </c:cat>
          <c:val>
            <c:numRef>
              <c:f>'unit comparison'!$J$63:$J$65</c:f>
              <c:numCache>
                <c:formatCode>0%</c:formatCode>
                <c:ptCount val="3"/>
                <c:pt idx="0">
                  <c:v>0.89189189189189189</c:v>
                </c:pt>
                <c:pt idx="1">
                  <c:v>2.7027027027027029E-2</c:v>
                </c:pt>
                <c:pt idx="2">
                  <c:v>8.1081081081081141E-2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46-E740-8336-CEB42B3222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8"/>
        <c:overlap val="100"/>
        <c:axId val="445995488"/>
        <c:axId val="377262224"/>
      </c:barChart>
      <c:catAx>
        <c:axId val="44599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77262224"/>
        <c:crosses val="autoZero"/>
        <c:auto val="1"/>
        <c:lblAlgn val="ctr"/>
        <c:lblOffset val="100"/>
        <c:noMultiLvlLbl val="0"/>
      </c:catAx>
      <c:valAx>
        <c:axId val="3772622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599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0.3999</cdr:x>
      <cdr:y>0.56236</cdr:y>
    </cdr:from>
    <cdr:to>
      <cdr:x>0.50153</cdr:x>
      <cdr:y>0.61602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85A1A02-60BF-BE7B-A98E-CEA16DB64A61}"/>
            </a:ext>
          </a:extLst>
        </cdr:cNvPr>
        <cdr:cNvSpPr txBox="1"/>
      </cdr:nvSpPr>
      <cdr:spPr>
        <a:xfrm xmlns:a="http://schemas.openxmlformats.org/drawingml/2006/main">
          <a:off x="3938538" y="3523094"/>
          <a:ext cx="1000898" cy="336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8 units</a:t>
          </a:r>
        </a:p>
      </cdr:txBody>
    </cdr:sp>
  </cdr:relSizeAnchor>
  <cdr:relSizeAnchor xmlns:cdr="http://schemas.openxmlformats.org/drawingml/2006/chartDrawing">
    <cdr:from>
      <cdr:x>0.4211</cdr:x>
      <cdr:y>0.07353</cdr:y>
    </cdr:from>
    <cdr:to>
      <cdr:x>0.5</cdr:x>
      <cdr:y>0.12217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F56EE672-3ED3-1E88-6C2F-FC9611538411}"/>
            </a:ext>
          </a:extLst>
        </cdr:cNvPr>
        <cdr:cNvSpPr txBox="1"/>
      </cdr:nvSpPr>
      <cdr:spPr>
        <a:xfrm xmlns:a="http://schemas.openxmlformats.org/drawingml/2006/main">
          <a:off x="4147325" y="460655"/>
          <a:ext cx="777070" cy="3047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Other</a:t>
          </a:r>
        </a:p>
      </cdr:txBody>
    </cdr:sp>
  </cdr:relSizeAnchor>
  <cdr:relSizeAnchor xmlns:cdr="http://schemas.openxmlformats.org/drawingml/2006/chartDrawing">
    <cdr:from>
      <cdr:x>0.83676</cdr:x>
      <cdr:y>0.10267</cdr:y>
    </cdr:from>
    <cdr:to>
      <cdr:x>0.8631</cdr:x>
      <cdr:y>0.23577</cdr:y>
    </cdr:to>
    <cdr:sp macro="" textlink="">
      <cdr:nvSpPr>
        <cdr:cNvPr id="9" name="Right Brace 8">
          <a:extLst xmlns:a="http://schemas.openxmlformats.org/drawingml/2006/main">
            <a:ext uri="{FF2B5EF4-FFF2-40B4-BE49-F238E27FC236}">
              <a16:creationId xmlns:a16="http://schemas.microsoft.com/office/drawing/2014/main" id="{6AE338A0-5750-C6BC-439C-40AA828F578D}"/>
            </a:ext>
          </a:extLst>
        </cdr:cNvPr>
        <cdr:cNvSpPr/>
      </cdr:nvSpPr>
      <cdr:spPr>
        <a:xfrm xmlns:a="http://schemas.openxmlformats.org/drawingml/2006/main">
          <a:off x="8241043" y="591009"/>
          <a:ext cx="259492" cy="766119"/>
        </a:xfrm>
        <a:prstGeom xmlns:a="http://schemas.openxmlformats.org/drawingml/2006/main" prst="rightBrace">
          <a:avLst/>
        </a:prstGeom>
        <a:ln xmlns:a="http://schemas.openxmlformats.org/drawingml/2006/main" w="19050">
          <a:solidFill>
            <a:schemeClr val="accent6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0.83828</cdr:x>
      <cdr:y>0.24792</cdr:y>
    </cdr:from>
    <cdr:to>
      <cdr:x>0.87203</cdr:x>
      <cdr:y>0.42897</cdr:y>
    </cdr:to>
    <cdr:sp macro="" textlink="">
      <cdr:nvSpPr>
        <cdr:cNvPr id="10" name="Right Brace 9">
          <a:extLst xmlns:a="http://schemas.openxmlformats.org/drawingml/2006/main">
            <a:ext uri="{FF2B5EF4-FFF2-40B4-BE49-F238E27FC236}">
              <a16:creationId xmlns:a16="http://schemas.microsoft.com/office/drawing/2014/main" id="{95C86CE4-6281-004A-9793-DD11C0B404B3}"/>
            </a:ext>
          </a:extLst>
        </cdr:cNvPr>
        <cdr:cNvSpPr/>
      </cdr:nvSpPr>
      <cdr:spPr>
        <a:xfrm xmlns:a="http://schemas.openxmlformats.org/drawingml/2006/main">
          <a:off x="8256025" y="1427062"/>
          <a:ext cx="332380" cy="1042174"/>
        </a:xfrm>
        <a:prstGeom xmlns:a="http://schemas.openxmlformats.org/drawingml/2006/main" prst="rightBrace">
          <a:avLst/>
        </a:prstGeom>
        <a:ln xmlns:a="http://schemas.openxmlformats.org/drawingml/2006/main" w="19050">
          <a:solidFill>
            <a:schemeClr val="accent5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0.84344</cdr:x>
      <cdr:y>0.4478</cdr:y>
    </cdr:from>
    <cdr:to>
      <cdr:x>0.87718</cdr:x>
      <cdr:y>0.92487</cdr:y>
    </cdr:to>
    <cdr:sp macro="" textlink="">
      <cdr:nvSpPr>
        <cdr:cNvPr id="11" name="Right Brace 10">
          <a:extLst xmlns:a="http://schemas.openxmlformats.org/drawingml/2006/main">
            <a:ext uri="{FF2B5EF4-FFF2-40B4-BE49-F238E27FC236}">
              <a16:creationId xmlns:a16="http://schemas.microsoft.com/office/drawing/2014/main" id="{EDB3B1E5-BAE5-AD68-A6D1-2305EB25B665}"/>
            </a:ext>
          </a:extLst>
        </cdr:cNvPr>
        <cdr:cNvSpPr/>
      </cdr:nvSpPr>
      <cdr:spPr>
        <a:xfrm xmlns:a="http://schemas.openxmlformats.org/drawingml/2006/main">
          <a:off x="8306825" y="2577613"/>
          <a:ext cx="332380" cy="2746034"/>
        </a:xfrm>
        <a:prstGeom xmlns:a="http://schemas.openxmlformats.org/drawingml/2006/main" prst="rightBrace">
          <a:avLst/>
        </a:prstGeom>
        <a:ln xmlns:a="http://schemas.openxmlformats.org/drawingml/2006/main" w="19050">
          <a:solidFill>
            <a:srgbClr val="FADA09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0.8777</cdr:x>
      <cdr:y>0.15098</cdr:y>
    </cdr:from>
    <cdr:to>
      <cdr:x>0.96</cdr:x>
      <cdr:y>0.19962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E1EB5A95-A0F1-6528-728A-6443D52D2250}"/>
            </a:ext>
          </a:extLst>
        </cdr:cNvPr>
        <cdr:cNvSpPr txBox="1"/>
      </cdr:nvSpPr>
      <cdr:spPr>
        <a:xfrm xmlns:a="http://schemas.openxmlformats.org/drawingml/2006/main">
          <a:off x="8644284" y="945871"/>
          <a:ext cx="810595" cy="3047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Other</a:t>
          </a:r>
        </a:p>
      </cdr:txBody>
    </cdr:sp>
  </cdr:relSizeAnchor>
  <cdr:relSizeAnchor xmlns:cdr="http://schemas.openxmlformats.org/drawingml/2006/chartDrawing">
    <cdr:from>
      <cdr:x>0.87487</cdr:x>
      <cdr:y>0.30821</cdr:y>
    </cdr:from>
    <cdr:to>
      <cdr:x>0.9655</cdr:x>
      <cdr:y>0.35734</cdr:y>
    </cdr:to>
    <cdr:sp macro="" textlink="">
      <cdr:nvSpPr>
        <cdr:cNvPr id="14" name="TextBox 20">
          <a:extLst xmlns:a="http://schemas.openxmlformats.org/drawingml/2006/main">
            <a:ext uri="{FF2B5EF4-FFF2-40B4-BE49-F238E27FC236}">
              <a16:creationId xmlns:a16="http://schemas.microsoft.com/office/drawing/2014/main" id="{AFB68F2D-18AA-0EF1-1CBA-EA91AF575A49}"/>
            </a:ext>
          </a:extLst>
        </cdr:cNvPr>
        <cdr:cNvSpPr txBox="1"/>
      </cdr:nvSpPr>
      <cdr:spPr>
        <a:xfrm xmlns:a="http://schemas.openxmlformats.org/drawingml/2006/main">
          <a:off x="8616412" y="1930897"/>
          <a:ext cx="89259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15 units</a:t>
          </a:r>
        </a:p>
      </cdr:txBody>
    </cdr:sp>
  </cdr:relSizeAnchor>
  <cdr:relSizeAnchor xmlns:cdr="http://schemas.openxmlformats.org/drawingml/2006/chartDrawing">
    <cdr:from>
      <cdr:x>0.87613</cdr:x>
      <cdr:y>0.65812</cdr:y>
    </cdr:from>
    <cdr:to>
      <cdr:x>0.96675</cdr:x>
      <cdr:y>0.71216</cdr:y>
    </cdr:to>
    <cdr:sp macro="" textlink="">
      <cdr:nvSpPr>
        <cdr:cNvPr id="15" name="TextBox 20">
          <a:extLst xmlns:a="http://schemas.openxmlformats.org/drawingml/2006/main">
            <a:ext uri="{FF2B5EF4-FFF2-40B4-BE49-F238E27FC236}">
              <a16:creationId xmlns:a16="http://schemas.microsoft.com/office/drawing/2014/main" id="{AFB68F2D-18AA-0EF1-1CBA-EA91AF575A49}"/>
            </a:ext>
          </a:extLst>
        </cdr:cNvPr>
        <cdr:cNvSpPr txBox="1"/>
      </cdr:nvSpPr>
      <cdr:spPr>
        <a:xfrm xmlns:a="http://schemas.openxmlformats.org/drawingml/2006/main">
          <a:off x="8628821" y="4123040"/>
          <a:ext cx="89249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12 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units</a:t>
          </a:r>
        </a:p>
      </cdr:txBody>
    </cdr:sp>
  </cdr:relSizeAnchor>
  <cdr:relSizeAnchor xmlns:cdr="http://schemas.openxmlformats.org/drawingml/2006/chartDrawing">
    <cdr:from>
      <cdr:x>0.37165</cdr:x>
      <cdr:y>0.25021</cdr:y>
    </cdr:from>
    <cdr:to>
      <cdr:x>0.4054</cdr:x>
      <cdr:y>0.9308</cdr:y>
    </cdr:to>
    <cdr:sp macro="" textlink="">
      <cdr:nvSpPr>
        <cdr:cNvPr id="16" name="Right Brace 15">
          <a:extLst xmlns:a="http://schemas.openxmlformats.org/drawingml/2006/main">
            <a:ext uri="{FF2B5EF4-FFF2-40B4-BE49-F238E27FC236}">
              <a16:creationId xmlns:a16="http://schemas.microsoft.com/office/drawing/2014/main" id="{EED722C4-3A80-AE91-62BB-EA8F66F547B5}"/>
            </a:ext>
          </a:extLst>
        </cdr:cNvPr>
        <cdr:cNvSpPr/>
      </cdr:nvSpPr>
      <cdr:spPr>
        <a:xfrm xmlns:a="http://schemas.openxmlformats.org/drawingml/2006/main">
          <a:off x="3660332" y="1567560"/>
          <a:ext cx="332380" cy="4263755"/>
        </a:xfrm>
        <a:prstGeom xmlns:a="http://schemas.openxmlformats.org/drawingml/2006/main" prst="rightBrace">
          <a:avLst/>
        </a:prstGeom>
        <a:ln xmlns:a="http://schemas.openxmlformats.org/drawingml/2006/main" w="19050">
          <a:solidFill>
            <a:schemeClr val="accent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0.35833</cdr:x>
      <cdr:y>0.0997</cdr:y>
    </cdr:from>
    <cdr:to>
      <cdr:x>0.41873</cdr:x>
      <cdr:y>0.0997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2A42A7F6-3C2C-C0E3-8C07-92AF6986880B}"/>
            </a:ext>
          </a:extLst>
        </cdr:cNvPr>
        <cdr:cNvCxnSpPr/>
      </cdr:nvCxnSpPr>
      <cdr:spPr>
        <a:xfrm xmlns:a="http://schemas.openxmlformats.org/drawingml/2006/main" flipH="1">
          <a:off x="3529071" y="624591"/>
          <a:ext cx="594901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1">
              <a:lumMod val="5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B6CE2-69AE-7803-5E46-0AE7D22D0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9E6C82-9D5D-4C0B-4838-5E5057E9A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878B1-B4A5-24BB-70DE-AC7942713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3FF1-348F-DC41-A201-E5869EB09A5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8ED80-920A-7528-AF48-FA707446C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6FCE0-96AF-8741-1B3D-BF205794F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4FA3-7118-5643-A915-F741737C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ADD7-5F98-D452-1D70-ACA71B367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EA633-9691-E9CC-4F7E-CCCA82DE0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55E10-854F-8D68-3E4C-1FF97926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3FF1-348F-DC41-A201-E5869EB09A5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865C7-EBC9-837F-19D9-13548EA5B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7B9DE-DC19-461E-8AD2-AEDC90EC7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4FA3-7118-5643-A915-F741737C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3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849D3B-9A82-9244-E79F-2DB568AB90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1D9C10-778F-0D1E-375B-64A9E73E9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A61CB-84CD-80D5-652F-5FF73F08E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3FF1-348F-DC41-A201-E5869EB09A5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82EBC-0327-C472-0F26-CF3297CC4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62D13-4678-9FE9-0A09-B500DFD3F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4FA3-7118-5643-A915-F741737C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3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53DF2-2CF5-A7F6-BEDB-13FACE9F0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B5AED-DBCE-5950-CC17-41AB96F5A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7EC4D-A1F3-1AA9-9882-0B938934A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3FF1-348F-DC41-A201-E5869EB09A5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03FA7-7C3C-A8A9-7AC6-558A53EF4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ECFEF-AC54-FE6E-D5FA-3F345DF2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4FA3-7118-5643-A915-F741737C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7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DB9BC-80D7-6D5E-E54A-D2661BF2A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8C0D4-811E-32E4-2DF0-9A6BFD4D3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F23C3-D20A-9206-B763-6ED2C221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3FF1-348F-DC41-A201-E5869EB09A5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12023-927D-276F-05B9-1C92D5745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D87F1-CD31-7797-60C8-62ADFED9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4FA3-7118-5643-A915-F741737C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9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71C4D-B313-5598-B5F4-C4DA63DA3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8FD1E-A8E2-BDC7-4A8A-B9871AB72B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C6DB9-8B38-D3F1-26BA-409D9AC5F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61789-42FE-CCB2-4151-D2CCDC137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3FF1-348F-DC41-A201-E5869EB09A5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46F76-A66D-9249-1B74-FF337007D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29A52-AC49-B1A3-6D37-C113DD0C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4FA3-7118-5643-A915-F741737C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2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F4CE2-4AC5-63BF-44C2-57730EEBE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6149C-29C6-969E-94B1-DB85FA1F6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ABADA-4C5E-1720-6B6C-67348CDE3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7256B4-1C49-4098-A135-16B1EACC0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1A4F90-44B3-689B-7E39-368414CAAA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0666E8-1A11-E09F-C691-56602991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3FF1-348F-DC41-A201-E5869EB09A5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618D30-2CDB-F01D-EA3E-3DDF3EAA3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FB040A-65B9-EC8F-BDF4-5E3C20C2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4FA3-7118-5643-A915-F741737C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8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F9249-27E6-1C59-417C-B8F5442BF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3D9508-41B9-D180-E53A-97276264D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3FF1-348F-DC41-A201-E5869EB09A5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0F3D34-4B2D-9D75-2E9A-BB841D74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0C91A7-4E8C-E461-E7B1-A8B4DEB1A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4FA3-7118-5643-A915-F741737C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2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B29546-DBE5-181A-AA20-687A1C6C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3FF1-348F-DC41-A201-E5869EB09A5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5624D4-B84E-AE27-3DD1-6F514B2D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C3FF6-A0CD-3D20-4697-260311BD5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4FA3-7118-5643-A915-F741737C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9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36FEA-AEEC-C7D0-ADB1-FD744CDA3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A15A9-7864-D1E0-20D0-4AC835C24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70D65-9DD3-8AB3-ECB7-10D41039C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0E26B-8508-65E8-3044-B956DFE1B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3FF1-348F-DC41-A201-E5869EB09A5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5A683-9C5E-38B5-E983-647442FB1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32D6D-D547-34A7-C55D-26BE187B0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4FA3-7118-5643-A915-F741737C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2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887C3-98E8-A100-2EE1-B57872A45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B6ACFD-7A71-D287-E2C8-30D6B5E0F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830A3-BE42-520F-84E4-6D9A2FFBA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D45FD-0B4E-6339-AD08-AABA1C844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3FF1-348F-DC41-A201-E5869EB09A5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F6FDB-CFA2-946D-7C4C-7A97097F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4E9A9-CA04-CDAF-005E-448055F01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4FA3-7118-5643-A915-F741737C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7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C7AEA3-484D-7707-D259-3652CF36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C7A39-26F2-DCA5-C3F8-F643E667B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CB968-7ABD-D6F4-1FBE-F788732E9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3FF1-348F-DC41-A201-E5869EB09A5F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C79D2-27E5-BFD2-F31C-BC44EF649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DD0E1-A5A5-97BB-D8B0-1EA71312A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24FA3-7118-5643-A915-F741737C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0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87ECE-2D6A-12FB-C2B1-363723CC5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Unit Totals in STEM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3DA64-70B6-416F-DF01-1D084E8EB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60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Why?</a:t>
            </a:r>
          </a:p>
          <a:p>
            <a:pPr lvl="1"/>
            <a:r>
              <a:rPr lang="en-US" dirty="0"/>
              <a:t>Work on several TMC templates with heavy science and math requirements revealed difficulty in meeting 60-unit limit.  Effect on students: </a:t>
            </a:r>
          </a:p>
          <a:p>
            <a:pPr lvl="3"/>
            <a:r>
              <a:rPr lang="en-US" dirty="0"/>
              <a:t>Some ADTs can’t be offered</a:t>
            </a:r>
          </a:p>
          <a:p>
            <a:pPr lvl="3"/>
            <a:r>
              <a:rPr lang="en-US" dirty="0"/>
              <a:t>Some of our ADTs have to include less than desirable course options to manage unit totals</a:t>
            </a:r>
          </a:p>
          <a:p>
            <a:pPr lvl="3"/>
            <a:r>
              <a:rPr lang="en-US" dirty="0"/>
              <a:t>Additional courses may be necessary to meet requisite and preparation requirements, resulting in:</a:t>
            </a:r>
          </a:p>
          <a:p>
            <a:pPr lvl="3"/>
            <a:r>
              <a:rPr lang="en-US" dirty="0"/>
              <a:t>higher units overall, more time at BCC, additional cost</a:t>
            </a:r>
          </a:p>
          <a:p>
            <a:r>
              <a:rPr lang="en-US" dirty="0"/>
              <a:t>What?</a:t>
            </a:r>
          </a:p>
          <a:p>
            <a:pPr lvl="1"/>
            <a:r>
              <a:rPr lang="en-US" dirty="0"/>
              <a:t>Are we in alignment with what most CCCs are doing?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dirty="0"/>
              <a:t>Compare our C-ID approved courses with those of other CCCs</a:t>
            </a:r>
          </a:p>
          <a:p>
            <a:pPr lvl="1"/>
            <a:r>
              <a:rPr lang="en-US" dirty="0"/>
              <a:t>Data pulled from C-ID and COCI (Chancellor’s Office Curriculum Inventory)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6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01424-17E4-46C1-E179-1801E6C56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Were We in Alignment With Other CCCs?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76DBC-BB05-B28D-EC1E-EC1FC8AB5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BIOL and CHEM: our courses match the majority of CCCs</a:t>
            </a:r>
          </a:p>
          <a:p>
            <a:r>
              <a:rPr lang="en-US" dirty="0"/>
              <a:t>MATH: a small number of our courses are slightly higher or lower than the majority of CCCs, but generally match </a:t>
            </a:r>
          </a:p>
          <a:p>
            <a:r>
              <a:rPr lang="en-US" dirty="0"/>
              <a:t>PHYS: our courses are consistently higher than the majority of CCCs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77271-A1DE-A053-25EE-F5339BA2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2539-95A3-A5BF-146C-0079C340B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Courses included in review: </a:t>
            </a:r>
          </a:p>
          <a:p>
            <a:pPr lvl="1"/>
            <a:r>
              <a:rPr lang="en-US" dirty="0"/>
              <a:t>Approved by C-ID for given descriptor</a:t>
            </a:r>
          </a:p>
          <a:p>
            <a:pPr lvl="1"/>
            <a:r>
              <a:rPr lang="en-US" dirty="0"/>
              <a:t>In TMC templates that we are using or considered adopting</a:t>
            </a:r>
          </a:p>
          <a:p>
            <a:r>
              <a:rPr lang="en-US" dirty="0"/>
              <a:t>Courses excluded from review:  </a:t>
            </a:r>
          </a:p>
          <a:p>
            <a:pPr lvl="1"/>
            <a:r>
              <a:rPr lang="en-US" dirty="0"/>
              <a:t>Items submitted to C-ID that are pending review</a:t>
            </a:r>
          </a:p>
          <a:p>
            <a:pPr lvl="1"/>
            <a:r>
              <a:rPr lang="en-US" dirty="0"/>
              <a:t>Those that have no corresponding C-ID descriptor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0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8579FDE-2D90-E7CD-274F-64207C67D6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396200"/>
              </p:ext>
            </p:extLst>
          </p:nvPr>
        </p:nvGraphicFramePr>
        <p:xfrm>
          <a:off x="625151" y="429208"/>
          <a:ext cx="9787812" cy="5896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A7140B-E963-CF0E-9CAD-CF0CFF1E3019}"/>
              </a:ext>
            </a:extLst>
          </p:cNvPr>
          <p:cNvSpPr txBox="1"/>
          <p:nvPr/>
        </p:nvSpPr>
        <p:spPr>
          <a:xfrm>
            <a:off x="10059416" y="1808936"/>
            <a:ext cx="2099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All BCC courses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5 units</a:t>
            </a:r>
          </a:p>
        </p:txBody>
      </p:sp>
      <p:sp>
        <p:nvSpPr>
          <p:cNvPr id="6" name="Left Arrow 5">
            <a:extLst>
              <a:ext uri="{FF2B5EF4-FFF2-40B4-BE49-F238E27FC236}">
                <a16:creationId xmlns:a16="http://schemas.microsoft.com/office/drawing/2014/main" id="{F8D01A20-52DE-E90D-F5F2-8D22916EF219}"/>
              </a:ext>
            </a:extLst>
          </p:cNvPr>
          <p:cNvSpPr/>
          <p:nvPr/>
        </p:nvSpPr>
        <p:spPr>
          <a:xfrm>
            <a:off x="9765331" y="2386193"/>
            <a:ext cx="2212233" cy="172548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DFA7DA-C635-7BA0-CDD2-98AC3A02CC1D}"/>
              </a:ext>
            </a:extLst>
          </p:cNvPr>
          <p:cNvSpPr txBox="1"/>
          <p:nvPr/>
        </p:nvSpPr>
        <p:spPr>
          <a:xfrm>
            <a:off x="10217021" y="457196"/>
            <a:ext cx="2011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CCCs With Some Other Unit Value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4C90AFF7-4B61-D0AE-1988-494CD9C01843}"/>
              </a:ext>
            </a:extLst>
          </p:cNvPr>
          <p:cNvSpPr/>
          <p:nvPr/>
        </p:nvSpPr>
        <p:spPr>
          <a:xfrm>
            <a:off x="9834039" y="1001144"/>
            <a:ext cx="2143525" cy="172548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ADCAAC-0ABA-1122-D4F0-0FB5A1561633}"/>
              </a:ext>
            </a:extLst>
          </p:cNvPr>
          <p:cNvSpPr txBox="1"/>
          <p:nvPr/>
        </p:nvSpPr>
        <p:spPr>
          <a:xfrm>
            <a:off x="10085194" y="4077053"/>
            <a:ext cx="2099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CCCs Offering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 Units</a:t>
            </a:r>
          </a:p>
        </p:txBody>
      </p:sp>
      <p:sp>
        <p:nvSpPr>
          <p:cNvPr id="8" name="Left Arrow 7">
            <a:extLst>
              <a:ext uri="{FF2B5EF4-FFF2-40B4-BE49-F238E27FC236}">
                <a16:creationId xmlns:a16="http://schemas.microsoft.com/office/drawing/2014/main" id="{07D0AFA6-8B28-2F06-E351-D7C58C5029FE}"/>
              </a:ext>
            </a:extLst>
          </p:cNvPr>
          <p:cNvSpPr/>
          <p:nvPr/>
        </p:nvSpPr>
        <p:spPr>
          <a:xfrm>
            <a:off x="9765331" y="4672382"/>
            <a:ext cx="2099984" cy="172548"/>
          </a:xfrm>
          <a:prstGeom prst="leftArrow">
            <a:avLst/>
          </a:prstGeom>
          <a:solidFill>
            <a:srgbClr val="00B0F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59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803D309-8DE8-5E24-D66B-A8CD1687BD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948185"/>
              </p:ext>
            </p:extLst>
          </p:nvPr>
        </p:nvGraphicFramePr>
        <p:xfrm>
          <a:off x="433400" y="370702"/>
          <a:ext cx="9848791" cy="626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46A924E-8CA1-9A5D-ADC5-019E6F72C504}"/>
              </a:ext>
            </a:extLst>
          </p:cNvPr>
          <p:cNvSpPr txBox="1"/>
          <p:nvPr/>
        </p:nvSpPr>
        <p:spPr>
          <a:xfrm>
            <a:off x="582769" y="1383156"/>
            <a:ext cx="1429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BCC’s courses are PHYS 3A + 3B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6CE4CD-9582-CB94-6842-516E8253562F}"/>
              </a:ext>
            </a:extLst>
          </p:cNvPr>
          <p:cNvSpPr txBox="1"/>
          <p:nvPr/>
        </p:nvSpPr>
        <p:spPr>
          <a:xfrm>
            <a:off x="4872387" y="2027165"/>
            <a:ext cx="14292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BCC’s courses are PHYS 4A + 4B + 4C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4F28C7E-85E9-28DB-3494-1298B6404871}"/>
              </a:ext>
            </a:extLst>
          </p:cNvPr>
          <p:cNvCxnSpPr>
            <a:cxnSpLocks/>
          </p:cNvCxnSpPr>
          <p:nvPr/>
        </p:nvCxnSpPr>
        <p:spPr>
          <a:xfrm>
            <a:off x="6226702" y="2170307"/>
            <a:ext cx="1077865" cy="30707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F68C7B9-8BF7-31B9-4298-C57D16DDA434}"/>
              </a:ext>
            </a:extLst>
          </p:cNvPr>
          <p:cNvCxnSpPr>
            <a:cxnSpLocks/>
          </p:cNvCxnSpPr>
          <p:nvPr/>
        </p:nvCxnSpPr>
        <p:spPr>
          <a:xfrm flipV="1">
            <a:off x="1770329" y="1714400"/>
            <a:ext cx="782146" cy="2094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Brace 19">
            <a:extLst>
              <a:ext uri="{FF2B5EF4-FFF2-40B4-BE49-F238E27FC236}">
                <a16:creationId xmlns:a16="http://schemas.microsoft.com/office/drawing/2014/main" id="{5E87B3E7-9FB2-14FA-C253-34F89B80A61F}"/>
              </a:ext>
            </a:extLst>
          </p:cNvPr>
          <p:cNvSpPr/>
          <p:nvPr/>
        </p:nvSpPr>
        <p:spPr>
          <a:xfrm rot="10800000" flipH="1">
            <a:off x="4093732" y="1199597"/>
            <a:ext cx="332380" cy="738665"/>
          </a:xfrm>
          <a:prstGeom prst="rightBrace">
            <a:avLst>
              <a:gd name="adj1" fmla="val 8333"/>
              <a:gd name="adj2" fmla="val 54444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B68F2D-18AA-0EF1-1CBA-EA91AF575A49}"/>
              </a:ext>
            </a:extLst>
          </p:cNvPr>
          <p:cNvSpPr txBox="1"/>
          <p:nvPr/>
        </p:nvSpPr>
        <p:spPr>
          <a:xfrm>
            <a:off x="4426112" y="1377289"/>
            <a:ext cx="892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10 units</a:t>
            </a:r>
          </a:p>
        </p:txBody>
      </p:sp>
    </p:spTree>
    <p:extLst>
      <p:ext uri="{BB962C8B-B14F-4D97-AF65-F5344CB8AC3E}">
        <p14:creationId xmlns:p14="http://schemas.microsoft.com/office/powerpoint/2010/main" val="1053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5EA0D27-3406-1DE1-E260-DB7A4ED399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687633"/>
              </p:ext>
            </p:extLst>
          </p:nvPr>
        </p:nvGraphicFramePr>
        <p:xfrm>
          <a:off x="468488" y="685799"/>
          <a:ext cx="10955867" cy="5760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F53B5A8-8828-81AF-F9E9-8480CF5EBB50}"/>
              </a:ext>
            </a:extLst>
          </p:cNvPr>
          <p:cNvSpPr txBox="1"/>
          <p:nvPr/>
        </p:nvSpPr>
        <p:spPr>
          <a:xfrm>
            <a:off x="5289805" y="4070787"/>
            <a:ext cx="228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BCC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PHYS 10 + CHEM 30A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1C4CC55-1740-8676-50BE-BF4371FCE589}"/>
              </a:ext>
            </a:extLst>
          </p:cNvPr>
          <p:cNvCxnSpPr>
            <a:cxnSpLocks/>
          </p:cNvCxnSpPr>
          <p:nvPr/>
        </p:nvCxnSpPr>
        <p:spPr>
          <a:xfrm flipH="1">
            <a:off x="5946421" y="4651130"/>
            <a:ext cx="275462" cy="727320"/>
          </a:xfrm>
          <a:prstGeom prst="straightConnector1">
            <a:avLst/>
          </a:prstGeom>
          <a:ln w="19050">
            <a:solidFill>
              <a:srgbClr val="788F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34DAC04-1173-5FB0-1942-A309AABAB116}"/>
              </a:ext>
            </a:extLst>
          </p:cNvPr>
          <p:cNvSpPr txBox="1"/>
          <p:nvPr/>
        </p:nvSpPr>
        <p:spPr>
          <a:xfrm>
            <a:off x="4070548" y="1586885"/>
            <a:ext cx="7213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CCCs can meet this requirement with one of these options: </a:t>
            </a:r>
          </a:p>
          <a:p>
            <a:r>
              <a:rPr lang="en-US" dirty="0"/>
              <a:t>•Physical Science for Educators </a:t>
            </a:r>
          </a:p>
          <a:p>
            <a:r>
              <a:rPr lang="en-US" dirty="0"/>
              <a:t>•Survey of Physics &amp; Chemistry</a:t>
            </a:r>
          </a:p>
          <a:p>
            <a:r>
              <a:rPr lang="en-US" dirty="0"/>
              <a:t>•Intro to Chemistry AND Intro to Physics (C-ID PHYS/CHEM 140)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A58E88-4CD4-7888-C04E-41481B61995C}"/>
              </a:ext>
            </a:extLst>
          </p:cNvPr>
          <p:cNvSpPr txBox="1"/>
          <p:nvPr/>
        </p:nvSpPr>
        <p:spPr>
          <a:xfrm>
            <a:off x="2416001" y="1097280"/>
            <a:ext cx="7213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Elementary Teacher Education AA-T is the only ADT that includes this descriptor.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73DB74-8CC3-2312-DF56-DF29A2CCCFDA}"/>
              </a:ext>
            </a:extLst>
          </p:cNvPr>
          <p:cNvSpPr txBox="1"/>
          <p:nvPr/>
        </p:nvSpPr>
        <p:spPr>
          <a:xfrm>
            <a:off x="7242688" y="2938265"/>
            <a:ext cx="4676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/>
                <a:ea typeface="Cambria" panose="02040503050406030204" pitchFamily="18" charset="0"/>
              </a:rPr>
              <a:t>Chem + Physics option:</a:t>
            </a:r>
          </a:p>
          <a:p>
            <a:pPr marL="285750" indent="-285750">
              <a:buFont typeface=".Apple Color Emoji UI"/>
              <a:buChar char="👍"/>
            </a:pPr>
            <a:r>
              <a:rPr lang="en-US" sz="1600" dirty="0">
                <a:ea typeface="Cambria" panose="02040503050406030204" pitchFamily="18" charset="0"/>
              </a:rPr>
              <a:t>S</a:t>
            </a:r>
            <a:r>
              <a:rPr lang="en-US" sz="1600" dirty="0">
                <a:effectLst/>
                <a:ea typeface="Cambria" panose="02040503050406030204" pitchFamily="18" charset="0"/>
              </a:rPr>
              <a:t>atisfies TMC without creat</a:t>
            </a:r>
            <a:r>
              <a:rPr lang="en-US" sz="1600" dirty="0">
                <a:ea typeface="Cambria" panose="02040503050406030204" pitchFamily="18" charset="0"/>
              </a:rPr>
              <a:t>ing a special course</a:t>
            </a:r>
            <a:endParaRPr lang="en-US" sz="1600" dirty="0">
              <a:effectLst/>
              <a:ea typeface="Cambria" panose="02040503050406030204" pitchFamily="18" charset="0"/>
            </a:endParaRPr>
          </a:p>
          <a:p>
            <a:pPr marL="285750" indent="-285750">
              <a:buFont typeface=".Apple Color Emoji UI"/>
              <a:buChar char="👎"/>
            </a:pPr>
            <a:r>
              <a:rPr lang="en-US" sz="1600" dirty="0">
                <a:ea typeface="Cambria" panose="02040503050406030204" pitchFamily="18" charset="0"/>
              </a:rPr>
              <a:t>S</a:t>
            </a:r>
            <a:r>
              <a:rPr lang="en-US" sz="1600" dirty="0">
                <a:effectLst/>
                <a:ea typeface="Cambria" panose="02040503050406030204" pitchFamily="18" charset="0"/>
              </a:rPr>
              <a:t>tudents will accumulate more units pre-transfer</a:t>
            </a:r>
          </a:p>
          <a:p>
            <a:pPr marL="285750" indent="-285750">
              <a:buFont typeface=".Apple Color Emoji UI"/>
              <a:buChar char="👉"/>
            </a:pPr>
            <a:r>
              <a:rPr lang="en-US" sz="1600" dirty="0">
                <a:ea typeface="Cambria" panose="02040503050406030204" pitchFamily="18" charset="0"/>
              </a:rPr>
              <a:t>Students will have met requirement to complete one of </a:t>
            </a:r>
            <a:r>
              <a:rPr lang="en-US" sz="1600" dirty="0">
                <a:effectLst/>
                <a:ea typeface="Cambria" panose="02040503050406030204" pitchFamily="18" charset="0"/>
              </a:rPr>
              <a:t>those courses after transfer</a:t>
            </a:r>
            <a:r>
              <a:rPr lang="en-US" sz="1600" dirty="0">
                <a:ea typeface="Cambria" panose="02040503050406030204" pitchFamily="18" charset="0"/>
              </a:rPr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48939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6BFE3-A862-46E3-3F40-9E1876C1B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Unit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4812F-8245-2EAD-A9CC-6227ABD37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263"/>
            <a:ext cx="10515600" cy="4682700"/>
          </a:xfrm>
        </p:spPr>
        <p:txBody>
          <a:bodyPr>
            <a:normAutofit/>
          </a:bodyPr>
          <a:lstStyle/>
          <a:p>
            <a:r>
              <a:rPr lang="en-US" dirty="0"/>
              <a:t>Statewide, considerably more courses were C-ID approved for single course descriptors than for those requiring a series of courses</a:t>
            </a:r>
          </a:p>
          <a:p>
            <a:r>
              <a:rPr lang="en-US" dirty="0"/>
              <a:t>Of all descriptors, PHYS 140/CHEM 140 had the least number of approved courses statewide, 44</a:t>
            </a:r>
          </a:p>
          <a:p>
            <a:pPr lvl="1"/>
            <a:r>
              <a:rPr lang="en-US" dirty="0"/>
              <a:t>There are 79 colleges with the Elementary Teacher Education degree</a:t>
            </a:r>
          </a:p>
          <a:p>
            <a:pPr lvl="2"/>
            <a:r>
              <a:rPr lang="en-US" dirty="0"/>
              <a:t>Some colleges may have submitted courses to C-ID that are as yet unreviewed</a:t>
            </a:r>
          </a:p>
          <a:p>
            <a:pPr lvl="2"/>
            <a:r>
              <a:rPr lang="en-US" dirty="0"/>
              <a:t>Some colleges may be using either the Physical Science for Educators or Survey of Physics &amp; Chemistry course which require Articulation Agreement by Major (AAM), not C-ID approval</a:t>
            </a:r>
          </a:p>
          <a:p>
            <a:pPr lvl="1"/>
            <a:r>
              <a:rPr lang="en-US" dirty="0"/>
              <a:t>Most TMC templates containing the STEM courses reviewed have limited flexibility and only include C-ID descriptors without other options such as AAM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3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C035-1AAF-6F41-6EBA-525F7B118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 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3FB15-AC8C-C894-6801-5D978A878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we consider changing some Physics courses to 4 units?</a:t>
            </a:r>
          </a:p>
          <a:p>
            <a:pPr lvl="1"/>
            <a:r>
              <a:rPr lang="en-US" dirty="0"/>
              <a:t>C-ID Descriptors allow for the courses to be 4 units</a:t>
            </a:r>
          </a:p>
          <a:p>
            <a:pPr lvl="1"/>
            <a:r>
              <a:rPr lang="en-US" dirty="0"/>
              <a:t>Do we know what institutions most of our students are transferring to?</a:t>
            </a:r>
          </a:p>
          <a:p>
            <a:pPr lvl="1"/>
            <a:r>
              <a:rPr lang="en-US" dirty="0"/>
              <a:t>How would articulation agreements to those institutions be affected?</a:t>
            </a:r>
          </a:p>
          <a:p>
            <a:pPr lvl="2"/>
            <a:r>
              <a:rPr lang="en-US" dirty="0"/>
              <a:t>Would articulation concerns be about unit totals or ensuring required content is covered?</a:t>
            </a:r>
          </a:p>
          <a:p>
            <a:r>
              <a:rPr lang="en-US" dirty="0"/>
              <a:t>Could we consider a single 4 unit course for PHYS/CHEM 140?</a:t>
            </a:r>
          </a:p>
          <a:p>
            <a:pPr lvl="1"/>
            <a:r>
              <a:rPr lang="en-US" dirty="0"/>
              <a:t>Is there a course that would fulfill the AAM requirement for the Elementary Education AA-T as well as a requirement for other non-science majors?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74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670</Words>
  <Application>Microsoft Macintosh PowerPoint</Application>
  <PresentationFormat>Widescreen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.Apple Color Emoji UI</vt:lpstr>
      <vt:lpstr>Arial</vt:lpstr>
      <vt:lpstr>Calibri</vt:lpstr>
      <vt:lpstr>Calibri Light</vt:lpstr>
      <vt:lpstr>Office Theme</vt:lpstr>
      <vt:lpstr>Review of Unit Totals in STEM Courses</vt:lpstr>
      <vt:lpstr>Were We in Alignment With Other CCCs?</vt:lpstr>
      <vt:lpstr>Caveats</vt:lpstr>
      <vt:lpstr>PowerPoint Presentation</vt:lpstr>
      <vt:lpstr>PowerPoint Presentation</vt:lpstr>
      <vt:lpstr>PowerPoint Presentation</vt:lpstr>
      <vt:lpstr>Notes on Unit Review</vt:lpstr>
      <vt:lpstr>Final Thoughts on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Cayton</dc:creator>
  <cp:lastModifiedBy>Nancy Cayton</cp:lastModifiedBy>
  <cp:revision>69</cp:revision>
  <dcterms:created xsi:type="dcterms:W3CDTF">2022-10-05T21:53:04Z</dcterms:created>
  <dcterms:modified xsi:type="dcterms:W3CDTF">2022-10-20T16:34:10Z</dcterms:modified>
</cp:coreProperties>
</file>