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66" r:id="rId6"/>
    <p:sldId id="257" r:id="rId7"/>
    <p:sldId id="258" r:id="rId8"/>
    <p:sldId id="263" r:id="rId9"/>
    <p:sldId id="259" r:id="rId10"/>
    <p:sldId id="260" r:id="rId11"/>
    <p:sldId id="261" r:id="rId12"/>
    <p:sldId id="270" r:id="rId13"/>
    <p:sldId id="271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18" roundtripDataSignature="AMtx7mgNBo9m2uaVIjJEO80UqirnKhQk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E9EF11-7D7C-4CCF-8D3E-ED546472FF95}" v="711" dt="2021-04-09T19:26:47.829"/>
    <p1510:client id="{3E7F08AB-8870-4F19-BD8F-9CCD9D0DBB4F}" v="3" dt="2021-04-12T17:42:53.980"/>
    <p1510:client id="{5B4AF074-ACCB-49E5-8C9D-D25F9A532788}" v="870" dt="2021-04-14T20:27:11.887"/>
    <p1510:client id="{5D46A0D6-E8C0-449C-8690-E68F475558CF}" v="16" dt="2021-04-09T21:38:07.900"/>
    <p1510:client id="{77C8FC07-0CF3-4CC0-A9EC-A869AB710379}" v="113" dt="2021-04-09T19:16:33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541"/>
  </p:normalViewPr>
  <p:slideViewPr>
    <p:cSldViewPr snapToGrid="0">
      <p:cViewPr varScale="1">
        <p:scale>
          <a:sx n="119" d="100"/>
          <a:sy n="119" d="100"/>
        </p:scale>
        <p:origin x="7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customschemas.google.com/relationships/presentationmetadata" Target="meta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2D8E91-8B22-CC4B-9815-41C6A64E5B2F}" type="doc">
      <dgm:prSet loTypeId="urn:microsoft.com/office/officeart/2005/8/layout/radial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9B1DFE-8F80-204B-853B-E67DF0B7133F}" type="asst">
      <dgm:prSet phldrT="[Text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CVC consortium </a:t>
          </a:r>
        </a:p>
        <a:p>
          <a:r>
            <a:rPr lang="en-US" sz="1200" dirty="0">
              <a:solidFill>
                <a:schemeClr val="tx1"/>
              </a:solidFill>
            </a:rPr>
            <a:t>2 year benchmarks</a:t>
          </a:r>
        </a:p>
      </dgm:t>
    </dgm:pt>
    <dgm:pt modelId="{34E6F80F-C550-AB40-8406-6CFAC00343A0}" type="parTrans" cxnId="{C26F2727-0AEA-EF4E-8F26-CD051DE87D45}">
      <dgm:prSet/>
      <dgm:spPr/>
      <dgm:t>
        <a:bodyPr/>
        <a:lstStyle/>
        <a:p>
          <a:endParaRPr lang="en-US"/>
        </a:p>
      </dgm:t>
    </dgm:pt>
    <dgm:pt modelId="{C7044111-E022-944F-A473-F7A2E40F4EDF}" type="sibTrans" cxnId="{C26F2727-0AEA-EF4E-8F26-CD051DE87D45}">
      <dgm:prSet/>
      <dgm:spPr/>
      <dgm:t>
        <a:bodyPr/>
        <a:lstStyle/>
        <a:p>
          <a:endParaRPr lang="en-US"/>
        </a:p>
      </dgm:t>
    </dgm:pt>
    <dgm:pt modelId="{6B1FD541-0A80-9D4F-93B6-19A9E9817A98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Goals</a:t>
          </a:r>
        </a:p>
        <a:p>
          <a:r>
            <a:rPr lang="en-US" sz="1200" dirty="0"/>
            <a:t>Connected to the Strategic Plan and DE Plan</a:t>
          </a:r>
        </a:p>
      </dgm:t>
    </dgm:pt>
    <dgm:pt modelId="{A75E9DA9-3394-014A-A91D-3344E28299D5}" type="sibTrans" cxnId="{25975880-C147-5B4C-AC4A-98B80D2DA862}">
      <dgm:prSet/>
      <dgm:spPr/>
      <dgm:t>
        <a:bodyPr/>
        <a:lstStyle/>
        <a:p>
          <a:endParaRPr lang="en-US"/>
        </a:p>
      </dgm:t>
    </dgm:pt>
    <dgm:pt modelId="{94C48E0C-1DDA-8F4D-9E46-19ECA1D59125}" type="parTrans" cxnId="{25975880-C147-5B4C-AC4A-98B80D2DA862}">
      <dgm:prSet/>
      <dgm:spPr/>
      <dgm:t>
        <a:bodyPr/>
        <a:lstStyle/>
        <a:p>
          <a:endParaRPr lang="en-US"/>
        </a:p>
      </dgm:t>
    </dgm:pt>
    <dgm:pt modelId="{5B00BC9E-E56F-4C48-92EE-3C552F88EC1D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POCR</a:t>
          </a:r>
        </a:p>
        <a:p>
          <a:r>
            <a:rPr lang="en-US" sz="1200" dirty="0">
              <a:solidFill>
                <a:schemeClr val="tx1"/>
              </a:solidFill>
            </a:rPr>
            <a:t>(Peer Online Course Review)</a:t>
          </a:r>
        </a:p>
      </dgm:t>
    </dgm:pt>
    <dgm:pt modelId="{0BC5F46B-8B26-7B44-AC03-4E2830648372}" type="parTrans" cxnId="{A3CC85E6-EAF5-C040-9D6D-19FDD1A1EF08}">
      <dgm:prSet/>
      <dgm:spPr/>
      <dgm:t>
        <a:bodyPr/>
        <a:lstStyle/>
        <a:p>
          <a:endParaRPr lang="en-US"/>
        </a:p>
      </dgm:t>
    </dgm:pt>
    <dgm:pt modelId="{6820CFA9-6FF3-3946-BA23-E438AD7512C3}" type="sibTrans" cxnId="{A3CC85E6-EAF5-C040-9D6D-19FDD1A1EF08}">
      <dgm:prSet/>
      <dgm:spPr/>
      <dgm:t>
        <a:bodyPr/>
        <a:lstStyle/>
        <a:p>
          <a:endParaRPr lang="en-US"/>
        </a:p>
      </dgm:t>
    </dgm:pt>
    <dgm:pt modelId="{2D5020BD-389E-F148-97CA-CAFFBB61B540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Accessibility</a:t>
          </a:r>
        </a:p>
      </dgm:t>
    </dgm:pt>
    <dgm:pt modelId="{46D6509E-856F-0641-B3F9-7552F206884D}" type="parTrans" cxnId="{89F8618B-AC71-344C-B5CC-BFF1BBBE273C}">
      <dgm:prSet/>
      <dgm:spPr/>
      <dgm:t>
        <a:bodyPr/>
        <a:lstStyle/>
        <a:p>
          <a:endParaRPr lang="en-US"/>
        </a:p>
      </dgm:t>
    </dgm:pt>
    <dgm:pt modelId="{4154F3D0-6D5F-794C-9231-AC6CD1C8B628}" type="sibTrans" cxnId="{89F8618B-AC71-344C-B5CC-BFF1BBBE273C}">
      <dgm:prSet/>
      <dgm:spPr/>
      <dgm:t>
        <a:bodyPr/>
        <a:lstStyle/>
        <a:p>
          <a:endParaRPr lang="en-US"/>
        </a:p>
      </dgm:t>
    </dgm:pt>
    <dgm:pt modelId="{5592AB48-1C14-5143-B007-FCF152BD0D61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Assessment</a:t>
          </a:r>
        </a:p>
      </dgm:t>
    </dgm:pt>
    <dgm:pt modelId="{ACB2CC57-EFD1-EB4F-B724-77B2437F81B4}" type="parTrans" cxnId="{3BD438F8-50FB-3147-B8D7-C780A29BE6B7}">
      <dgm:prSet/>
      <dgm:spPr/>
      <dgm:t>
        <a:bodyPr/>
        <a:lstStyle/>
        <a:p>
          <a:endParaRPr lang="en-US"/>
        </a:p>
      </dgm:t>
    </dgm:pt>
    <dgm:pt modelId="{70574B21-B80B-3449-962A-7EE3E0076AED}" type="sibTrans" cxnId="{3BD438F8-50FB-3147-B8D7-C780A29BE6B7}">
      <dgm:prSet/>
      <dgm:spPr/>
      <dgm:t>
        <a:bodyPr/>
        <a:lstStyle/>
        <a:p>
          <a:endParaRPr lang="en-US"/>
        </a:p>
      </dgm:t>
    </dgm:pt>
    <dgm:pt modelId="{0BD2EBFF-1C1F-2144-8C56-778B2D2621C3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Professional Development</a:t>
          </a:r>
        </a:p>
      </dgm:t>
    </dgm:pt>
    <dgm:pt modelId="{DB7E2A9E-0577-354E-864D-0C00024042A9}" type="parTrans" cxnId="{411A2BAC-DBA4-FB40-BA2F-AC30AC9C90C1}">
      <dgm:prSet/>
      <dgm:spPr/>
      <dgm:t>
        <a:bodyPr/>
        <a:lstStyle/>
        <a:p>
          <a:endParaRPr lang="en-US"/>
        </a:p>
      </dgm:t>
    </dgm:pt>
    <dgm:pt modelId="{E73EC031-418A-E041-B2FB-2576C4395DE9}" type="sibTrans" cxnId="{411A2BAC-DBA4-FB40-BA2F-AC30AC9C90C1}">
      <dgm:prSet/>
      <dgm:spPr/>
      <dgm:t>
        <a:bodyPr/>
        <a:lstStyle/>
        <a:p>
          <a:endParaRPr lang="en-US"/>
        </a:p>
      </dgm:t>
    </dgm:pt>
    <dgm:pt modelId="{ADFB6F5C-479E-EA49-9C99-F84A8677CA41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Instructional Designer</a:t>
          </a:r>
        </a:p>
      </dgm:t>
    </dgm:pt>
    <dgm:pt modelId="{7319DECE-F74D-BD40-9AE1-6A522FD2B6EF}" type="parTrans" cxnId="{053EEEBA-7C2C-E046-8A57-B08FC5B1C278}">
      <dgm:prSet/>
      <dgm:spPr/>
      <dgm:t>
        <a:bodyPr/>
        <a:lstStyle/>
        <a:p>
          <a:endParaRPr lang="en-US"/>
        </a:p>
      </dgm:t>
    </dgm:pt>
    <dgm:pt modelId="{275B00BA-F7BC-054D-8B30-D30A084E3B5F}" type="sibTrans" cxnId="{053EEEBA-7C2C-E046-8A57-B08FC5B1C278}">
      <dgm:prSet/>
      <dgm:spPr/>
      <dgm:t>
        <a:bodyPr/>
        <a:lstStyle/>
        <a:p>
          <a:endParaRPr lang="en-US"/>
        </a:p>
      </dgm:t>
    </dgm:pt>
    <dgm:pt modelId="{F2620AB7-B070-074E-A9B4-A456EE28B1B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Trainings for AP 4105</a:t>
          </a:r>
        </a:p>
      </dgm:t>
    </dgm:pt>
    <dgm:pt modelId="{348FD6C0-2C06-4841-98FC-8DC64965359E}" type="parTrans" cxnId="{0C9B9F03-15E1-6E4F-BF40-F9AEED584BC4}">
      <dgm:prSet/>
      <dgm:spPr/>
      <dgm:t>
        <a:bodyPr/>
        <a:lstStyle/>
        <a:p>
          <a:endParaRPr lang="en-US"/>
        </a:p>
      </dgm:t>
    </dgm:pt>
    <dgm:pt modelId="{0396C217-A85F-6141-86E9-48F8BFB0E441}" type="sibTrans" cxnId="{0C9B9F03-15E1-6E4F-BF40-F9AEED584BC4}">
      <dgm:prSet/>
      <dgm:spPr/>
      <dgm:t>
        <a:bodyPr/>
        <a:lstStyle/>
        <a:p>
          <a:endParaRPr lang="en-US"/>
        </a:p>
      </dgm:t>
    </dgm:pt>
    <dgm:pt modelId="{17F10B74-1CBF-C04E-9C03-DA57C57CF100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LTI Trainings</a:t>
          </a:r>
        </a:p>
      </dgm:t>
    </dgm:pt>
    <dgm:pt modelId="{E42788DA-9585-0940-8015-BF51518C3FE1}" type="parTrans" cxnId="{7733E7BE-CC9F-FA4F-9E16-6CD2B602842C}">
      <dgm:prSet/>
      <dgm:spPr/>
      <dgm:t>
        <a:bodyPr/>
        <a:lstStyle/>
        <a:p>
          <a:endParaRPr lang="en-US"/>
        </a:p>
      </dgm:t>
    </dgm:pt>
    <dgm:pt modelId="{75DD27E1-D3CF-0845-AE9A-55BC912D84DD}" type="sibTrans" cxnId="{7733E7BE-CC9F-FA4F-9E16-6CD2B602842C}">
      <dgm:prSet/>
      <dgm:spPr/>
      <dgm:t>
        <a:bodyPr/>
        <a:lstStyle/>
        <a:p>
          <a:endParaRPr lang="en-US"/>
        </a:p>
      </dgm:t>
    </dgm:pt>
    <dgm:pt modelId="{04135B91-1F02-6C4D-A707-30B8830CE7AE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Student DE support/ embedded tutors</a:t>
          </a:r>
        </a:p>
      </dgm:t>
    </dgm:pt>
    <dgm:pt modelId="{2CFAA552-72E3-0540-B123-5B17E11A2A90}" type="parTrans" cxnId="{59C60FD7-6F03-BB4E-B2F2-959FE4C500A3}">
      <dgm:prSet/>
      <dgm:spPr/>
      <dgm:t>
        <a:bodyPr/>
        <a:lstStyle/>
        <a:p>
          <a:endParaRPr lang="en-US"/>
        </a:p>
      </dgm:t>
    </dgm:pt>
    <dgm:pt modelId="{B68526DF-FD8A-314E-980C-32CB0628FFBD}" type="sibTrans" cxnId="{59C60FD7-6F03-BB4E-B2F2-959FE4C500A3}">
      <dgm:prSet/>
      <dgm:spPr/>
      <dgm:t>
        <a:bodyPr/>
        <a:lstStyle/>
        <a:p>
          <a:endParaRPr lang="en-US"/>
        </a:p>
      </dgm:t>
    </dgm:pt>
    <dgm:pt modelId="{FAA7644F-2FD9-1842-9EDB-073911550D4D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Teaching and Learning Center</a:t>
          </a:r>
        </a:p>
      </dgm:t>
    </dgm:pt>
    <dgm:pt modelId="{0ABA58D7-8ACA-C941-BDC4-5B2504B0073E}" type="parTrans" cxnId="{DAD5F160-B8C0-4A42-837D-CD4095021945}">
      <dgm:prSet/>
      <dgm:spPr/>
      <dgm:t>
        <a:bodyPr/>
        <a:lstStyle/>
        <a:p>
          <a:endParaRPr lang="en-US"/>
        </a:p>
      </dgm:t>
    </dgm:pt>
    <dgm:pt modelId="{833ED308-11E8-114E-A17C-F70BCD55E0BA}" type="sibTrans" cxnId="{DAD5F160-B8C0-4A42-837D-CD4095021945}">
      <dgm:prSet/>
      <dgm:spPr/>
      <dgm:t>
        <a:bodyPr/>
        <a:lstStyle/>
        <a:p>
          <a:endParaRPr lang="en-US"/>
        </a:p>
      </dgm:t>
    </dgm:pt>
    <dgm:pt modelId="{813D7307-BA8A-2E4D-A68A-90348BE63D37}" type="asst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Curriculum</a:t>
          </a:r>
        </a:p>
      </dgm:t>
    </dgm:pt>
    <dgm:pt modelId="{D9ACF5DC-A428-EA45-B984-A819A81A6A22}" type="parTrans" cxnId="{A51CF2F8-5D8F-FB4A-B499-AA7F77438249}">
      <dgm:prSet/>
      <dgm:spPr/>
      <dgm:t>
        <a:bodyPr/>
        <a:lstStyle/>
        <a:p>
          <a:endParaRPr lang="en-US"/>
        </a:p>
      </dgm:t>
    </dgm:pt>
    <dgm:pt modelId="{AAB564CA-4788-6747-B8E3-4FBFDDF145B1}" type="sibTrans" cxnId="{A51CF2F8-5D8F-FB4A-B499-AA7F77438249}">
      <dgm:prSet/>
      <dgm:spPr/>
      <dgm:t>
        <a:bodyPr/>
        <a:lstStyle/>
        <a:p>
          <a:endParaRPr lang="en-US"/>
        </a:p>
      </dgm:t>
    </dgm:pt>
    <dgm:pt modelId="{EDEEC6DE-6B4B-CC4F-B0FB-B85D388BAFBA}" type="pres">
      <dgm:prSet presAssocID="{772D8E91-8B22-CC4B-9815-41C6A64E5B2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CDA5F82-FA44-C74C-ADC3-431E76DE271F}" type="pres">
      <dgm:prSet presAssocID="{6B1FD541-0A80-9D4F-93B6-19A9E9817A98}" presName="centerShape" presStyleLbl="node0" presStyleIdx="0" presStyleCnt="1" custScaleX="151403" custScaleY="142329"/>
      <dgm:spPr/>
    </dgm:pt>
    <dgm:pt modelId="{F8A4BA9F-A0D2-D849-B738-3FFE958CE2D5}" type="pres">
      <dgm:prSet presAssocID="{34E6F80F-C550-AB40-8406-6CFAC00343A0}" presName="Name9" presStyleLbl="parChTrans1D2" presStyleIdx="0" presStyleCnt="11"/>
      <dgm:spPr/>
    </dgm:pt>
    <dgm:pt modelId="{07F7A2BD-B437-A346-9D25-C4BFAFBF167F}" type="pres">
      <dgm:prSet presAssocID="{34E6F80F-C550-AB40-8406-6CFAC00343A0}" presName="connTx" presStyleLbl="parChTrans1D2" presStyleIdx="0" presStyleCnt="11"/>
      <dgm:spPr/>
    </dgm:pt>
    <dgm:pt modelId="{0818840D-0EFA-E043-B762-05A0D1BEDE04}" type="pres">
      <dgm:prSet presAssocID="{939B1DFE-8F80-204B-853B-E67DF0B7133F}" presName="node" presStyleLbl="node1" presStyleIdx="0" presStyleCnt="11" custScaleX="136736" custScaleY="126798" custRadScaleRad="95793" custRadScaleInc="-20951">
        <dgm:presLayoutVars>
          <dgm:bulletEnabled val="1"/>
        </dgm:presLayoutVars>
      </dgm:prSet>
      <dgm:spPr/>
    </dgm:pt>
    <dgm:pt modelId="{3D71CC30-6074-624F-A5EA-86D744D989DD}" type="pres">
      <dgm:prSet presAssocID="{0BC5F46B-8B26-7B44-AC03-4E2830648372}" presName="Name9" presStyleLbl="parChTrans1D2" presStyleIdx="1" presStyleCnt="11"/>
      <dgm:spPr/>
    </dgm:pt>
    <dgm:pt modelId="{7E2012EB-6EA7-8243-AE8C-069274193047}" type="pres">
      <dgm:prSet presAssocID="{0BC5F46B-8B26-7B44-AC03-4E2830648372}" presName="connTx" presStyleLbl="parChTrans1D2" presStyleIdx="1" presStyleCnt="11"/>
      <dgm:spPr/>
    </dgm:pt>
    <dgm:pt modelId="{5F151B47-7CB5-DE47-B37A-81218693B9C3}" type="pres">
      <dgm:prSet presAssocID="{5B00BC9E-E56F-4C48-92EE-3C552F88EC1D}" presName="node" presStyleLbl="node1" presStyleIdx="1" presStyleCnt="11" custScaleX="129136" custScaleY="125484" custRadScaleRad="106531" custRadScaleInc="5594">
        <dgm:presLayoutVars>
          <dgm:bulletEnabled val="1"/>
        </dgm:presLayoutVars>
      </dgm:prSet>
      <dgm:spPr/>
    </dgm:pt>
    <dgm:pt modelId="{64B9C854-A2E4-2F49-94EC-7E5A9BB81835}" type="pres">
      <dgm:prSet presAssocID="{E42788DA-9585-0940-8015-BF51518C3FE1}" presName="Name9" presStyleLbl="parChTrans1D2" presStyleIdx="2" presStyleCnt="11"/>
      <dgm:spPr/>
    </dgm:pt>
    <dgm:pt modelId="{FAFB6E16-90FF-464E-B482-A7EFCCA0EB15}" type="pres">
      <dgm:prSet presAssocID="{E42788DA-9585-0940-8015-BF51518C3FE1}" presName="connTx" presStyleLbl="parChTrans1D2" presStyleIdx="2" presStyleCnt="11"/>
      <dgm:spPr/>
    </dgm:pt>
    <dgm:pt modelId="{B3BCBE84-CD44-9944-8696-68DE71E2BACA}" type="pres">
      <dgm:prSet presAssocID="{17F10B74-1CBF-C04E-9C03-DA57C57CF100}" presName="node" presStyleLbl="node1" presStyleIdx="2" presStyleCnt="11" custScaleX="132347" custScaleY="120426" custRadScaleRad="113026" custRadScaleInc="3471">
        <dgm:presLayoutVars>
          <dgm:bulletEnabled val="1"/>
        </dgm:presLayoutVars>
      </dgm:prSet>
      <dgm:spPr/>
    </dgm:pt>
    <dgm:pt modelId="{12D3921B-3BB7-C349-AD40-54CF6253146B}" type="pres">
      <dgm:prSet presAssocID="{2CFAA552-72E3-0540-B123-5B17E11A2A90}" presName="Name9" presStyleLbl="parChTrans1D2" presStyleIdx="3" presStyleCnt="11"/>
      <dgm:spPr/>
    </dgm:pt>
    <dgm:pt modelId="{94CAB312-4FD6-C64A-A02D-AE44EBF962D6}" type="pres">
      <dgm:prSet presAssocID="{2CFAA552-72E3-0540-B123-5B17E11A2A90}" presName="connTx" presStyleLbl="parChTrans1D2" presStyleIdx="3" presStyleCnt="11"/>
      <dgm:spPr/>
    </dgm:pt>
    <dgm:pt modelId="{5A1503FF-0F06-124D-B627-1316AA0DBED4}" type="pres">
      <dgm:prSet presAssocID="{04135B91-1F02-6C4D-A707-30B8830CE7AE}" presName="node" presStyleLbl="node1" presStyleIdx="3" presStyleCnt="11" custScaleX="124314" custScaleY="123633" custRadScaleRad="113727" custRadScaleInc="-7354">
        <dgm:presLayoutVars>
          <dgm:bulletEnabled val="1"/>
        </dgm:presLayoutVars>
      </dgm:prSet>
      <dgm:spPr/>
    </dgm:pt>
    <dgm:pt modelId="{B5A394ED-7E77-1845-9818-A0E47463DA4E}" type="pres">
      <dgm:prSet presAssocID="{ACB2CC57-EFD1-EB4F-B724-77B2437F81B4}" presName="Name9" presStyleLbl="parChTrans1D2" presStyleIdx="4" presStyleCnt="11"/>
      <dgm:spPr/>
    </dgm:pt>
    <dgm:pt modelId="{09E29E1B-6722-EC44-B1D3-75AD3218F4EB}" type="pres">
      <dgm:prSet presAssocID="{ACB2CC57-EFD1-EB4F-B724-77B2437F81B4}" presName="connTx" presStyleLbl="parChTrans1D2" presStyleIdx="4" presStyleCnt="11"/>
      <dgm:spPr/>
    </dgm:pt>
    <dgm:pt modelId="{60E2855C-3E14-1A46-A658-3402B5CFA050}" type="pres">
      <dgm:prSet presAssocID="{5592AB48-1C14-5143-B007-FCF152BD0D61}" presName="node" presStyleLbl="node1" presStyleIdx="4" presStyleCnt="11" custScaleX="132369" custScaleY="126349" custRadScaleRad="114666" custRadScaleInc="-23243">
        <dgm:presLayoutVars>
          <dgm:bulletEnabled val="1"/>
        </dgm:presLayoutVars>
      </dgm:prSet>
      <dgm:spPr/>
    </dgm:pt>
    <dgm:pt modelId="{C2589756-C9AB-D446-B115-03FEE74F05F5}" type="pres">
      <dgm:prSet presAssocID="{DB7E2A9E-0577-354E-864D-0C00024042A9}" presName="Name9" presStyleLbl="parChTrans1D2" presStyleIdx="5" presStyleCnt="11"/>
      <dgm:spPr/>
    </dgm:pt>
    <dgm:pt modelId="{3569A695-1579-1249-9886-0A5AB538D388}" type="pres">
      <dgm:prSet presAssocID="{DB7E2A9E-0577-354E-864D-0C00024042A9}" presName="connTx" presStyleLbl="parChTrans1D2" presStyleIdx="5" presStyleCnt="11"/>
      <dgm:spPr/>
    </dgm:pt>
    <dgm:pt modelId="{A6959E4C-7AFE-B24A-AF63-FF613FB58262}" type="pres">
      <dgm:prSet presAssocID="{0BD2EBFF-1C1F-2144-8C56-778B2D2621C3}" presName="node" presStyleLbl="node1" presStyleIdx="5" presStyleCnt="11" custScaleX="135757" custScaleY="123411" custRadScaleRad="97039" custRadScaleInc="-33757">
        <dgm:presLayoutVars>
          <dgm:bulletEnabled val="1"/>
        </dgm:presLayoutVars>
      </dgm:prSet>
      <dgm:spPr/>
    </dgm:pt>
    <dgm:pt modelId="{A928F1FA-5820-AF47-8097-A3A1EC41CE23}" type="pres">
      <dgm:prSet presAssocID="{D9ACF5DC-A428-EA45-B984-A819A81A6A22}" presName="Name9" presStyleLbl="parChTrans1D2" presStyleIdx="6" presStyleCnt="11"/>
      <dgm:spPr/>
    </dgm:pt>
    <dgm:pt modelId="{B8DEC419-8AA3-0444-9324-9D1483AD4E43}" type="pres">
      <dgm:prSet presAssocID="{D9ACF5DC-A428-EA45-B984-A819A81A6A22}" presName="connTx" presStyleLbl="parChTrans1D2" presStyleIdx="6" presStyleCnt="11"/>
      <dgm:spPr/>
    </dgm:pt>
    <dgm:pt modelId="{8D25A4F5-DEFD-1044-906A-4637C5E6A43B}" type="pres">
      <dgm:prSet presAssocID="{813D7307-BA8A-2E4D-A68A-90348BE63D37}" presName="node" presStyleLbl="node1" presStyleIdx="6" presStyleCnt="11" custScaleX="125618" custScaleY="122459" custRadScaleRad="93263" custRadScaleInc="-8959">
        <dgm:presLayoutVars>
          <dgm:bulletEnabled val="1"/>
        </dgm:presLayoutVars>
      </dgm:prSet>
      <dgm:spPr/>
    </dgm:pt>
    <dgm:pt modelId="{8107A80E-1FB0-B742-8B73-14978A4345D6}" type="pres">
      <dgm:prSet presAssocID="{0ABA58D7-8ACA-C941-BDC4-5B2504B0073E}" presName="Name9" presStyleLbl="parChTrans1D2" presStyleIdx="7" presStyleCnt="11"/>
      <dgm:spPr/>
    </dgm:pt>
    <dgm:pt modelId="{49A0092A-E9FE-0241-B7AB-27245DCCFB01}" type="pres">
      <dgm:prSet presAssocID="{0ABA58D7-8ACA-C941-BDC4-5B2504B0073E}" presName="connTx" presStyleLbl="parChTrans1D2" presStyleIdx="7" presStyleCnt="11"/>
      <dgm:spPr/>
    </dgm:pt>
    <dgm:pt modelId="{F1329E7D-B83C-A745-B5FB-93274D55DE3E}" type="pres">
      <dgm:prSet presAssocID="{FAA7644F-2FD9-1842-9EDB-073911550D4D}" presName="node" presStyleLbl="node1" presStyleIdx="7" presStyleCnt="11" custScaleX="129755" custScaleY="122856" custRadScaleRad="108766" custRadScaleInc="-3514">
        <dgm:presLayoutVars>
          <dgm:bulletEnabled val="1"/>
        </dgm:presLayoutVars>
      </dgm:prSet>
      <dgm:spPr/>
    </dgm:pt>
    <dgm:pt modelId="{6B745C78-A2E5-8445-8277-C6B10E401F09}" type="pres">
      <dgm:prSet presAssocID="{7319DECE-F74D-BD40-9AE1-6A522FD2B6EF}" presName="Name9" presStyleLbl="parChTrans1D2" presStyleIdx="8" presStyleCnt="11"/>
      <dgm:spPr/>
    </dgm:pt>
    <dgm:pt modelId="{1DDE3B92-BA44-3B44-BC4B-0F6E78B7B6D7}" type="pres">
      <dgm:prSet presAssocID="{7319DECE-F74D-BD40-9AE1-6A522FD2B6EF}" presName="connTx" presStyleLbl="parChTrans1D2" presStyleIdx="8" presStyleCnt="11"/>
      <dgm:spPr/>
    </dgm:pt>
    <dgm:pt modelId="{A35B7CA4-42D4-3342-B6CA-D0DED5AB42F0}" type="pres">
      <dgm:prSet presAssocID="{ADFB6F5C-479E-EA49-9C99-F84A8677CA41}" presName="node" presStyleLbl="node1" presStyleIdx="8" presStyleCnt="11" custScaleX="124597" custScaleY="133375" custRadScaleRad="112505" custRadScaleInc="-14850">
        <dgm:presLayoutVars>
          <dgm:bulletEnabled val="1"/>
        </dgm:presLayoutVars>
      </dgm:prSet>
      <dgm:spPr/>
    </dgm:pt>
    <dgm:pt modelId="{0F3CDD90-0034-904A-96FB-2D90EF8B5A68}" type="pres">
      <dgm:prSet presAssocID="{46D6509E-856F-0641-B3F9-7552F206884D}" presName="Name9" presStyleLbl="parChTrans1D2" presStyleIdx="9" presStyleCnt="11"/>
      <dgm:spPr/>
    </dgm:pt>
    <dgm:pt modelId="{8B24E6A8-8E1B-6C49-BFD5-B704BD09176F}" type="pres">
      <dgm:prSet presAssocID="{46D6509E-856F-0641-B3F9-7552F206884D}" presName="connTx" presStyleLbl="parChTrans1D2" presStyleIdx="9" presStyleCnt="11"/>
      <dgm:spPr/>
    </dgm:pt>
    <dgm:pt modelId="{3DC1C0BF-C3CD-2844-9492-2A88E4847160}" type="pres">
      <dgm:prSet presAssocID="{2D5020BD-389E-F148-97CA-CAFFBB61B540}" presName="node" presStyleLbl="node1" presStyleIdx="9" presStyleCnt="11" custScaleX="127648" custScaleY="128191" custRadScaleRad="115678" custRadScaleInc="-33010">
        <dgm:presLayoutVars>
          <dgm:bulletEnabled val="1"/>
        </dgm:presLayoutVars>
      </dgm:prSet>
      <dgm:spPr/>
    </dgm:pt>
    <dgm:pt modelId="{A0711AD8-3898-A740-BAC5-8AD172796253}" type="pres">
      <dgm:prSet presAssocID="{348FD6C0-2C06-4841-98FC-8DC64965359E}" presName="Name9" presStyleLbl="parChTrans1D2" presStyleIdx="10" presStyleCnt="11"/>
      <dgm:spPr/>
    </dgm:pt>
    <dgm:pt modelId="{4BA0F343-3B05-B74B-BB8C-0C7440B74B24}" type="pres">
      <dgm:prSet presAssocID="{348FD6C0-2C06-4841-98FC-8DC64965359E}" presName="connTx" presStyleLbl="parChTrans1D2" presStyleIdx="10" presStyleCnt="11"/>
      <dgm:spPr/>
    </dgm:pt>
    <dgm:pt modelId="{46BC8479-9951-EF48-A1CB-739744E1C828}" type="pres">
      <dgm:prSet presAssocID="{F2620AB7-B070-074E-A9B4-A456EE28B1B9}" presName="node" presStyleLbl="node1" presStyleIdx="10" presStyleCnt="11" custScaleX="128160" custScaleY="140911" custRadScaleRad="108004" custRadScaleInc="-32325">
        <dgm:presLayoutVars>
          <dgm:bulletEnabled val="1"/>
        </dgm:presLayoutVars>
      </dgm:prSet>
      <dgm:spPr/>
    </dgm:pt>
  </dgm:ptLst>
  <dgm:cxnLst>
    <dgm:cxn modelId="{FBA93301-0732-FD4D-9077-FD6DAEB42FC2}" type="presOf" srcId="{34E6F80F-C550-AB40-8406-6CFAC00343A0}" destId="{07F7A2BD-B437-A346-9D25-C4BFAFBF167F}" srcOrd="1" destOrd="0" presId="urn:microsoft.com/office/officeart/2005/8/layout/radial1"/>
    <dgm:cxn modelId="{D6952D03-5B76-DB43-848B-F6BE62317E93}" type="presOf" srcId="{2D5020BD-389E-F148-97CA-CAFFBB61B540}" destId="{3DC1C0BF-C3CD-2844-9492-2A88E4847160}" srcOrd="0" destOrd="0" presId="urn:microsoft.com/office/officeart/2005/8/layout/radial1"/>
    <dgm:cxn modelId="{0C9B9F03-15E1-6E4F-BF40-F9AEED584BC4}" srcId="{6B1FD541-0A80-9D4F-93B6-19A9E9817A98}" destId="{F2620AB7-B070-074E-A9B4-A456EE28B1B9}" srcOrd="10" destOrd="0" parTransId="{348FD6C0-2C06-4841-98FC-8DC64965359E}" sibTransId="{0396C217-A85F-6141-86E9-48F8BFB0E441}"/>
    <dgm:cxn modelId="{C3FF0F06-209F-8B49-B42D-70446ACB683D}" type="presOf" srcId="{34E6F80F-C550-AB40-8406-6CFAC00343A0}" destId="{F8A4BA9F-A0D2-D849-B738-3FFE958CE2D5}" srcOrd="0" destOrd="0" presId="urn:microsoft.com/office/officeart/2005/8/layout/radial1"/>
    <dgm:cxn modelId="{F787400A-DAB9-5C42-AED4-4B8C23A6EB30}" type="presOf" srcId="{04135B91-1F02-6C4D-A707-30B8830CE7AE}" destId="{5A1503FF-0F06-124D-B627-1316AA0DBED4}" srcOrd="0" destOrd="0" presId="urn:microsoft.com/office/officeart/2005/8/layout/radial1"/>
    <dgm:cxn modelId="{A8978816-E11D-F346-9E14-0D043FF1DD5B}" type="presOf" srcId="{0BC5F46B-8B26-7B44-AC03-4E2830648372}" destId="{7E2012EB-6EA7-8243-AE8C-069274193047}" srcOrd="1" destOrd="0" presId="urn:microsoft.com/office/officeart/2005/8/layout/radial1"/>
    <dgm:cxn modelId="{52EE8D17-93FB-304A-9E33-F275739789D7}" type="presOf" srcId="{348FD6C0-2C06-4841-98FC-8DC64965359E}" destId="{4BA0F343-3B05-B74B-BB8C-0C7440B74B24}" srcOrd="1" destOrd="0" presId="urn:microsoft.com/office/officeart/2005/8/layout/radial1"/>
    <dgm:cxn modelId="{043BEE24-729E-DA43-8566-309967E3A125}" type="presOf" srcId="{DB7E2A9E-0577-354E-864D-0C00024042A9}" destId="{C2589756-C9AB-D446-B115-03FEE74F05F5}" srcOrd="0" destOrd="0" presId="urn:microsoft.com/office/officeart/2005/8/layout/radial1"/>
    <dgm:cxn modelId="{C26F2727-0AEA-EF4E-8F26-CD051DE87D45}" srcId="{6B1FD541-0A80-9D4F-93B6-19A9E9817A98}" destId="{939B1DFE-8F80-204B-853B-E67DF0B7133F}" srcOrd="0" destOrd="0" parTransId="{34E6F80F-C550-AB40-8406-6CFAC00343A0}" sibTransId="{C7044111-E022-944F-A473-F7A2E40F4EDF}"/>
    <dgm:cxn modelId="{528A7E2A-A2D1-BE4C-A074-4882510898E6}" type="presOf" srcId="{F2620AB7-B070-074E-A9B4-A456EE28B1B9}" destId="{46BC8479-9951-EF48-A1CB-739744E1C828}" srcOrd="0" destOrd="0" presId="urn:microsoft.com/office/officeart/2005/8/layout/radial1"/>
    <dgm:cxn modelId="{760EDD2E-948C-5E42-8E06-3B76D0F2DFB5}" type="presOf" srcId="{DB7E2A9E-0577-354E-864D-0C00024042A9}" destId="{3569A695-1579-1249-9886-0A5AB538D388}" srcOrd="1" destOrd="0" presId="urn:microsoft.com/office/officeart/2005/8/layout/radial1"/>
    <dgm:cxn modelId="{065E0336-33BE-B643-A82B-5D8FF291E9D1}" type="presOf" srcId="{939B1DFE-8F80-204B-853B-E67DF0B7133F}" destId="{0818840D-0EFA-E043-B762-05A0D1BEDE04}" srcOrd="0" destOrd="0" presId="urn:microsoft.com/office/officeart/2005/8/layout/radial1"/>
    <dgm:cxn modelId="{A91BD547-0514-354A-AE8A-AF6D1CD1CAFF}" type="presOf" srcId="{7319DECE-F74D-BD40-9AE1-6A522FD2B6EF}" destId="{6B745C78-A2E5-8445-8277-C6B10E401F09}" srcOrd="0" destOrd="0" presId="urn:microsoft.com/office/officeart/2005/8/layout/radial1"/>
    <dgm:cxn modelId="{C35B804C-4EA5-8C47-BBDF-91685A47F020}" type="presOf" srcId="{FAA7644F-2FD9-1842-9EDB-073911550D4D}" destId="{F1329E7D-B83C-A745-B5FB-93274D55DE3E}" srcOrd="0" destOrd="0" presId="urn:microsoft.com/office/officeart/2005/8/layout/radial1"/>
    <dgm:cxn modelId="{AC943850-28BC-0B46-B3C0-348029E413D7}" type="presOf" srcId="{5B00BC9E-E56F-4C48-92EE-3C552F88EC1D}" destId="{5F151B47-7CB5-DE47-B37A-81218693B9C3}" srcOrd="0" destOrd="0" presId="urn:microsoft.com/office/officeart/2005/8/layout/radial1"/>
    <dgm:cxn modelId="{DAD5F160-B8C0-4A42-837D-CD4095021945}" srcId="{6B1FD541-0A80-9D4F-93B6-19A9E9817A98}" destId="{FAA7644F-2FD9-1842-9EDB-073911550D4D}" srcOrd="7" destOrd="0" parTransId="{0ABA58D7-8ACA-C941-BDC4-5B2504B0073E}" sibTransId="{833ED308-11E8-114E-A17C-F70BCD55E0BA}"/>
    <dgm:cxn modelId="{5C622370-1D2A-7D46-AFA2-B6F56F0B499B}" type="presOf" srcId="{0BD2EBFF-1C1F-2144-8C56-778B2D2621C3}" destId="{A6959E4C-7AFE-B24A-AF63-FF613FB58262}" srcOrd="0" destOrd="0" presId="urn:microsoft.com/office/officeart/2005/8/layout/radial1"/>
    <dgm:cxn modelId="{BBE16278-7FB7-8A45-B0CD-637FC7EE771B}" type="presOf" srcId="{0BC5F46B-8B26-7B44-AC03-4E2830648372}" destId="{3D71CC30-6074-624F-A5EA-86D744D989DD}" srcOrd="0" destOrd="0" presId="urn:microsoft.com/office/officeart/2005/8/layout/radial1"/>
    <dgm:cxn modelId="{D2DDDF7C-4D40-5A4F-B0C1-579081DB44D3}" type="presOf" srcId="{E42788DA-9585-0940-8015-BF51518C3FE1}" destId="{64B9C854-A2E4-2F49-94EC-7E5A9BB81835}" srcOrd="0" destOrd="0" presId="urn:microsoft.com/office/officeart/2005/8/layout/radial1"/>
    <dgm:cxn modelId="{25975880-C147-5B4C-AC4A-98B80D2DA862}" srcId="{772D8E91-8B22-CC4B-9815-41C6A64E5B2F}" destId="{6B1FD541-0A80-9D4F-93B6-19A9E9817A98}" srcOrd="0" destOrd="0" parTransId="{94C48E0C-1DDA-8F4D-9E46-19ECA1D59125}" sibTransId="{A75E9DA9-3394-014A-A91D-3344E28299D5}"/>
    <dgm:cxn modelId="{A607C980-06DD-894E-9FB0-41330881AE85}" type="presOf" srcId="{813D7307-BA8A-2E4D-A68A-90348BE63D37}" destId="{8D25A4F5-DEFD-1044-906A-4637C5E6A43B}" srcOrd="0" destOrd="0" presId="urn:microsoft.com/office/officeart/2005/8/layout/radial1"/>
    <dgm:cxn modelId="{4967F582-CB6B-5244-ADD5-44BE737D4D20}" type="presOf" srcId="{2CFAA552-72E3-0540-B123-5B17E11A2A90}" destId="{12D3921B-3BB7-C349-AD40-54CF6253146B}" srcOrd="0" destOrd="0" presId="urn:microsoft.com/office/officeart/2005/8/layout/radial1"/>
    <dgm:cxn modelId="{BB575E84-7809-654A-B02F-5CC5B7D2E187}" type="presOf" srcId="{46D6509E-856F-0641-B3F9-7552F206884D}" destId="{0F3CDD90-0034-904A-96FB-2D90EF8B5A68}" srcOrd="0" destOrd="0" presId="urn:microsoft.com/office/officeart/2005/8/layout/radial1"/>
    <dgm:cxn modelId="{89F8618B-AC71-344C-B5CC-BFF1BBBE273C}" srcId="{6B1FD541-0A80-9D4F-93B6-19A9E9817A98}" destId="{2D5020BD-389E-F148-97CA-CAFFBB61B540}" srcOrd="9" destOrd="0" parTransId="{46D6509E-856F-0641-B3F9-7552F206884D}" sibTransId="{4154F3D0-6D5F-794C-9231-AC6CD1C8B628}"/>
    <dgm:cxn modelId="{7C4B419A-3742-BC49-B9D7-D5CB6C95EB51}" type="presOf" srcId="{2CFAA552-72E3-0540-B123-5B17E11A2A90}" destId="{94CAB312-4FD6-C64A-A02D-AE44EBF962D6}" srcOrd="1" destOrd="0" presId="urn:microsoft.com/office/officeart/2005/8/layout/radial1"/>
    <dgm:cxn modelId="{39792C9D-F1B8-2A49-96AD-3CD62668DFD5}" type="presOf" srcId="{ACB2CC57-EFD1-EB4F-B724-77B2437F81B4}" destId="{09E29E1B-6722-EC44-B1D3-75AD3218F4EB}" srcOrd="1" destOrd="0" presId="urn:microsoft.com/office/officeart/2005/8/layout/radial1"/>
    <dgm:cxn modelId="{411A2BAC-DBA4-FB40-BA2F-AC30AC9C90C1}" srcId="{6B1FD541-0A80-9D4F-93B6-19A9E9817A98}" destId="{0BD2EBFF-1C1F-2144-8C56-778B2D2621C3}" srcOrd="5" destOrd="0" parTransId="{DB7E2A9E-0577-354E-864D-0C00024042A9}" sibTransId="{E73EC031-418A-E041-B2FB-2576C4395DE9}"/>
    <dgm:cxn modelId="{D83F0AAE-FDF3-FD42-BFE8-1C660EE77FA6}" type="presOf" srcId="{17F10B74-1CBF-C04E-9C03-DA57C57CF100}" destId="{B3BCBE84-CD44-9944-8696-68DE71E2BACA}" srcOrd="0" destOrd="0" presId="urn:microsoft.com/office/officeart/2005/8/layout/radial1"/>
    <dgm:cxn modelId="{5CC6C2AE-7888-5C4D-89F9-416D074F474B}" type="presOf" srcId="{0ABA58D7-8ACA-C941-BDC4-5B2504B0073E}" destId="{8107A80E-1FB0-B742-8B73-14978A4345D6}" srcOrd="0" destOrd="0" presId="urn:microsoft.com/office/officeart/2005/8/layout/radial1"/>
    <dgm:cxn modelId="{B5C543B5-8645-E547-86A7-DA244FB2BD13}" type="presOf" srcId="{E42788DA-9585-0940-8015-BF51518C3FE1}" destId="{FAFB6E16-90FF-464E-B482-A7EFCCA0EB15}" srcOrd="1" destOrd="0" presId="urn:microsoft.com/office/officeart/2005/8/layout/radial1"/>
    <dgm:cxn modelId="{C9B856B5-6C04-E64B-940D-A9CB78688D3D}" type="presOf" srcId="{348FD6C0-2C06-4841-98FC-8DC64965359E}" destId="{A0711AD8-3898-A740-BAC5-8AD172796253}" srcOrd="0" destOrd="0" presId="urn:microsoft.com/office/officeart/2005/8/layout/radial1"/>
    <dgm:cxn modelId="{E0AA9FB9-3571-524A-925F-8F414ED3EA90}" type="presOf" srcId="{6B1FD541-0A80-9D4F-93B6-19A9E9817A98}" destId="{9CDA5F82-FA44-C74C-ADC3-431E76DE271F}" srcOrd="0" destOrd="0" presId="urn:microsoft.com/office/officeart/2005/8/layout/radial1"/>
    <dgm:cxn modelId="{053EEEBA-7C2C-E046-8A57-B08FC5B1C278}" srcId="{6B1FD541-0A80-9D4F-93B6-19A9E9817A98}" destId="{ADFB6F5C-479E-EA49-9C99-F84A8677CA41}" srcOrd="8" destOrd="0" parTransId="{7319DECE-F74D-BD40-9AE1-6A522FD2B6EF}" sibTransId="{275B00BA-F7BC-054D-8B30-D30A084E3B5F}"/>
    <dgm:cxn modelId="{7733E7BE-CC9F-FA4F-9E16-6CD2B602842C}" srcId="{6B1FD541-0A80-9D4F-93B6-19A9E9817A98}" destId="{17F10B74-1CBF-C04E-9C03-DA57C57CF100}" srcOrd="2" destOrd="0" parTransId="{E42788DA-9585-0940-8015-BF51518C3FE1}" sibTransId="{75DD27E1-D3CF-0845-AE9A-55BC912D84DD}"/>
    <dgm:cxn modelId="{8A47C4C3-4600-CF4E-9439-2563027DBDDE}" type="presOf" srcId="{7319DECE-F74D-BD40-9AE1-6A522FD2B6EF}" destId="{1DDE3B92-BA44-3B44-BC4B-0F6E78B7B6D7}" srcOrd="1" destOrd="0" presId="urn:microsoft.com/office/officeart/2005/8/layout/radial1"/>
    <dgm:cxn modelId="{A1685FD1-2BB6-0D46-9832-16A2FA3A6F9C}" type="presOf" srcId="{5592AB48-1C14-5143-B007-FCF152BD0D61}" destId="{60E2855C-3E14-1A46-A658-3402B5CFA050}" srcOrd="0" destOrd="0" presId="urn:microsoft.com/office/officeart/2005/8/layout/radial1"/>
    <dgm:cxn modelId="{9E246FD1-8CF4-D94B-A4BB-FCBF29675769}" type="presOf" srcId="{772D8E91-8B22-CC4B-9815-41C6A64E5B2F}" destId="{EDEEC6DE-6B4B-CC4F-B0FB-B85D388BAFBA}" srcOrd="0" destOrd="0" presId="urn:microsoft.com/office/officeart/2005/8/layout/radial1"/>
    <dgm:cxn modelId="{59C60FD7-6F03-BB4E-B2F2-959FE4C500A3}" srcId="{6B1FD541-0A80-9D4F-93B6-19A9E9817A98}" destId="{04135B91-1F02-6C4D-A707-30B8830CE7AE}" srcOrd="3" destOrd="0" parTransId="{2CFAA552-72E3-0540-B123-5B17E11A2A90}" sibTransId="{B68526DF-FD8A-314E-980C-32CB0628FFBD}"/>
    <dgm:cxn modelId="{49C5DCD8-3C86-1C44-83DF-24ADB95E194D}" type="presOf" srcId="{0ABA58D7-8ACA-C941-BDC4-5B2504B0073E}" destId="{49A0092A-E9FE-0241-B7AB-27245DCCFB01}" srcOrd="1" destOrd="0" presId="urn:microsoft.com/office/officeart/2005/8/layout/radial1"/>
    <dgm:cxn modelId="{A3CC85E6-EAF5-C040-9D6D-19FDD1A1EF08}" srcId="{6B1FD541-0A80-9D4F-93B6-19A9E9817A98}" destId="{5B00BC9E-E56F-4C48-92EE-3C552F88EC1D}" srcOrd="1" destOrd="0" parTransId="{0BC5F46B-8B26-7B44-AC03-4E2830648372}" sibTransId="{6820CFA9-6FF3-3946-BA23-E438AD7512C3}"/>
    <dgm:cxn modelId="{8CB144ED-3F2F-E044-BE57-D78084EB2775}" type="presOf" srcId="{ACB2CC57-EFD1-EB4F-B724-77B2437F81B4}" destId="{B5A394ED-7E77-1845-9818-A0E47463DA4E}" srcOrd="0" destOrd="0" presId="urn:microsoft.com/office/officeart/2005/8/layout/radial1"/>
    <dgm:cxn modelId="{EF78D9EE-0382-9A41-93B2-3546355D2177}" type="presOf" srcId="{ADFB6F5C-479E-EA49-9C99-F84A8677CA41}" destId="{A35B7CA4-42D4-3342-B6CA-D0DED5AB42F0}" srcOrd="0" destOrd="0" presId="urn:microsoft.com/office/officeart/2005/8/layout/radial1"/>
    <dgm:cxn modelId="{C96E81EF-9065-044D-9AD8-B4FDABB60399}" type="presOf" srcId="{D9ACF5DC-A428-EA45-B984-A819A81A6A22}" destId="{A928F1FA-5820-AF47-8097-A3A1EC41CE23}" srcOrd="0" destOrd="0" presId="urn:microsoft.com/office/officeart/2005/8/layout/radial1"/>
    <dgm:cxn modelId="{312B8EF2-8252-DB48-8085-9794DF8DD877}" type="presOf" srcId="{46D6509E-856F-0641-B3F9-7552F206884D}" destId="{8B24E6A8-8E1B-6C49-BFD5-B704BD09176F}" srcOrd="1" destOrd="0" presId="urn:microsoft.com/office/officeart/2005/8/layout/radial1"/>
    <dgm:cxn modelId="{3BD438F8-50FB-3147-B8D7-C780A29BE6B7}" srcId="{6B1FD541-0A80-9D4F-93B6-19A9E9817A98}" destId="{5592AB48-1C14-5143-B007-FCF152BD0D61}" srcOrd="4" destOrd="0" parTransId="{ACB2CC57-EFD1-EB4F-B724-77B2437F81B4}" sibTransId="{70574B21-B80B-3449-962A-7EE3E0076AED}"/>
    <dgm:cxn modelId="{E83190F8-1CE7-9246-9113-3A3F2AA457C9}" type="presOf" srcId="{D9ACF5DC-A428-EA45-B984-A819A81A6A22}" destId="{B8DEC419-8AA3-0444-9324-9D1483AD4E43}" srcOrd="1" destOrd="0" presId="urn:microsoft.com/office/officeart/2005/8/layout/radial1"/>
    <dgm:cxn modelId="{A51CF2F8-5D8F-FB4A-B499-AA7F77438249}" srcId="{6B1FD541-0A80-9D4F-93B6-19A9E9817A98}" destId="{813D7307-BA8A-2E4D-A68A-90348BE63D37}" srcOrd="6" destOrd="0" parTransId="{D9ACF5DC-A428-EA45-B984-A819A81A6A22}" sibTransId="{AAB564CA-4788-6747-B8E3-4FBFDDF145B1}"/>
    <dgm:cxn modelId="{A8DCD77F-2B54-DD46-8C44-37F28809FD08}" type="presParOf" srcId="{EDEEC6DE-6B4B-CC4F-B0FB-B85D388BAFBA}" destId="{9CDA5F82-FA44-C74C-ADC3-431E76DE271F}" srcOrd="0" destOrd="0" presId="urn:microsoft.com/office/officeart/2005/8/layout/radial1"/>
    <dgm:cxn modelId="{6E243764-D830-9B43-9225-14FCF8CC87B2}" type="presParOf" srcId="{EDEEC6DE-6B4B-CC4F-B0FB-B85D388BAFBA}" destId="{F8A4BA9F-A0D2-D849-B738-3FFE958CE2D5}" srcOrd="1" destOrd="0" presId="urn:microsoft.com/office/officeart/2005/8/layout/radial1"/>
    <dgm:cxn modelId="{2A0F06DA-9943-FC48-826A-A9A7CAD4F419}" type="presParOf" srcId="{F8A4BA9F-A0D2-D849-B738-3FFE958CE2D5}" destId="{07F7A2BD-B437-A346-9D25-C4BFAFBF167F}" srcOrd="0" destOrd="0" presId="urn:microsoft.com/office/officeart/2005/8/layout/radial1"/>
    <dgm:cxn modelId="{075BCC0A-FCD7-AD42-9076-D3650D92985C}" type="presParOf" srcId="{EDEEC6DE-6B4B-CC4F-B0FB-B85D388BAFBA}" destId="{0818840D-0EFA-E043-B762-05A0D1BEDE04}" srcOrd="2" destOrd="0" presId="urn:microsoft.com/office/officeart/2005/8/layout/radial1"/>
    <dgm:cxn modelId="{10731C16-9680-D041-845C-4BA95218403F}" type="presParOf" srcId="{EDEEC6DE-6B4B-CC4F-B0FB-B85D388BAFBA}" destId="{3D71CC30-6074-624F-A5EA-86D744D989DD}" srcOrd="3" destOrd="0" presId="urn:microsoft.com/office/officeart/2005/8/layout/radial1"/>
    <dgm:cxn modelId="{C3E0EC5A-FF70-BF47-AD2E-8BB775B1E428}" type="presParOf" srcId="{3D71CC30-6074-624F-A5EA-86D744D989DD}" destId="{7E2012EB-6EA7-8243-AE8C-069274193047}" srcOrd="0" destOrd="0" presId="urn:microsoft.com/office/officeart/2005/8/layout/radial1"/>
    <dgm:cxn modelId="{40657F4D-44FC-3444-B6BA-7598D6ACDCAF}" type="presParOf" srcId="{EDEEC6DE-6B4B-CC4F-B0FB-B85D388BAFBA}" destId="{5F151B47-7CB5-DE47-B37A-81218693B9C3}" srcOrd="4" destOrd="0" presId="urn:microsoft.com/office/officeart/2005/8/layout/radial1"/>
    <dgm:cxn modelId="{D9332543-E2C0-8C41-812B-423EED89959E}" type="presParOf" srcId="{EDEEC6DE-6B4B-CC4F-B0FB-B85D388BAFBA}" destId="{64B9C854-A2E4-2F49-94EC-7E5A9BB81835}" srcOrd="5" destOrd="0" presId="urn:microsoft.com/office/officeart/2005/8/layout/radial1"/>
    <dgm:cxn modelId="{600057B8-E207-F94D-9D7A-C69EBDC25749}" type="presParOf" srcId="{64B9C854-A2E4-2F49-94EC-7E5A9BB81835}" destId="{FAFB6E16-90FF-464E-B482-A7EFCCA0EB15}" srcOrd="0" destOrd="0" presId="urn:microsoft.com/office/officeart/2005/8/layout/radial1"/>
    <dgm:cxn modelId="{D3D1D993-7A88-8B4F-A722-DD1DDA2C3D3C}" type="presParOf" srcId="{EDEEC6DE-6B4B-CC4F-B0FB-B85D388BAFBA}" destId="{B3BCBE84-CD44-9944-8696-68DE71E2BACA}" srcOrd="6" destOrd="0" presId="urn:microsoft.com/office/officeart/2005/8/layout/radial1"/>
    <dgm:cxn modelId="{457AD64D-F48B-C94B-8500-59D3FC3D2F6C}" type="presParOf" srcId="{EDEEC6DE-6B4B-CC4F-B0FB-B85D388BAFBA}" destId="{12D3921B-3BB7-C349-AD40-54CF6253146B}" srcOrd="7" destOrd="0" presId="urn:microsoft.com/office/officeart/2005/8/layout/radial1"/>
    <dgm:cxn modelId="{4491AFF2-A594-3E40-BFC8-5CC50957D679}" type="presParOf" srcId="{12D3921B-3BB7-C349-AD40-54CF6253146B}" destId="{94CAB312-4FD6-C64A-A02D-AE44EBF962D6}" srcOrd="0" destOrd="0" presId="urn:microsoft.com/office/officeart/2005/8/layout/radial1"/>
    <dgm:cxn modelId="{D4977ADE-7DF3-F145-9654-B8A990EE481E}" type="presParOf" srcId="{EDEEC6DE-6B4B-CC4F-B0FB-B85D388BAFBA}" destId="{5A1503FF-0F06-124D-B627-1316AA0DBED4}" srcOrd="8" destOrd="0" presId="urn:microsoft.com/office/officeart/2005/8/layout/radial1"/>
    <dgm:cxn modelId="{B3FDB266-9CBD-1A4E-A10C-7C37B4EC9442}" type="presParOf" srcId="{EDEEC6DE-6B4B-CC4F-B0FB-B85D388BAFBA}" destId="{B5A394ED-7E77-1845-9818-A0E47463DA4E}" srcOrd="9" destOrd="0" presId="urn:microsoft.com/office/officeart/2005/8/layout/radial1"/>
    <dgm:cxn modelId="{747B443C-C872-0746-8179-02C87E22D2D2}" type="presParOf" srcId="{B5A394ED-7E77-1845-9818-A0E47463DA4E}" destId="{09E29E1B-6722-EC44-B1D3-75AD3218F4EB}" srcOrd="0" destOrd="0" presId="urn:microsoft.com/office/officeart/2005/8/layout/radial1"/>
    <dgm:cxn modelId="{FCC8117B-BD61-2249-A2E6-9F150680F89D}" type="presParOf" srcId="{EDEEC6DE-6B4B-CC4F-B0FB-B85D388BAFBA}" destId="{60E2855C-3E14-1A46-A658-3402B5CFA050}" srcOrd="10" destOrd="0" presId="urn:microsoft.com/office/officeart/2005/8/layout/radial1"/>
    <dgm:cxn modelId="{A3FD54A2-9D3E-E44F-A3F5-BDCEB98B6FB1}" type="presParOf" srcId="{EDEEC6DE-6B4B-CC4F-B0FB-B85D388BAFBA}" destId="{C2589756-C9AB-D446-B115-03FEE74F05F5}" srcOrd="11" destOrd="0" presId="urn:microsoft.com/office/officeart/2005/8/layout/radial1"/>
    <dgm:cxn modelId="{6FF73B24-3E2A-2C4E-933B-2A0059F7D7AA}" type="presParOf" srcId="{C2589756-C9AB-D446-B115-03FEE74F05F5}" destId="{3569A695-1579-1249-9886-0A5AB538D388}" srcOrd="0" destOrd="0" presId="urn:microsoft.com/office/officeart/2005/8/layout/radial1"/>
    <dgm:cxn modelId="{6AF0038F-F6D8-1A47-AECD-7E01BA9545BB}" type="presParOf" srcId="{EDEEC6DE-6B4B-CC4F-B0FB-B85D388BAFBA}" destId="{A6959E4C-7AFE-B24A-AF63-FF613FB58262}" srcOrd="12" destOrd="0" presId="urn:microsoft.com/office/officeart/2005/8/layout/radial1"/>
    <dgm:cxn modelId="{EC83944A-7F1C-C14E-9CC7-6A17225F7EFC}" type="presParOf" srcId="{EDEEC6DE-6B4B-CC4F-B0FB-B85D388BAFBA}" destId="{A928F1FA-5820-AF47-8097-A3A1EC41CE23}" srcOrd="13" destOrd="0" presId="urn:microsoft.com/office/officeart/2005/8/layout/radial1"/>
    <dgm:cxn modelId="{B76C438E-3866-324D-99BD-DAF6E4923924}" type="presParOf" srcId="{A928F1FA-5820-AF47-8097-A3A1EC41CE23}" destId="{B8DEC419-8AA3-0444-9324-9D1483AD4E43}" srcOrd="0" destOrd="0" presId="urn:microsoft.com/office/officeart/2005/8/layout/radial1"/>
    <dgm:cxn modelId="{FDF13163-B4FA-5A42-B8DE-16B54830D62A}" type="presParOf" srcId="{EDEEC6DE-6B4B-CC4F-B0FB-B85D388BAFBA}" destId="{8D25A4F5-DEFD-1044-906A-4637C5E6A43B}" srcOrd="14" destOrd="0" presId="urn:microsoft.com/office/officeart/2005/8/layout/radial1"/>
    <dgm:cxn modelId="{CFA46DFD-351E-5043-AE08-C427D7F8C61D}" type="presParOf" srcId="{EDEEC6DE-6B4B-CC4F-B0FB-B85D388BAFBA}" destId="{8107A80E-1FB0-B742-8B73-14978A4345D6}" srcOrd="15" destOrd="0" presId="urn:microsoft.com/office/officeart/2005/8/layout/radial1"/>
    <dgm:cxn modelId="{06D69AB1-5D10-5B48-881A-5AE3A5E654D3}" type="presParOf" srcId="{8107A80E-1FB0-B742-8B73-14978A4345D6}" destId="{49A0092A-E9FE-0241-B7AB-27245DCCFB01}" srcOrd="0" destOrd="0" presId="urn:microsoft.com/office/officeart/2005/8/layout/radial1"/>
    <dgm:cxn modelId="{D94891DF-5691-4F48-B25F-9712AAAD6B87}" type="presParOf" srcId="{EDEEC6DE-6B4B-CC4F-B0FB-B85D388BAFBA}" destId="{F1329E7D-B83C-A745-B5FB-93274D55DE3E}" srcOrd="16" destOrd="0" presId="urn:microsoft.com/office/officeart/2005/8/layout/radial1"/>
    <dgm:cxn modelId="{C96C9844-CC4D-994B-A480-526E17073411}" type="presParOf" srcId="{EDEEC6DE-6B4B-CC4F-B0FB-B85D388BAFBA}" destId="{6B745C78-A2E5-8445-8277-C6B10E401F09}" srcOrd="17" destOrd="0" presId="urn:microsoft.com/office/officeart/2005/8/layout/radial1"/>
    <dgm:cxn modelId="{CE4B7668-E60E-264A-AEF1-FA45BC319696}" type="presParOf" srcId="{6B745C78-A2E5-8445-8277-C6B10E401F09}" destId="{1DDE3B92-BA44-3B44-BC4B-0F6E78B7B6D7}" srcOrd="0" destOrd="0" presId="urn:microsoft.com/office/officeart/2005/8/layout/radial1"/>
    <dgm:cxn modelId="{0C18B071-1372-CB4A-8A1E-162346AEEB1C}" type="presParOf" srcId="{EDEEC6DE-6B4B-CC4F-B0FB-B85D388BAFBA}" destId="{A35B7CA4-42D4-3342-B6CA-D0DED5AB42F0}" srcOrd="18" destOrd="0" presId="urn:microsoft.com/office/officeart/2005/8/layout/radial1"/>
    <dgm:cxn modelId="{E4ABF3B2-266D-4C46-98E9-931523F71F4D}" type="presParOf" srcId="{EDEEC6DE-6B4B-CC4F-B0FB-B85D388BAFBA}" destId="{0F3CDD90-0034-904A-96FB-2D90EF8B5A68}" srcOrd="19" destOrd="0" presId="urn:microsoft.com/office/officeart/2005/8/layout/radial1"/>
    <dgm:cxn modelId="{032A7B1D-658B-9A4A-BE07-A81BEA27E3BE}" type="presParOf" srcId="{0F3CDD90-0034-904A-96FB-2D90EF8B5A68}" destId="{8B24E6A8-8E1B-6C49-BFD5-B704BD09176F}" srcOrd="0" destOrd="0" presId="urn:microsoft.com/office/officeart/2005/8/layout/radial1"/>
    <dgm:cxn modelId="{54EE3247-7A93-4A43-A1AB-B36301E79776}" type="presParOf" srcId="{EDEEC6DE-6B4B-CC4F-B0FB-B85D388BAFBA}" destId="{3DC1C0BF-C3CD-2844-9492-2A88E4847160}" srcOrd="20" destOrd="0" presId="urn:microsoft.com/office/officeart/2005/8/layout/radial1"/>
    <dgm:cxn modelId="{911427C3-2851-DC43-AB43-7A6A0A8F2321}" type="presParOf" srcId="{EDEEC6DE-6B4B-CC4F-B0FB-B85D388BAFBA}" destId="{A0711AD8-3898-A740-BAC5-8AD172796253}" srcOrd="21" destOrd="0" presId="urn:microsoft.com/office/officeart/2005/8/layout/radial1"/>
    <dgm:cxn modelId="{963745BB-CAE9-7B46-B971-E7486685AF1A}" type="presParOf" srcId="{A0711AD8-3898-A740-BAC5-8AD172796253}" destId="{4BA0F343-3B05-B74B-BB8C-0C7440B74B24}" srcOrd="0" destOrd="0" presId="urn:microsoft.com/office/officeart/2005/8/layout/radial1"/>
    <dgm:cxn modelId="{7C3F2F5D-646F-3645-90CB-AB8459960915}" type="presParOf" srcId="{EDEEC6DE-6B4B-CC4F-B0FB-B85D388BAFBA}" destId="{46BC8479-9951-EF48-A1CB-739744E1C828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A5F82-FA44-C74C-ADC3-431E76DE271F}">
      <dsp:nvSpPr>
        <dsp:cNvPr id="0" name=""/>
        <dsp:cNvSpPr/>
      </dsp:nvSpPr>
      <dsp:spPr>
        <a:xfrm>
          <a:off x="4735224" y="2073730"/>
          <a:ext cx="1472730" cy="1384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Goals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Connected to the Strategic Plan and DE Plan</a:t>
          </a:r>
        </a:p>
      </dsp:txBody>
      <dsp:txXfrm>
        <a:off x="4950900" y="2276480"/>
        <a:ext cx="1041378" cy="978965"/>
      </dsp:txXfrm>
    </dsp:sp>
    <dsp:sp modelId="{F8A4BA9F-A0D2-D849-B738-3FFE958CE2D5}">
      <dsp:nvSpPr>
        <dsp:cNvPr id="0" name=""/>
        <dsp:cNvSpPr/>
      </dsp:nvSpPr>
      <dsp:spPr>
        <a:xfrm rot="15994299">
          <a:off x="4983009" y="1645635"/>
          <a:ext cx="843887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843887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383855" y="1632539"/>
        <a:ext cx="42194" cy="42194"/>
      </dsp:txXfrm>
    </dsp:sp>
    <dsp:sp modelId="{0818840D-0EFA-E043-B762-05A0D1BEDE04}">
      <dsp:nvSpPr>
        <dsp:cNvPr id="0" name=""/>
        <dsp:cNvSpPr/>
      </dsp:nvSpPr>
      <dsp:spPr>
        <a:xfrm>
          <a:off x="4677802" y="4"/>
          <a:ext cx="1330061" cy="123339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CVC consortium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2 year benchmarks</a:t>
          </a:r>
        </a:p>
      </dsp:txBody>
      <dsp:txXfrm>
        <a:off x="4872585" y="180630"/>
        <a:ext cx="940495" cy="872140"/>
      </dsp:txXfrm>
    </dsp:sp>
    <dsp:sp modelId="{3D71CC30-6074-624F-A5EA-86D744D989DD}">
      <dsp:nvSpPr>
        <dsp:cNvPr id="0" name=""/>
        <dsp:cNvSpPr/>
      </dsp:nvSpPr>
      <dsp:spPr>
        <a:xfrm rot="18218559">
          <a:off x="5622642" y="1724068"/>
          <a:ext cx="1073949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1073949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32767" y="1705220"/>
        <a:ext cx="53697" cy="53697"/>
      </dsp:txXfrm>
    </dsp:sp>
    <dsp:sp modelId="{5F151B47-7CB5-DE47-B37A-81218693B9C3}">
      <dsp:nvSpPr>
        <dsp:cNvPr id="0" name=""/>
        <dsp:cNvSpPr/>
      </dsp:nvSpPr>
      <dsp:spPr>
        <a:xfrm>
          <a:off x="6170086" y="162239"/>
          <a:ext cx="1256134" cy="122061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POCR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(Peer Online Course Review)</a:t>
          </a:r>
        </a:p>
      </dsp:txBody>
      <dsp:txXfrm>
        <a:off x="6354043" y="340993"/>
        <a:ext cx="888220" cy="863102"/>
      </dsp:txXfrm>
    </dsp:sp>
    <dsp:sp modelId="{64B9C854-A2E4-2F49-94EC-7E5A9BB81835}">
      <dsp:nvSpPr>
        <dsp:cNvPr id="0" name=""/>
        <dsp:cNvSpPr/>
      </dsp:nvSpPr>
      <dsp:spPr>
        <a:xfrm rot="20161352">
          <a:off x="6086345" y="2222349"/>
          <a:ext cx="1179046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1179046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46392" y="2200874"/>
        <a:ext cx="58952" cy="58952"/>
      </dsp:txXfrm>
    </dsp:sp>
    <dsp:sp modelId="{B3BCBE84-CD44-9944-8696-68DE71E2BACA}">
      <dsp:nvSpPr>
        <dsp:cNvPr id="0" name=""/>
        <dsp:cNvSpPr/>
      </dsp:nvSpPr>
      <dsp:spPr>
        <a:xfrm>
          <a:off x="7149134" y="1147873"/>
          <a:ext cx="1287368" cy="117141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LTI Trainings</a:t>
          </a:r>
        </a:p>
      </dsp:txBody>
      <dsp:txXfrm>
        <a:off x="7337665" y="1319422"/>
        <a:ext cx="910306" cy="828312"/>
      </dsp:txXfrm>
    </dsp:sp>
    <dsp:sp modelId="{12D3921B-3BB7-C349-AD40-54CF6253146B}">
      <dsp:nvSpPr>
        <dsp:cNvPr id="0" name=""/>
        <dsp:cNvSpPr/>
      </dsp:nvSpPr>
      <dsp:spPr>
        <a:xfrm rot="418706">
          <a:off x="6197287" y="2921209"/>
          <a:ext cx="1215996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1215996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74885" y="2898810"/>
        <a:ext cx="60799" cy="60799"/>
      </dsp:txXfrm>
    </dsp:sp>
    <dsp:sp modelId="{5A1503FF-0F06-124D-B627-1316AA0DBED4}">
      <dsp:nvSpPr>
        <dsp:cNvPr id="0" name=""/>
        <dsp:cNvSpPr/>
      </dsp:nvSpPr>
      <dsp:spPr>
        <a:xfrm>
          <a:off x="7404251" y="2475229"/>
          <a:ext cx="1209229" cy="120260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Student DE support/ embedded tutors</a:t>
          </a:r>
        </a:p>
      </dsp:txBody>
      <dsp:txXfrm>
        <a:off x="7581338" y="2651346"/>
        <a:ext cx="855055" cy="850371"/>
      </dsp:txXfrm>
    </dsp:sp>
    <dsp:sp modelId="{B5A394ED-7E77-1845-9818-A0E47463DA4E}">
      <dsp:nvSpPr>
        <dsp:cNvPr id="0" name=""/>
        <dsp:cNvSpPr/>
      </dsp:nvSpPr>
      <dsp:spPr>
        <a:xfrm rot="2226341">
          <a:off x="5921234" y="3561542"/>
          <a:ext cx="1225318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1225318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503260" y="3538910"/>
        <a:ext cx="61265" cy="61265"/>
      </dsp:txXfrm>
    </dsp:sp>
    <dsp:sp modelId="{60E2855C-3E14-1A46-A658-3402B5CFA050}">
      <dsp:nvSpPr>
        <dsp:cNvPr id="0" name=""/>
        <dsp:cNvSpPr/>
      </dsp:nvSpPr>
      <dsp:spPr>
        <a:xfrm>
          <a:off x="6883272" y="3706314"/>
          <a:ext cx="1287582" cy="122902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Assessment</a:t>
          </a:r>
        </a:p>
      </dsp:txBody>
      <dsp:txXfrm>
        <a:off x="7071834" y="3886300"/>
        <a:ext cx="910458" cy="869052"/>
      </dsp:txXfrm>
    </dsp:sp>
    <dsp:sp modelId="{C2589756-C9AB-D446-B115-03FEE74F05F5}">
      <dsp:nvSpPr>
        <dsp:cNvPr id="0" name=""/>
        <dsp:cNvSpPr/>
      </dsp:nvSpPr>
      <dsp:spPr>
        <a:xfrm rot="4086749">
          <a:off x="5457150" y="3811806"/>
          <a:ext cx="875629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875629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73074" y="3797916"/>
        <a:ext cx="43781" cy="43781"/>
      </dsp:txXfrm>
    </dsp:sp>
    <dsp:sp modelId="{A6959E4C-7AFE-B24A-AF63-FF613FB58262}">
      <dsp:nvSpPr>
        <dsp:cNvPr id="0" name=""/>
        <dsp:cNvSpPr/>
      </dsp:nvSpPr>
      <dsp:spPr>
        <a:xfrm>
          <a:off x="5624410" y="4189640"/>
          <a:ext cx="1320538" cy="120044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Professional Development</a:t>
          </a:r>
        </a:p>
      </dsp:txBody>
      <dsp:txXfrm>
        <a:off x="5817798" y="4365441"/>
        <a:ext cx="933762" cy="848844"/>
      </dsp:txXfrm>
    </dsp:sp>
    <dsp:sp modelId="{A928F1FA-5820-AF47-8097-A3A1EC41CE23}">
      <dsp:nvSpPr>
        <dsp:cNvPr id="0" name=""/>
        <dsp:cNvSpPr/>
      </dsp:nvSpPr>
      <dsp:spPr>
        <a:xfrm rot="6293857">
          <a:off x="4787099" y="3818370"/>
          <a:ext cx="804768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804768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169364" y="3806252"/>
        <a:ext cx="40238" cy="40238"/>
      </dsp:txXfrm>
    </dsp:sp>
    <dsp:sp modelId="{8D25A4F5-DEFD-1044-906A-4637C5E6A43B}">
      <dsp:nvSpPr>
        <dsp:cNvPr id="0" name=""/>
        <dsp:cNvSpPr/>
      </dsp:nvSpPr>
      <dsp:spPr>
        <a:xfrm>
          <a:off x="4321702" y="4196157"/>
          <a:ext cx="1221913" cy="119118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Curriculum</a:t>
          </a:r>
        </a:p>
      </dsp:txBody>
      <dsp:txXfrm>
        <a:off x="4500647" y="4370602"/>
        <a:ext cx="864023" cy="842295"/>
      </dsp:txXfrm>
    </dsp:sp>
    <dsp:sp modelId="{8107A80E-1FB0-B742-8B73-14978A4345D6}">
      <dsp:nvSpPr>
        <dsp:cNvPr id="0" name=""/>
        <dsp:cNvSpPr/>
      </dsp:nvSpPr>
      <dsp:spPr>
        <a:xfrm rot="8310953">
          <a:off x="3961780" y="3600887"/>
          <a:ext cx="1113044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1113044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490476" y="3581062"/>
        <a:ext cx="55652" cy="55652"/>
      </dsp:txXfrm>
    </dsp:sp>
    <dsp:sp modelId="{F1329E7D-B83C-A745-B5FB-93274D55DE3E}">
      <dsp:nvSpPr>
        <dsp:cNvPr id="0" name=""/>
        <dsp:cNvSpPr/>
      </dsp:nvSpPr>
      <dsp:spPr>
        <a:xfrm>
          <a:off x="3009086" y="3787842"/>
          <a:ext cx="1262155" cy="119504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Teaching and Learning Center</a:t>
          </a:r>
        </a:p>
      </dsp:txBody>
      <dsp:txXfrm>
        <a:off x="3193924" y="3962853"/>
        <a:ext cx="892479" cy="845025"/>
      </dsp:txXfrm>
    </dsp:sp>
    <dsp:sp modelId="{6B745C78-A2E5-8445-8277-C6B10E401F09}">
      <dsp:nvSpPr>
        <dsp:cNvPr id="0" name=""/>
        <dsp:cNvSpPr/>
      </dsp:nvSpPr>
      <dsp:spPr>
        <a:xfrm rot="10163291">
          <a:off x="3572860" y="3002534"/>
          <a:ext cx="1186715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1186715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136550" y="2980867"/>
        <a:ext cx="59335" cy="59335"/>
      </dsp:txXfrm>
    </dsp:sp>
    <dsp:sp modelId="{A35B7CA4-42D4-3342-B6CA-D0DED5AB42F0}">
      <dsp:nvSpPr>
        <dsp:cNvPr id="0" name=""/>
        <dsp:cNvSpPr/>
      </dsp:nvSpPr>
      <dsp:spPr>
        <a:xfrm>
          <a:off x="2380099" y="2582957"/>
          <a:ext cx="1211982" cy="129736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Instructional Designer</a:t>
          </a:r>
        </a:p>
      </dsp:txBody>
      <dsp:txXfrm>
        <a:off x="2557590" y="2772952"/>
        <a:ext cx="857000" cy="917378"/>
      </dsp:txXfrm>
    </dsp:sp>
    <dsp:sp modelId="{0F3CDD90-0034-904A-96FB-2D90EF8B5A68}">
      <dsp:nvSpPr>
        <dsp:cNvPr id="0" name=""/>
        <dsp:cNvSpPr/>
      </dsp:nvSpPr>
      <dsp:spPr>
        <a:xfrm rot="11948629">
          <a:off x="3567574" y="2313575"/>
          <a:ext cx="1247742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1247742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160252" y="2290383"/>
        <a:ext cx="62387" cy="62387"/>
      </dsp:txXfrm>
    </dsp:sp>
    <dsp:sp modelId="{3DC1C0BF-C3CD-2844-9492-2A88E4847160}">
      <dsp:nvSpPr>
        <dsp:cNvPr id="0" name=""/>
        <dsp:cNvSpPr/>
      </dsp:nvSpPr>
      <dsp:spPr>
        <a:xfrm>
          <a:off x="2394481" y="1289825"/>
          <a:ext cx="1241660" cy="124694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Accessibility</a:t>
          </a:r>
        </a:p>
      </dsp:txBody>
      <dsp:txXfrm>
        <a:off x="2576318" y="1472435"/>
        <a:ext cx="877986" cy="881722"/>
      </dsp:txXfrm>
    </dsp:sp>
    <dsp:sp modelId="{A0711AD8-3898-A740-BAC5-8AD172796253}">
      <dsp:nvSpPr>
        <dsp:cNvPr id="0" name=""/>
        <dsp:cNvSpPr/>
      </dsp:nvSpPr>
      <dsp:spPr>
        <a:xfrm rot="13918991">
          <a:off x="4179215" y="1782666"/>
          <a:ext cx="1059857" cy="16001"/>
        </a:xfrm>
        <a:custGeom>
          <a:avLst/>
          <a:gdLst/>
          <a:ahLst/>
          <a:cxnLst/>
          <a:rect l="0" t="0" r="0" b="0"/>
          <a:pathLst>
            <a:path>
              <a:moveTo>
                <a:pt x="0" y="8000"/>
              </a:moveTo>
              <a:lnTo>
                <a:pt x="1059857" y="8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682647" y="1764171"/>
        <a:ext cx="52992" cy="52992"/>
      </dsp:txXfrm>
    </dsp:sp>
    <dsp:sp modelId="{46BC8479-9951-EF48-A1CB-739744E1C828}">
      <dsp:nvSpPr>
        <dsp:cNvPr id="0" name=""/>
        <dsp:cNvSpPr/>
      </dsp:nvSpPr>
      <dsp:spPr>
        <a:xfrm>
          <a:off x="3353141" y="168107"/>
          <a:ext cx="1246640" cy="137067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Trainings for AP 4105</a:t>
          </a:r>
        </a:p>
      </dsp:txBody>
      <dsp:txXfrm>
        <a:off x="3535707" y="368837"/>
        <a:ext cx="881508" cy="969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151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Prepared by Didem Ekici, PCCD Distance Education Coordinator</a:t>
            </a:r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vc.edu/wp-content/uploads/2015/12/OEI_Consortium_Charter-Dec-2015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vc.edu/wp-content/uploads/2020/02/CVCOEI-Quality-Benchmark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sites.google.com/cvc.edu/localpocrresourcecenter/instructors?authuser=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vc.edu/expanded-student-support-ecosystem-servic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rgbClr val="4472C3">
                  <a:alpha val="81960"/>
                </a:srgbClr>
              </a:gs>
              <a:gs pos="25000">
                <a:srgbClr val="4472C4">
                  <a:alpha val="60000"/>
                </a:srgbClr>
              </a:gs>
              <a:gs pos="94000">
                <a:srgbClr val="AEABAB"/>
              </a:gs>
              <a:gs pos="100000">
                <a:srgbClr val="AEABAB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Calibri"/>
              <a:buNone/>
            </a:pPr>
            <a:r>
              <a:rPr lang="en-US" sz="3100" b="1">
                <a:solidFill>
                  <a:srgbClr val="000000"/>
                </a:solidFill>
              </a:rPr>
              <a:t>SUMMARY of CVC-OEI CONSORTIUM AGREEMENT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>
              <a:solidFill>
                <a:srgbClr val="000000"/>
              </a:solidFill>
            </a:endParaRPr>
          </a:p>
        </p:txBody>
      </p:sp>
      <p:sp>
        <p:nvSpPr>
          <p:cNvPr id="88" name="Google Shape;88;p1"/>
          <p:cNvSpPr/>
          <p:nvPr/>
        </p:nvSpPr>
        <p:spPr>
          <a:xfrm flipH="1">
            <a:off x="0" y="581159"/>
            <a:ext cx="5464879" cy="6276841"/>
          </a:xfrm>
          <a:custGeom>
            <a:avLst/>
            <a:gdLst/>
            <a:ahLst/>
            <a:cxnLst/>
            <a:rect l="l" t="t" r="r" b="b"/>
            <a:pathLst>
              <a:path w="5464879" h="6276841" extrusionOk="0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solidFill>
              <a:srgbClr val="B3C6E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 descr="Handshak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 extrusionOk="0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452CC6-E1D8-A94F-9708-A0CA5834C8B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66624"/>
            <a:ext cx="4114800" cy="365125"/>
          </a:xfrm>
        </p:spPr>
        <p:txBody>
          <a:bodyPr/>
          <a:lstStyle/>
          <a:p>
            <a:r>
              <a:rPr lang="en-US"/>
              <a:t>Prepared by </a:t>
            </a:r>
            <a:r>
              <a:rPr lang="en-US" err="1"/>
              <a:t>Didem</a:t>
            </a:r>
            <a:r>
              <a:rPr lang="en-US"/>
              <a:t> </a:t>
            </a:r>
            <a:r>
              <a:rPr lang="en-US" err="1"/>
              <a:t>Ekici</a:t>
            </a:r>
            <a:r>
              <a:rPr lang="en-US"/>
              <a:t>, PCCD Distance Education Coordinator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EC22D-5076-5E4D-BA06-F9AD8526B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24634" cy="905736"/>
          </a:xfrm>
        </p:spPr>
        <p:txBody>
          <a:bodyPr/>
          <a:lstStyle/>
          <a:p>
            <a:r>
              <a:rPr lang="en-US" dirty="0"/>
              <a:t>Distance Education Infrastructure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A96785-8CCD-A244-B5A8-4EAAB959D7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50929" y="1270862"/>
          <a:ext cx="10941803" cy="5424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988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t="4231" b="11498"/>
          <a:stretch/>
        </p:blipFill>
        <p:spPr>
          <a:xfrm>
            <a:off x="20" y="34348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/>
          <p:nvPr/>
        </p:nvSpPr>
        <p:spPr>
          <a:xfrm>
            <a:off x="336884" y="321176"/>
            <a:ext cx="11559945" cy="6283264"/>
          </a:xfrm>
          <a:prstGeom prst="rect">
            <a:avLst/>
          </a:prstGeom>
          <a:solidFill>
            <a:schemeClr val="lt1">
              <a:alpha val="89803"/>
            </a:schemeClr>
          </a:solidFill>
          <a:ln w="127000" cap="sq" cmpd="thinThick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rtl="0"/>
            <a:endParaRPr lang="en-US" b="0" i="0" u="none" strike="noStrike" cap="none" dirty="0">
              <a:ea typeface="Calibri"/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2495884" y="546861"/>
            <a:ext cx="7197772" cy="691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buSzPct val="100000"/>
            </a:pPr>
            <a:r>
              <a:rPr lang="en-US" sz="4000"/>
              <a:t>What is CVC-OEI?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D72BE-2BF3-4395-800B-878091C9F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/>
              <a:t>"The Consortium is comprised of colleges that are committed to participate as teaching and home colleges in the initial implementation of the Online Education Initiative." - </a:t>
            </a:r>
            <a:r>
              <a:rPr lang="en-US" dirty="0">
                <a:hlinkClick r:id="rId4"/>
              </a:rPr>
              <a:t>Consortium Charter</a:t>
            </a:r>
            <a:endParaRPr lang="en-US"/>
          </a:p>
          <a:p>
            <a:r>
              <a:rPr lang="en-US"/>
              <a:t>General Requirements</a:t>
            </a:r>
            <a:endParaRPr lang="en-US" dirty="0"/>
          </a:p>
          <a:p>
            <a:pPr lvl="1"/>
            <a:r>
              <a:rPr lang="en-US"/>
              <a:t>"The Consortium colleges shall . . . actively promote and deliver online education within the Online Education Initiative." - </a:t>
            </a:r>
            <a:r>
              <a:rPr lang="en-US" dirty="0">
                <a:hlinkClick r:id="rId4"/>
              </a:rPr>
              <a:t>Consortium Charter</a:t>
            </a:r>
            <a:endParaRPr lang="en-US" dirty="0"/>
          </a:p>
          <a:p>
            <a:pPr lvl="1"/>
            <a:r>
              <a:rPr lang="en-US"/>
              <a:t>"The Consortium colleges will leverage their existing online course activity and provide resources to assist faculty and colleges in expanding and/or enhancing their existing online course offerings." -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Consortium Charter</a:t>
            </a:r>
            <a:endParaRPr lang="en-US" dirty="0"/>
          </a:p>
          <a:p>
            <a:pPr lvl="1"/>
            <a:endParaRPr lang="en-US" dirty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5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t="4231" b="11498"/>
          <a:stretch/>
        </p:blipFill>
        <p:spPr>
          <a:xfrm>
            <a:off x="20" y="22253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/>
          <p:nvPr/>
        </p:nvSpPr>
        <p:spPr>
          <a:xfrm>
            <a:off x="336884" y="321176"/>
            <a:ext cx="7197772" cy="5896743"/>
          </a:xfrm>
          <a:prstGeom prst="rect">
            <a:avLst/>
          </a:prstGeom>
          <a:solidFill>
            <a:schemeClr val="lt1">
              <a:alpha val="89803"/>
            </a:schemeClr>
          </a:solidFill>
          <a:ln w="127000" cap="sq" cmpd="thinThick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336884" y="469557"/>
            <a:ext cx="7197772" cy="691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 sz="4000"/>
            </a:br>
            <a:r>
              <a:rPr lang="en-US" sz="4000"/>
              <a:t>APPENDIX A: </a:t>
            </a:r>
            <a:r>
              <a:rPr lang="en-US" sz="3600" b="1"/>
              <a:t>Consortium Participation Requirements </a:t>
            </a:r>
            <a:br>
              <a:rPr lang="en-US" sz="4000"/>
            </a:br>
            <a:endParaRPr sz="4000"/>
          </a:p>
        </p:txBody>
      </p:sp>
      <p:grpSp>
        <p:nvGrpSpPr>
          <p:cNvPr id="97" name="Google Shape;97;p2"/>
          <p:cNvGrpSpPr/>
          <p:nvPr/>
        </p:nvGrpSpPr>
        <p:grpSpPr>
          <a:xfrm>
            <a:off x="1081540" y="1903619"/>
            <a:ext cx="6222909" cy="3990475"/>
            <a:chOff x="487431" y="677"/>
            <a:chExt cx="6222909" cy="3990475"/>
          </a:xfrm>
        </p:grpSpPr>
        <p:sp>
          <p:nvSpPr>
            <p:cNvPr id="98" name="Google Shape;98;p2"/>
            <p:cNvSpPr/>
            <p:nvPr/>
          </p:nvSpPr>
          <p:spPr>
            <a:xfrm>
              <a:off x="3276173" y="792120"/>
              <a:ext cx="611224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 txBox="1"/>
            <p:nvPr/>
          </p:nvSpPr>
          <p:spPr>
            <a:xfrm>
              <a:off x="3565740" y="834631"/>
              <a:ext cx="32091" cy="64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487431" y="677"/>
              <a:ext cx="2790542" cy="1674325"/>
            </a:xfrm>
            <a:prstGeom prst="rect">
              <a:avLst/>
            </a:pr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 txBox="1"/>
            <p:nvPr/>
          </p:nvSpPr>
          <p:spPr>
            <a:xfrm>
              <a:off x="487431" y="677"/>
              <a:ext cx="2790542" cy="1674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6725" tIns="143525" rIns="136725" bIns="143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1- Use of Canvas Course Management System (CMS) </a:t>
              </a: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882702" y="1673203"/>
              <a:ext cx="3432367" cy="61122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3357"/>
                  </a:lnTo>
                  <a:lnTo>
                    <a:pt x="0" y="63357"/>
                  </a:lnTo>
                  <a:lnTo>
                    <a:pt x="0" y="120000"/>
                  </a:lnTo>
                </a:path>
              </a:pathLst>
            </a:custGeom>
            <a:noFill/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 txBox="1"/>
            <p:nvPr/>
          </p:nvSpPr>
          <p:spPr>
            <a:xfrm>
              <a:off x="3511589" y="1975606"/>
              <a:ext cx="174592" cy="64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3919798" y="677"/>
              <a:ext cx="2790542" cy="1674325"/>
            </a:xfrm>
            <a:prstGeom prst="rect">
              <a:avLst/>
            </a:prstGeom>
            <a:solidFill>
              <a:schemeClr val="accent3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3919798" y="677"/>
              <a:ext cx="2790542" cy="1674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6725" tIns="143525" rIns="136725" bIns="143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2- Participate in the CVC Student Exchange </a:t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3276173" y="3108270"/>
              <a:ext cx="611224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 txBox="1"/>
            <p:nvPr/>
          </p:nvSpPr>
          <p:spPr>
            <a:xfrm>
              <a:off x="3565740" y="3150781"/>
              <a:ext cx="32091" cy="64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487431" y="2316827"/>
              <a:ext cx="2790542" cy="1674325"/>
            </a:xfrm>
            <a:prstGeom prst="rect">
              <a:avLst/>
            </a:prstGeom>
            <a:solidFill>
              <a:schemeClr val="accent4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487431" y="2316827"/>
              <a:ext cx="2790542" cy="1674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6725" tIns="143525" rIns="136725" bIns="143525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chemeClr val="lt1"/>
                </a:buClr>
                <a:buSzPts val="2000"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3- Financial </a:t>
              </a: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Aid </a:t>
              </a:r>
              <a:r>
                <a:rPr lang="en-U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Agreement</a:t>
              </a: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3919798" y="2316827"/>
              <a:ext cx="2790542" cy="1674325"/>
            </a:xfrm>
            <a:prstGeom prst="rect">
              <a:avLst/>
            </a:prstGeom>
            <a:solidFill>
              <a:srgbClr val="599BD5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3919798" y="2316827"/>
              <a:ext cx="2790542" cy="1674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6725" tIns="143525" rIns="136725" bIns="143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4- Giving access to the database/IdP set-up and proxy integration (IT department-Antoine) </a:t>
              </a:r>
              <a:endParaRPr/>
            </a:p>
          </p:txBody>
        </p:sp>
      </p:grpSp>
      <p:sp>
        <p:nvSpPr>
          <p:cNvPr id="112" name="Google Shape;112;p2"/>
          <p:cNvSpPr/>
          <p:nvPr/>
        </p:nvSpPr>
        <p:spPr>
          <a:xfrm>
            <a:off x="1680520" y="1480624"/>
            <a:ext cx="4522572" cy="422318"/>
          </a:xfrm>
          <a:prstGeom prst="roundRect">
            <a:avLst>
              <a:gd name="adj" fmla="val 16667"/>
            </a:avLst>
          </a:prstGeom>
          <a:solidFill>
            <a:srgbClr val="D5DBE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 General Provisions 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26B403-ADAF-384C-BAF9-0453304FA8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Prepared by Didem Ekici, PCCD Distance Education Coordinator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3"/>
          <p:cNvPicPr preferRelativeResize="0"/>
          <p:nvPr/>
        </p:nvPicPr>
        <p:blipFill rotWithShape="1">
          <a:blip r:embed="rId3">
            <a:alphaModFix/>
          </a:blip>
          <a:srcRect t="4231" b="11498"/>
          <a:stretch/>
        </p:blipFill>
        <p:spPr>
          <a:xfrm>
            <a:off x="0" y="301597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3"/>
          <p:cNvSpPr/>
          <p:nvPr/>
        </p:nvSpPr>
        <p:spPr>
          <a:xfrm>
            <a:off x="336884" y="321176"/>
            <a:ext cx="7197772" cy="5896743"/>
          </a:xfrm>
          <a:prstGeom prst="rect">
            <a:avLst/>
          </a:prstGeom>
          <a:solidFill>
            <a:schemeClr val="lt1">
              <a:alpha val="89803"/>
            </a:schemeClr>
          </a:solidFill>
          <a:ln w="127000" cap="sq" cmpd="thinThick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>
            <a:spLocks noGrp="1"/>
          </p:cNvSpPr>
          <p:nvPr>
            <p:ph type="title"/>
          </p:nvPr>
        </p:nvSpPr>
        <p:spPr>
          <a:xfrm>
            <a:off x="336884" y="640264"/>
            <a:ext cx="7197772" cy="52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 sz="4000"/>
            </a:br>
            <a:r>
              <a:rPr lang="en-US" sz="4000"/>
              <a:t>APPENDIX A: </a:t>
            </a:r>
            <a:r>
              <a:rPr lang="en-US" sz="3600" b="1"/>
              <a:t>Consortium Participation Requirements </a:t>
            </a:r>
            <a:br>
              <a:rPr lang="en-US" sz="4000"/>
            </a:br>
            <a:endParaRPr sz="4000"/>
          </a:p>
        </p:txBody>
      </p:sp>
      <p:grpSp>
        <p:nvGrpSpPr>
          <p:cNvPr id="120" name="Google Shape;120;p3"/>
          <p:cNvGrpSpPr/>
          <p:nvPr/>
        </p:nvGrpSpPr>
        <p:grpSpPr>
          <a:xfrm>
            <a:off x="963150" y="2122199"/>
            <a:ext cx="5882422" cy="3772136"/>
            <a:chOff x="369041" y="436"/>
            <a:chExt cx="5882422" cy="3772136"/>
          </a:xfrm>
        </p:grpSpPr>
        <p:sp>
          <p:nvSpPr>
            <p:cNvPr id="121" name="Google Shape;121;p3"/>
            <p:cNvSpPr/>
            <p:nvPr/>
          </p:nvSpPr>
          <p:spPr>
            <a:xfrm>
              <a:off x="3005098" y="746074"/>
              <a:ext cx="576107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3277984" y="788760"/>
              <a:ext cx="30335" cy="6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369041" y="436"/>
              <a:ext cx="2637857" cy="1582714"/>
            </a:xfrm>
            <a:prstGeom prst="rect">
              <a:avLst/>
            </a:pr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 txBox="1"/>
            <p:nvPr/>
          </p:nvSpPr>
          <p:spPr>
            <a:xfrm>
              <a:off x="369041" y="436"/>
              <a:ext cx="2637857" cy="15827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250" tIns="135675" rIns="129250" bIns="135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1- Establish a local POCR process to align courses with the CVC-OEI Rubric </a:t>
              </a: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687970" y="1581351"/>
              <a:ext cx="3244564" cy="5761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3562"/>
                  </a:lnTo>
                  <a:lnTo>
                    <a:pt x="0" y="63562"/>
                  </a:lnTo>
                  <a:lnTo>
                    <a:pt x="0" y="120000"/>
                  </a:lnTo>
                </a:path>
              </a:pathLst>
            </a:custGeom>
            <a:noFill/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4085782" y="1840758"/>
              <a:ext cx="165040" cy="6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3613606" y="436"/>
              <a:ext cx="2637857" cy="1582714"/>
            </a:xfrm>
            <a:prstGeom prst="rect">
              <a:avLst/>
            </a:prstGeom>
            <a:solidFill>
              <a:schemeClr val="accent3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 txBox="1"/>
            <p:nvPr/>
          </p:nvSpPr>
          <p:spPr>
            <a:xfrm>
              <a:off x="3613606" y="436"/>
              <a:ext cx="2637857" cy="15827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250" tIns="135675" rIns="129250" bIns="135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2- Increase the quality of online courses by June 2023</a:t>
              </a: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05098" y="2935495"/>
              <a:ext cx="576107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 txBox="1"/>
            <p:nvPr/>
          </p:nvSpPr>
          <p:spPr>
            <a:xfrm>
              <a:off x="3277984" y="2978182"/>
              <a:ext cx="30335" cy="6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9041" y="2189858"/>
              <a:ext cx="2637857" cy="1582714"/>
            </a:xfrm>
            <a:prstGeom prst="rect">
              <a:avLst/>
            </a:prstGeom>
            <a:solidFill>
              <a:schemeClr val="accent4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 txBox="1"/>
            <p:nvPr/>
          </p:nvSpPr>
          <p:spPr>
            <a:xfrm>
              <a:off x="369041" y="2189858"/>
              <a:ext cx="2637857" cy="15827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250" tIns="135675" rIns="129250" bIns="135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3- Provide Training for Faculty in a Local POCR Process </a:t>
              </a: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3613606" y="2189858"/>
              <a:ext cx="2637857" cy="1582714"/>
            </a:xfrm>
            <a:prstGeom prst="rect">
              <a:avLst/>
            </a:prstGeom>
            <a:solidFill>
              <a:srgbClr val="599BD5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 txBox="1"/>
            <p:nvPr/>
          </p:nvSpPr>
          <p:spPr>
            <a:xfrm>
              <a:off x="3613606" y="2189858"/>
              <a:ext cx="2637857" cy="15827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250" tIns="135675" rIns="129250" bIns="135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US" sz="1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4- Accessibility: Courses utilize technology and materials that comply with Section 508</a:t>
              </a:r>
              <a:endParaRPr/>
            </a:p>
          </p:txBody>
        </p:sp>
      </p:grpSp>
      <p:sp>
        <p:nvSpPr>
          <p:cNvPr id="135" name="Google Shape;135;p3"/>
          <p:cNvSpPr/>
          <p:nvPr/>
        </p:nvSpPr>
        <p:spPr>
          <a:xfrm>
            <a:off x="1680520" y="1480624"/>
            <a:ext cx="4522572" cy="422318"/>
          </a:xfrm>
          <a:prstGeom prst="roundRect">
            <a:avLst>
              <a:gd name="adj" fmla="val 16667"/>
            </a:avLst>
          </a:prstGeom>
          <a:solidFill>
            <a:srgbClr val="D5DBE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 Course Review &amp; Alignment</a:t>
            </a:r>
            <a:endParaRPr/>
          </a:p>
        </p:txBody>
      </p:sp>
      <p:sp>
        <p:nvSpPr>
          <p:cNvPr id="136" name="Google Shape;136;p3"/>
          <p:cNvSpPr/>
          <p:nvPr/>
        </p:nvSpPr>
        <p:spPr>
          <a:xfrm>
            <a:off x="7644088" y="301597"/>
            <a:ext cx="4025677" cy="1719878"/>
          </a:xfrm>
          <a:prstGeom prst="roundRect">
            <a:avLst>
              <a:gd name="adj" fmla="val 16667"/>
            </a:avLst>
          </a:prstGeom>
          <a:solidFill>
            <a:srgbClr val="BFBFB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the CVC-OEI </a:t>
            </a:r>
            <a:r>
              <a:rPr lang="en-US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Benchmarks for High Quality Inclusive Learning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/>
          <p:cNvSpPr/>
          <p:nvPr/>
        </p:nvSpPr>
        <p:spPr>
          <a:xfrm>
            <a:off x="7644088" y="2121763"/>
            <a:ext cx="2117750" cy="1147784"/>
          </a:xfrm>
          <a:prstGeom prst="teardrop">
            <a:avLst>
              <a:gd name="adj" fmla="val 100000"/>
            </a:avLst>
          </a:prstGeom>
          <a:solidFill>
            <a:srgbClr val="BFBFB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Foundational Benchmarks </a:t>
            </a:r>
            <a:endParaRPr/>
          </a:p>
        </p:txBody>
      </p:sp>
      <p:sp>
        <p:nvSpPr>
          <p:cNvPr id="138" name="Google Shape;138;p3"/>
          <p:cNvSpPr/>
          <p:nvPr/>
        </p:nvSpPr>
        <p:spPr>
          <a:xfrm>
            <a:off x="9918034" y="2121763"/>
            <a:ext cx="2117750" cy="1147784"/>
          </a:xfrm>
          <a:prstGeom prst="teardrop">
            <a:avLst>
              <a:gd name="adj" fmla="val 100000"/>
            </a:avLst>
          </a:prstGeom>
          <a:solidFill>
            <a:srgbClr val="BFBFB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Growth Benchmarks </a:t>
            </a:r>
            <a:endParaRPr/>
          </a:p>
        </p:txBody>
      </p:sp>
      <p:sp>
        <p:nvSpPr>
          <p:cNvPr id="139" name="Google Shape;139;p3"/>
          <p:cNvSpPr/>
          <p:nvPr/>
        </p:nvSpPr>
        <p:spPr>
          <a:xfrm>
            <a:off x="7626757" y="3364097"/>
            <a:ext cx="2291277" cy="9144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College provides faculty preparation prior to online teaching through Introduction to Teaching with Canvas and Introduction to Online Teaching &amp; Learning courses</a:t>
            </a:r>
            <a:endParaRPr/>
          </a:p>
        </p:txBody>
      </p:sp>
      <p:sp>
        <p:nvSpPr>
          <p:cNvPr id="140" name="Google Shape;140;p3"/>
          <p:cNvSpPr/>
          <p:nvPr/>
        </p:nvSpPr>
        <p:spPr>
          <a:xfrm>
            <a:off x="7626757" y="4430493"/>
            <a:ext cx="2291277" cy="9144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College formally adopts the OEI Course Design Rubric.</a:t>
            </a:r>
            <a:endParaRPr/>
          </a:p>
        </p:txBody>
      </p:sp>
      <p:sp>
        <p:nvSpPr>
          <p:cNvPr id="141" name="Google Shape;141;p3"/>
          <p:cNvSpPr/>
          <p:nvPr/>
        </p:nvSpPr>
        <p:spPr>
          <a:xfrm>
            <a:off x="7626757" y="5476999"/>
            <a:ext cx="2291277" cy="9144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College establishes a Local Peer Online Course Review (POCR) program that is certified by the CVC-OEI.</a:t>
            </a:r>
            <a:endParaRPr/>
          </a:p>
        </p:txBody>
      </p:sp>
      <p:sp>
        <p:nvSpPr>
          <p:cNvPr id="142" name="Google Shape;142;p3"/>
          <p:cNvSpPr/>
          <p:nvPr/>
        </p:nvSpPr>
        <p:spPr>
          <a:xfrm>
            <a:off x="10056630" y="3380247"/>
            <a:ext cx="2117750" cy="9144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Annual growth with a 10% target in the number of online instructors who have earned a badge in one or more of the Online Teaching &amp; Design competencies.</a:t>
            </a:r>
            <a:endParaRPr/>
          </a:p>
        </p:txBody>
      </p:sp>
      <p:sp>
        <p:nvSpPr>
          <p:cNvPr id="143" name="Google Shape;143;p3"/>
          <p:cNvSpPr/>
          <p:nvPr/>
        </p:nvSpPr>
        <p:spPr>
          <a:xfrm>
            <a:off x="10062089" y="4449857"/>
            <a:ext cx="2112291" cy="9144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20% of college’s online courses or sections are aligned to the CVC-OEI Course Design Rubric within two years of establishing a local POCR process.</a:t>
            </a:r>
            <a:endParaRPr/>
          </a:p>
        </p:txBody>
      </p:sp>
      <p:sp>
        <p:nvSpPr>
          <p:cNvPr id="144" name="Google Shape;144;p3"/>
          <p:cNvSpPr/>
          <p:nvPr/>
        </p:nvSpPr>
        <p:spPr>
          <a:xfrm>
            <a:off x="10056629" y="5476999"/>
            <a:ext cx="2112291" cy="9144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Annual growth with a 10% target in the number of college’s online instructors who have earned a badge in Humanizing Online Learning and Equity &amp; Culturally Responsive Online Teaching</a:t>
            </a:r>
            <a:endParaRPr/>
          </a:p>
        </p:txBody>
      </p:sp>
      <p:sp>
        <p:nvSpPr>
          <p:cNvPr id="145" name="Google Shape;145;p3"/>
          <p:cNvSpPr/>
          <p:nvPr/>
        </p:nvSpPr>
        <p:spPr>
          <a:xfrm>
            <a:off x="6714965" y="1092495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3"/>
          <p:cNvSpPr/>
          <p:nvPr/>
        </p:nvSpPr>
        <p:spPr>
          <a:xfrm rot="7589669">
            <a:off x="8283035" y="1870203"/>
            <a:ext cx="978408" cy="370452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 rot="2754729">
            <a:off x="10458399" y="1800511"/>
            <a:ext cx="1027467" cy="409109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A59DB1-40F1-4244-8BFA-55A4FB2AD2F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Prepared by Didem Ekici, PCCD Distance Education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t="4231" b="11498"/>
          <a:stretch/>
        </p:blipFill>
        <p:spPr>
          <a:xfrm>
            <a:off x="20" y="22253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/>
          <p:nvPr/>
        </p:nvSpPr>
        <p:spPr>
          <a:xfrm>
            <a:off x="542368" y="459607"/>
            <a:ext cx="9618774" cy="5896743"/>
          </a:xfrm>
          <a:prstGeom prst="rect">
            <a:avLst/>
          </a:prstGeom>
          <a:solidFill>
            <a:schemeClr val="lt1">
              <a:alpha val="89803"/>
            </a:schemeClr>
          </a:solidFill>
          <a:ln w="127000" cap="sq" cmpd="thinThick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336884" y="469557"/>
            <a:ext cx="7197772" cy="691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000"/>
              <a:t>Local POCR Resource Center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0A0DB7E7-5C43-D441-B018-76D0DA9C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5732" y="1232309"/>
            <a:ext cx="10515600" cy="4351338"/>
          </a:xfrm>
        </p:spPr>
        <p:txBody>
          <a:bodyPr/>
          <a:lstStyle/>
          <a:p>
            <a:r>
              <a:rPr lang="en-US">
                <a:hlinkClick r:id="rId4"/>
              </a:rPr>
              <a:t>Preparation for Local Review Road Map</a:t>
            </a:r>
            <a:endParaRPr lang="en-US"/>
          </a:p>
          <a:p>
            <a:endParaRPr lang="en-US"/>
          </a:p>
          <a:p>
            <a:pPr marL="114300" indent="0">
              <a:buNone/>
            </a:pPr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F243C1A-91B8-FB42-AEAE-6F7D41C5D0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666" y="1860065"/>
            <a:ext cx="7720738" cy="438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3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4"/>
          <p:cNvPicPr preferRelativeResize="0"/>
          <p:nvPr/>
        </p:nvPicPr>
        <p:blipFill rotWithShape="1">
          <a:blip r:embed="rId3">
            <a:alphaModFix/>
          </a:blip>
          <a:srcRect t="4231" b="11498"/>
          <a:stretch/>
        </p:blipFill>
        <p:spPr>
          <a:xfrm>
            <a:off x="20" y="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4"/>
          <p:cNvSpPr/>
          <p:nvPr/>
        </p:nvSpPr>
        <p:spPr>
          <a:xfrm>
            <a:off x="336884" y="321176"/>
            <a:ext cx="7197772" cy="5896743"/>
          </a:xfrm>
          <a:prstGeom prst="rect">
            <a:avLst/>
          </a:prstGeom>
          <a:solidFill>
            <a:schemeClr val="lt1">
              <a:alpha val="89803"/>
            </a:schemeClr>
          </a:solidFill>
          <a:ln w="127000" cap="sq" cmpd="thinThick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4"/>
          <p:cNvSpPr txBox="1">
            <a:spLocks noGrp="1"/>
          </p:cNvSpPr>
          <p:nvPr>
            <p:ph type="title"/>
          </p:nvPr>
        </p:nvSpPr>
        <p:spPr>
          <a:xfrm>
            <a:off x="336884" y="640264"/>
            <a:ext cx="7197772" cy="52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2222"/>
              <a:buFont typeface="Calibri"/>
              <a:buNone/>
            </a:pPr>
            <a:r>
              <a:rPr lang="en-US"/>
              <a:t>APPENDIX A: </a:t>
            </a:r>
            <a:r>
              <a:rPr lang="en-US" sz="3600" b="1"/>
              <a:t>Consortium Participation Requirements</a:t>
            </a:r>
            <a:endParaRPr sz="3600"/>
          </a:p>
        </p:txBody>
      </p:sp>
      <p:grpSp>
        <p:nvGrpSpPr>
          <p:cNvPr id="155" name="Google Shape;155;p4"/>
          <p:cNvGrpSpPr/>
          <p:nvPr/>
        </p:nvGrpSpPr>
        <p:grpSpPr>
          <a:xfrm>
            <a:off x="595499" y="3117991"/>
            <a:ext cx="6617724" cy="1780553"/>
            <a:chOff x="1390" y="996228"/>
            <a:chExt cx="6617724" cy="1780553"/>
          </a:xfrm>
        </p:grpSpPr>
        <p:sp>
          <p:nvSpPr>
            <p:cNvPr id="156" name="Google Shape;156;p4"/>
            <p:cNvSpPr/>
            <p:nvPr/>
          </p:nvSpPr>
          <p:spPr>
            <a:xfrm>
              <a:off x="2967179" y="1840785"/>
              <a:ext cx="651945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4"/>
            <p:cNvSpPr txBox="1"/>
            <p:nvPr/>
          </p:nvSpPr>
          <p:spPr>
            <a:xfrm>
              <a:off x="3276088" y="1883092"/>
              <a:ext cx="34127" cy="68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4"/>
            <p:cNvSpPr/>
            <p:nvPr/>
          </p:nvSpPr>
          <p:spPr>
            <a:xfrm>
              <a:off x="1390" y="996228"/>
              <a:ext cx="2967589" cy="1780553"/>
            </a:xfrm>
            <a:prstGeom prst="rect">
              <a:avLst/>
            </a:pr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4"/>
            <p:cNvSpPr txBox="1"/>
            <p:nvPr/>
          </p:nvSpPr>
          <p:spPr>
            <a:xfrm>
              <a:off x="1390" y="996228"/>
              <a:ext cx="2967589" cy="17805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5400" tIns="152625" rIns="145400" bIns="152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n-US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1- Incorporate </a:t>
              </a:r>
              <a:r>
                <a:rPr lang="en-US" sz="2400" b="0" i="0" u="sng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CVC-OEI support services </a:t>
              </a:r>
              <a:endPara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3651525" y="996228"/>
              <a:ext cx="2967589" cy="1780553"/>
            </a:xfrm>
            <a:prstGeom prst="rect">
              <a:avLst/>
            </a:prstGeom>
            <a:solidFill>
              <a:schemeClr val="accent3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 txBox="1"/>
            <p:nvPr/>
          </p:nvSpPr>
          <p:spPr>
            <a:xfrm>
              <a:off x="3651525" y="996228"/>
              <a:ext cx="2967589" cy="178055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5400" tIns="152625" rIns="145400" bIns="152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n-US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2- Develop additional online courses that fill the critical gaps outlined by CVC-OEI </a:t>
              </a:r>
              <a:endParaRPr/>
            </a:p>
          </p:txBody>
        </p:sp>
      </p:grpSp>
      <p:sp>
        <p:nvSpPr>
          <p:cNvPr id="162" name="Google Shape;162;p4"/>
          <p:cNvSpPr/>
          <p:nvPr/>
        </p:nvSpPr>
        <p:spPr>
          <a:xfrm>
            <a:off x="1643075" y="1462615"/>
            <a:ext cx="4522572" cy="422318"/>
          </a:xfrm>
          <a:prstGeom prst="roundRect">
            <a:avLst>
              <a:gd name="adj" fmla="val 16667"/>
            </a:avLst>
          </a:prstGeom>
          <a:solidFill>
            <a:srgbClr val="D5DBE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 Course Offerings</a:t>
            </a:r>
            <a:endParaRPr/>
          </a:p>
        </p:txBody>
      </p:sp>
      <p:sp>
        <p:nvSpPr>
          <p:cNvPr id="163" name="Google Shape;163;p4"/>
          <p:cNvSpPr/>
          <p:nvPr/>
        </p:nvSpPr>
        <p:spPr>
          <a:xfrm>
            <a:off x="102186" y="4917845"/>
            <a:ext cx="4041685" cy="121375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Bonnie Peters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CVC_OEI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Head of Student Services</a:t>
            </a:r>
            <a:endParaRPr/>
          </a:p>
        </p:txBody>
      </p:sp>
      <p:sp>
        <p:nvSpPr>
          <p:cNvPr id="164" name="Google Shape;164;p4"/>
          <p:cNvSpPr/>
          <p:nvPr/>
        </p:nvSpPr>
        <p:spPr>
          <a:xfrm>
            <a:off x="7871520" y="1360569"/>
            <a:ext cx="2879125" cy="170523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example; c</a:t>
            </a:r>
            <a:r>
              <a:rPr lang="en-US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reat</a:t>
            </a: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en-US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classes that helps students have an online pathway to good paying jobs.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7880034" y="4929022"/>
            <a:ext cx="2879125" cy="170523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Lead/Point of contact can coordinate it with CVC-OEI.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 rot="-7560185">
            <a:off x="7132319" y="2486369"/>
            <a:ext cx="484632" cy="97840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4"/>
          <p:cNvSpPr/>
          <p:nvPr/>
        </p:nvSpPr>
        <p:spPr>
          <a:xfrm rot="-3694954">
            <a:off x="7083630" y="4645839"/>
            <a:ext cx="484632" cy="97840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CD48A2-4904-D942-A90B-CD752996B26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Prepared by Didem Ekici, PCCD Distance Education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5"/>
          <p:cNvPicPr preferRelativeResize="0"/>
          <p:nvPr/>
        </p:nvPicPr>
        <p:blipFill rotWithShape="1">
          <a:blip r:embed="rId3">
            <a:alphaModFix/>
          </a:blip>
          <a:srcRect t="4231" b="11498"/>
          <a:stretch/>
        </p:blipFill>
        <p:spPr>
          <a:xfrm>
            <a:off x="0" y="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5"/>
          <p:cNvSpPr/>
          <p:nvPr/>
        </p:nvSpPr>
        <p:spPr>
          <a:xfrm>
            <a:off x="349691" y="321176"/>
            <a:ext cx="7197772" cy="5896743"/>
          </a:xfrm>
          <a:prstGeom prst="rect">
            <a:avLst/>
          </a:prstGeom>
          <a:solidFill>
            <a:schemeClr val="lt1">
              <a:alpha val="89803"/>
            </a:schemeClr>
          </a:solidFill>
          <a:ln w="127000" cap="sq" cmpd="thinThick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"/>
          <p:cNvSpPr txBox="1">
            <a:spLocks noGrp="1"/>
          </p:cNvSpPr>
          <p:nvPr>
            <p:ph type="title"/>
          </p:nvPr>
        </p:nvSpPr>
        <p:spPr>
          <a:xfrm>
            <a:off x="336884" y="407773"/>
            <a:ext cx="7197772" cy="75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2222"/>
              <a:buFont typeface="Calibri"/>
              <a:buNone/>
            </a:pPr>
            <a:r>
              <a:rPr lang="en-US"/>
              <a:t>APPENDIX A: </a:t>
            </a:r>
            <a:r>
              <a:rPr lang="en-US" sz="3600" b="1"/>
              <a:t>Consortium Participation Requirements</a:t>
            </a:r>
            <a:endParaRPr sz="3600"/>
          </a:p>
        </p:txBody>
      </p:sp>
      <p:grpSp>
        <p:nvGrpSpPr>
          <p:cNvPr id="175" name="Google Shape;175;p5"/>
          <p:cNvGrpSpPr/>
          <p:nvPr/>
        </p:nvGrpSpPr>
        <p:grpSpPr>
          <a:xfrm>
            <a:off x="598730" y="2622499"/>
            <a:ext cx="6611262" cy="2771536"/>
            <a:chOff x="4621" y="500736"/>
            <a:chExt cx="6611262" cy="2771536"/>
          </a:xfrm>
        </p:grpSpPr>
        <p:sp>
          <p:nvSpPr>
            <p:cNvPr id="176" name="Google Shape;176;p5"/>
            <p:cNvSpPr/>
            <p:nvPr/>
          </p:nvSpPr>
          <p:spPr>
            <a:xfrm>
              <a:off x="2967512" y="1840785"/>
              <a:ext cx="651279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5"/>
            <p:cNvSpPr txBox="1"/>
            <p:nvPr/>
          </p:nvSpPr>
          <p:spPr>
            <a:xfrm>
              <a:off x="3276105" y="1883092"/>
              <a:ext cx="34093" cy="68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4621" y="500736"/>
              <a:ext cx="2964691" cy="2771536"/>
            </a:xfrm>
            <a:prstGeom prst="rect">
              <a:avLst/>
            </a:pr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 txBox="1"/>
            <p:nvPr/>
          </p:nvSpPr>
          <p:spPr>
            <a:xfrm>
              <a:off x="4621" y="500736"/>
              <a:ext cx="2964691" cy="27715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5250" tIns="152475" rIns="145250" bIns="152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1-Establish a College Consortium Team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a) administrators, faculty, staff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b) Project Lead (for communication between the college and CVC-OEI)</a:t>
              </a: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3651192" y="997097"/>
              <a:ext cx="2964691" cy="1778814"/>
            </a:xfrm>
            <a:prstGeom prst="rect">
              <a:avLst/>
            </a:prstGeom>
            <a:solidFill>
              <a:schemeClr val="accent3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 txBox="1"/>
            <p:nvPr/>
          </p:nvSpPr>
          <p:spPr>
            <a:xfrm>
              <a:off x="3651192" y="997097"/>
              <a:ext cx="2964691" cy="17788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5250" tIns="152475" rIns="145250" bIns="152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2- Actively participate in CVC-OEI Consortium activities and respond to communications in a timely manner </a:t>
              </a:r>
              <a:endParaRPr/>
            </a:p>
          </p:txBody>
        </p:sp>
      </p:grpSp>
      <p:sp>
        <p:nvSpPr>
          <p:cNvPr id="182" name="Google Shape;182;p5"/>
          <p:cNvSpPr/>
          <p:nvPr/>
        </p:nvSpPr>
        <p:spPr>
          <a:xfrm>
            <a:off x="1643074" y="1462615"/>
            <a:ext cx="4560017" cy="652970"/>
          </a:xfrm>
          <a:prstGeom prst="roundRect">
            <a:avLst>
              <a:gd name="adj" fmla="val 16667"/>
            </a:avLst>
          </a:prstGeom>
          <a:solidFill>
            <a:srgbClr val="D5DBE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 Consortium Activities &amp; College Consortium Teams 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5E4907-9C03-7F45-89DD-62A1581432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Prepared by Didem Ekici, PCCD Distance Education Coordinator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6"/>
          <p:cNvPicPr preferRelativeResize="0"/>
          <p:nvPr/>
        </p:nvPicPr>
        <p:blipFill rotWithShape="1">
          <a:blip r:embed="rId3">
            <a:alphaModFix/>
          </a:blip>
          <a:srcRect t="4231" b="11498"/>
          <a:stretch/>
        </p:blipFill>
        <p:spPr>
          <a:xfrm>
            <a:off x="0" y="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6"/>
          <p:cNvSpPr/>
          <p:nvPr/>
        </p:nvSpPr>
        <p:spPr>
          <a:xfrm>
            <a:off x="336884" y="321176"/>
            <a:ext cx="7197772" cy="5896743"/>
          </a:xfrm>
          <a:prstGeom prst="rect">
            <a:avLst/>
          </a:prstGeom>
          <a:solidFill>
            <a:schemeClr val="lt1">
              <a:alpha val="89803"/>
            </a:schemeClr>
          </a:solidFill>
          <a:ln w="127000" cap="sq" cmpd="thinThick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6"/>
          <p:cNvSpPr txBox="1">
            <a:spLocks noGrp="1"/>
          </p:cNvSpPr>
          <p:nvPr>
            <p:ph type="title"/>
          </p:nvPr>
        </p:nvSpPr>
        <p:spPr>
          <a:xfrm>
            <a:off x="336884" y="640264"/>
            <a:ext cx="7197772" cy="52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2222"/>
              <a:buFont typeface="Calibri"/>
              <a:buNone/>
            </a:pPr>
            <a:r>
              <a:rPr lang="en-US"/>
              <a:t>APPENDIX A: </a:t>
            </a:r>
            <a:r>
              <a:rPr lang="en-US" sz="3600" b="1"/>
              <a:t>Consortium Participation Requirements</a:t>
            </a:r>
            <a:endParaRPr sz="3600"/>
          </a:p>
        </p:txBody>
      </p:sp>
      <p:grpSp>
        <p:nvGrpSpPr>
          <p:cNvPr id="190" name="Google Shape;190;p6"/>
          <p:cNvGrpSpPr/>
          <p:nvPr/>
        </p:nvGrpSpPr>
        <p:grpSpPr>
          <a:xfrm>
            <a:off x="598730" y="2436765"/>
            <a:ext cx="6611262" cy="3143005"/>
            <a:chOff x="4621" y="315002"/>
            <a:chExt cx="6611262" cy="3143005"/>
          </a:xfrm>
        </p:grpSpPr>
        <p:sp>
          <p:nvSpPr>
            <p:cNvPr id="191" name="Google Shape;191;p6"/>
            <p:cNvSpPr/>
            <p:nvPr/>
          </p:nvSpPr>
          <p:spPr>
            <a:xfrm>
              <a:off x="2967512" y="1840785"/>
              <a:ext cx="651279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stealth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6"/>
            <p:cNvSpPr txBox="1"/>
            <p:nvPr/>
          </p:nvSpPr>
          <p:spPr>
            <a:xfrm>
              <a:off x="3276105" y="1883092"/>
              <a:ext cx="34093" cy="68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4621" y="997097"/>
              <a:ext cx="2964691" cy="1778814"/>
            </a:xfrm>
            <a:prstGeom prst="rect">
              <a:avLst/>
            </a:prstGeom>
            <a:solidFill>
              <a:schemeClr val="accent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6"/>
            <p:cNvSpPr txBox="1"/>
            <p:nvPr/>
          </p:nvSpPr>
          <p:spPr>
            <a:xfrm>
              <a:off x="4621" y="997097"/>
              <a:ext cx="2964691" cy="17788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5250" tIns="152475" rIns="145250" bIns="152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1-Failure to meet any provisions stated in Sections 1-4 may result in termination of this agreement.  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3651192" y="315002"/>
              <a:ext cx="2964691" cy="3143005"/>
            </a:xfrm>
            <a:prstGeom prst="rect">
              <a:avLst/>
            </a:prstGeom>
            <a:solidFill>
              <a:schemeClr val="accent3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6"/>
            <p:cNvSpPr txBox="1"/>
            <p:nvPr/>
          </p:nvSpPr>
          <p:spPr>
            <a:xfrm>
              <a:off x="3651192" y="315002"/>
              <a:ext cx="2964691" cy="3143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5250" tIns="152475" rIns="145250" bIns="152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2- Upon cessation of participation in the CVC-OEI Consortium, College is no longer eligible to receive CVC-OEI funded resources. </a:t>
              </a:r>
              <a:endParaRPr/>
            </a:p>
          </p:txBody>
        </p:sp>
      </p:grpSp>
      <p:sp>
        <p:nvSpPr>
          <p:cNvPr id="197" name="Google Shape;197;p6"/>
          <p:cNvSpPr/>
          <p:nvPr/>
        </p:nvSpPr>
        <p:spPr>
          <a:xfrm>
            <a:off x="1643074" y="1462615"/>
            <a:ext cx="4560017" cy="652970"/>
          </a:xfrm>
          <a:prstGeom prst="roundRect">
            <a:avLst>
              <a:gd name="adj" fmla="val 16667"/>
            </a:avLst>
          </a:prstGeom>
          <a:solidFill>
            <a:srgbClr val="D5DBE5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 Cessation</a:t>
            </a:r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5F29F5-68FC-0E45-8F65-0C4D62BDDD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Prepared by Didem Ekici, PCCD Distance Education Coordinator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6"/>
          <p:cNvPicPr preferRelativeResize="0"/>
          <p:nvPr/>
        </p:nvPicPr>
        <p:blipFill rotWithShape="1">
          <a:blip r:embed="rId3">
            <a:alphaModFix/>
          </a:blip>
          <a:srcRect t="4231" b="11498"/>
          <a:stretch/>
        </p:blipFill>
        <p:spPr>
          <a:xfrm>
            <a:off x="-165652" y="99391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6"/>
          <p:cNvSpPr/>
          <p:nvPr/>
        </p:nvSpPr>
        <p:spPr>
          <a:xfrm>
            <a:off x="171232" y="321176"/>
            <a:ext cx="11692467" cy="6239089"/>
          </a:xfrm>
          <a:prstGeom prst="rect">
            <a:avLst/>
          </a:prstGeom>
          <a:solidFill>
            <a:schemeClr val="lt1">
              <a:alpha val="89803"/>
            </a:schemeClr>
          </a:solidFill>
          <a:ln w="127000" cap="sq" cmpd="thinThick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6"/>
          <p:cNvSpPr txBox="1">
            <a:spLocks noGrp="1"/>
          </p:cNvSpPr>
          <p:nvPr>
            <p:ph type="title"/>
          </p:nvPr>
        </p:nvSpPr>
        <p:spPr>
          <a:xfrm>
            <a:off x="336884" y="640264"/>
            <a:ext cx="11283858" cy="52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algn="ctr">
              <a:buSzPct val="122222"/>
            </a:pPr>
            <a:r>
              <a:rPr lang="en-US" sz="3600" b="1" dirty="0"/>
              <a:t>Benefits as a Participating (Home and </a:t>
            </a:r>
            <a:r>
              <a:rPr lang="en-US" sz="3600" b="1"/>
              <a:t>Teaching) College</a:t>
            </a:r>
            <a:endParaRPr lang="en-US" sz="3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EB3BA-1A66-4447-A1E8-19653D918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/>
              <a:t>Increase student enrollment </a:t>
            </a:r>
          </a:p>
          <a:p>
            <a:pPr lvl="1"/>
            <a:r>
              <a:rPr lang="en-US"/>
              <a:t>Students are eligible to take up two courses from a participating college</a:t>
            </a:r>
          </a:p>
          <a:p>
            <a:pPr lvl="1"/>
            <a:r>
              <a:rPr lang="en-US"/>
              <a:t>Flexibility for course offerings allows for creativity in scheduling</a:t>
            </a:r>
          </a:p>
          <a:p>
            <a:pPr lvl="2"/>
            <a:r>
              <a:rPr lang="en-US"/>
              <a:t>6 or 8 week rolling courses</a:t>
            </a:r>
          </a:p>
          <a:p>
            <a:r>
              <a:rPr lang="en-US"/>
              <a:t>Access to Subsidized Technologies and Services</a:t>
            </a:r>
          </a:p>
          <a:p>
            <a:r>
              <a:rPr lang="en-US"/>
              <a:t>Negotiated Rates for Non-Subsidized Technologies and Services</a:t>
            </a:r>
          </a:p>
          <a:p>
            <a:r>
              <a:rPr lang="en-US"/>
              <a:t>Participation in statewide Research Projects</a:t>
            </a:r>
            <a:endParaRPr lang="en-US" dirty="0"/>
          </a:p>
          <a:p>
            <a:r>
              <a:rPr lang="en-US"/>
              <a:t>Trainings and resources to support Local POCR</a:t>
            </a:r>
            <a:endParaRPr lang="en-US" dirty="0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83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984C0B66FFA4882354692B8D247FD" ma:contentTypeVersion="4" ma:contentTypeDescription="Create a new document." ma:contentTypeScope="" ma:versionID="771a49b3160f5e9054e62f1d970d8629">
  <xsd:schema xmlns:xsd="http://www.w3.org/2001/XMLSchema" xmlns:xs="http://www.w3.org/2001/XMLSchema" xmlns:p="http://schemas.microsoft.com/office/2006/metadata/properties" xmlns:ns2="0d3adc1b-13f4-42e4-adfc-f109e57363c4" targetNamespace="http://schemas.microsoft.com/office/2006/metadata/properties" ma:root="true" ma:fieldsID="62a15e81c9a0aee4c03321c4bb14bc31" ns2:_="">
    <xsd:import namespace="0d3adc1b-13f4-42e4-adfc-f109e57363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adc1b-13f4-42e4-adfc-f109e57363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2606CE-C33F-49B0-95E7-FC6FF369275C}">
  <ds:schemaRefs>
    <ds:schemaRef ds:uri="0d3adc1b-13f4-42e4-adfc-f109e57363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AB46FE0-41CE-461C-9181-CC372F3E44A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D14A87-B370-4BF5-904C-B088AD6232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696</Words>
  <Application>Microsoft Macintosh PowerPoint</Application>
  <PresentationFormat>Widescreen</PresentationFormat>
  <Paragraphs>81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SUMMARY of CVC-OEI CONSORTIUM AGREEMENT</vt:lpstr>
      <vt:lpstr>What is CVC-OEI?</vt:lpstr>
      <vt:lpstr> APPENDIX A: Consortium Participation Requirements  </vt:lpstr>
      <vt:lpstr> APPENDIX A: Consortium Participation Requirements  </vt:lpstr>
      <vt:lpstr>Local POCR Resource Center</vt:lpstr>
      <vt:lpstr>APPENDIX A: Consortium Participation Requirements</vt:lpstr>
      <vt:lpstr>APPENDIX A: Consortium Participation Requirements</vt:lpstr>
      <vt:lpstr>APPENDIX A: Consortium Participation Requirements</vt:lpstr>
      <vt:lpstr>Benefits as a Participating (Home and Teaching) College</vt:lpstr>
      <vt:lpstr>Distance Education Infrastructure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CVC-OEI CONSORTIUM AGREEMENT</dc:title>
  <dc:creator>didem e</dc:creator>
  <cp:lastModifiedBy>Nancy Cayton</cp:lastModifiedBy>
  <cp:revision>103</cp:revision>
  <dcterms:created xsi:type="dcterms:W3CDTF">2021-03-14T06:38:50Z</dcterms:created>
  <dcterms:modified xsi:type="dcterms:W3CDTF">2021-04-15T21:48:30Z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0x010100E96984C0B66FFA4882354692B8D247FD</vt:lpwstr>
  </property>
</Properties>
</file>