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71" r:id="rId3"/>
    <p:sldId id="258" r:id="rId4"/>
    <p:sldId id="257" r:id="rId5"/>
    <p:sldId id="262" r:id="rId6"/>
    <p:sldId id="263" r:id="rId7"/>
    <p:sldId id="272" r:id="rId8"/>
    <p:sldId id="269" r:id="rId9"/>
    <p:sldId id="273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7" d="100"/>
          <a:sy n="57" d="100"/>
        </p:scale>
        <p:origin x="-1061" y="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9A3220-0DF0-B34F-9DEE-BB64C128B5B0}" type="doc">
      <dgm:prSet loTypeId="urn:microsoft.com/office/officeart/2005/8/layout/venn2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510D1A3-0A50-DA41-921B-2196F0CD3E82}">
      <dgm:prSet phldrT="[Text]"/>
      <dgm:spPr/>
      <dgm:t>
        <a:bodyPr/>
        <a:lstStyle/>
        <a:p>
          <a:r>
            <a:rPr lang="en-US" dirty="0" smtClean="0"/>
            <a:t>Ed Master Plan (every 10 years)</a:t>
          </a:r>
          <a:endParaRPr lang="en-US" dirty="0"/>
        </a:p>
      </dgm:t>
    </dgm:pt>
    <dgm:pt modelId="{D64F9328-2676-AC4B-9251-A3911CE8A91F}" type="parTrans" cxnId="{029E732D-983D-0A4A-8E51-C0019B8AD0EE}">
      <dgm:prSet/>
      <dgm:spPr/>
      <dgm:t>
        <a:bodyPr/>
        <a:lstStyle/>
        <a:p>
          <a:endParaRPr lang="en-US"/>
        </a:p>
      </dgm:t>
    </dgm:pt>
    <dgm:pt modelId="{AA79BC4D-92C5-3248-9F3C-2EF080D9D467}" type="sibTrans" cxnId="{029E732D-983D-0A4A-8E51-C0019B8AD0EE}">
      <dgm:prSet/>
      <dgm:spPr/>
      <dgm:t>
        <a:bodyPr/>
        <a:lstStyle/>
        <a:p>
          <a:endParaRPr lang="en-US"/>
        </a:p>
      </dgm:t>
    </dgm:pt>
    <dgm:pt modelId="{06EB7F68-8952-3B4E-9DC2-1DC24DFD1333}">
      <dgm:prSet phldrT="[Text]"/>
      <dgm:spPr/>
      <dgm:t>
        <a:bodyPr/>
        <a:lstStyle/>
        <a:p>
          <a:r>
            <a:rPr lang="en-US" dirty="0" smtClean="0"/>
            <a:t>Accreditation Self-Study &amp; Action Plan</a:t>
          </a:r>
        </a:p>
        <a:p>
          <a:r>
            <a:rPr lang="en-US" dirty="0" smtClean="0"/>
            <a:t>(every 6 years)</a:t>
          </a:r>
          <a:endParaRPr lang="en-US" dirty="0"/>
        </a:p>
      </dgm:t>
    </dgm:pt>
    <dgm:pt modelId="{A36933BB-DB5E-D040-9494-26C4EB8DB72B}" type="parTrans" cxnId="{8D6415C3-C49A-5544-BFDB-63C91B2922A4}">
      <dgm:prSet/>
      <dgm:spPr/>
      <dgm:t>
        <a:bodyPr/>
        <a:lstStyle/>
        <a:p>
          <a:endParaRPr lang="en-US"/>
        </a:p>
      </dgm:t>
    </dgm:pt>
    <dgm:pt modelId="{93849049-74C8-1048-84CF-634E20F6B801}" type="sibTrans" cxnId="{8D6415C3-C49A-5544-BFDB-63C91B2922A4}">
      <dgm:prSet/>
      <dgm:spPr/>
      <dgm:t>
        <a:bodyPr/>
        <a:lstStyle/>
        <a:p>
          <a:endParaRPr lang="en-US"/>
        </a:p>
      </dgm:t>
    </dgm:pt>
    <dgm:pt modelId="{C5D73154-B574-7D47-BE60-26B0E15512FC}">
      <dgm:prSet phldrT="[Text]"/>
      <dgm:spPr/>
      <dgm:t>
        <a:bodyPr/>
        <a:lstStyle/>
        <a:p>
          <a:r>
            <a:rPr lang="en-US" dirty="0" smtClean="0"/>
            <a:t>Program Review &amp; Action Plans</a:t>
          </a:r>
        </a:p>
        <a:p>
          <a:r>
            <a:rPr lang="en-US" dirty="0" smtClean="0"/>
            <a:t>(every 3 years)</a:t>
          </a:r>
          <a:endParaRPr lang="en-US" dirty="0"/>
        </a:p>
      </dgm:t>
    </dgm:pt>
    <dgm:pt modelId="{FAC78FEB-84EF-594E-B20F-AA954A9ECB92}" type="parTrans" cxnId="{7990B4BE-2B94-2B43-BC0B-D40177AA2508}">
      <dgm:prSet/>
      <dgm:spPr/>
      <dgm:t>
        <a:bodyPr/>
        <a:lstStyle/>
        <a:p>
          <a:endParaRPr lang="en-US"/>
        </a:p>
      </dgm:t>
    </dgm:pt>
    <dgm:pt modelId="{AD50FDD0-5D30-6C4C-88C3-0DD03EAC5EFD}" type="sibTrans" cxnId="{7990B4BE-2B94-2B43-BC0B-D40177AA2508}">
      <dgm:prSet/>
      <dgm:spPr/>
      <dgm:t>
        <a:bodyPr/>
        <a:lstStyle/>
        <a:p>
          <a:endParaRPr lang="en-US"/>
        </a:p>
      </dgm:t>
    </dgm:pt>
    <dgm:pt modelId="{2103CC39-02C9-4A48-9405-65121851C589}">
      <dgm:prSet phldrT="[Text]"/>
      <dgm:spPr/>
      <dgm:t>
        <a:bodyPr/>
        <a:lstStyle/>
        <a:p>
          <a:r>
            <a:rPr lang="en-US" dirty="0" smtClean="0"/>
            <a:t>Annual Program Updates and Action Plans &amp; Reports</a:t>
          </a:r>
        </a:p>
        <a:p>
          <a:r>
            <a:rPr lang="en-US" dirty="0" smtClean="0"/>
            <a:t>(every year)</a:t>
          </a:r>
          <a:endParaRPr lang="en-US" dirty="0"/>
        </a:p>
      </dgm:t>
    </dgm:pt>
    <dgm:pt modelId="{E1AEA670-17B4-5940-8DCD-5DF844CD3CDB}" type="parTrans" cxnId="{677C20FD-B494-F042-847E-A7496C56AB7C}">
      <dgm:prSet/>
      <dgm:spPr/>
      <dgm:t>
        <a:bodyPr/>
        <a:lstStyle/>
        <a:p>
          <a:endParaRPr lang="en-US"/>
        </a:p>
      </dgm:t>
    </dgm:pt>
    <dgm:pt modelId="{C4FA3E42-F013-CA40-B5AA-626D12F1E632}" type="sibTrans" cxnId="{677C20FD-B494-F042-847E-A7496C56AB7C}">
      <dgm:prSet/>
      <dgm:spPr/>
      <dgm:t>
        <a:bodyPr/>
        <a:lstStyle/>
        <a:p>
          <a:endParaRPr lang="en-US"/>
        </a:p>
      </dgm:t>
    </dgm:pt>
    <dgm:pt modelId="{479BCC3E-E193-8D47-AE3E-569D178F02FF}" type="pres">
      <dgm:prSet presAssocID="{159A3220-0DF0-B34F-9DEE-BB64C128B5B0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A1E0E2-E08E-1540-A1C6-FFDF27250362}" type="pres">
      <dgm:prSet presAssocID="{159A3220-0DF0-B34F-9DEE-BB64C128B5B0}" presName="comp1" presStyleCnt="0"/>
      <dgm:spPr/>
      <dgm:t>
        <a:bodyPr/>
        <a:lstStyle/>
        <a:p>
          <a:endParaRPr lang="en-US"/>
        </a:p>
      </dgm:t>
    </dgm:pt>
    <dgm:pt modelId="{CEC74690-3414-1E41-A23B-B701C08D3AD2}" type="pres">
      <dgm:prSet presAssocID="{159A3220-0DF0-B34F-9DEE-BB64C128B5B0}" presName="circle1" presStyleLbl="node1" presStyleIdx="0" presStyleCnt="4" custLinFactNeighborX="-807" custLinFactNeighborY="4990"/>
      <dgm:spPr/>
      <dgm:t>
        <a:bodyPr/>
        <a:lstStyle/>
        <a:p>
          <a:endParaRPr lang="en-US"/>
        </a:p>
      </dgm:t>
    </dgm:pt>
    <dgm:pt modelId="{4D0091FC-80C8-DF41-8E7F-290BD032AB39}" type="pres">
      <dgm:prSet presAssocID="{159A3220-0DF0-B34F-9DEE-BB64C128B5B0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46D2E9-1677-AD40-80F7-9E46E864135E}" type="pres">
      <dgm:prSet presAssocID="{159A3220-0DF0-B34F-9DEE-BB64C128B5B0}" presName="comp2" presStyleCnt="0"/>
      <dgm:spPr/>
      <dgm:t>
        <a:bodyPr/>
        <a:lstStyle/>
        <a:p>
          <a:endParaRPr lang="en-US"/>
        </a:p>
      </dgm:t>
    </dgm:pt>
    <dgm:pt modelId="{594BA6F9-2D74-F049-AF8C-C935A3D1C75A}" type="pres">
      <dgm:prSet presAssocID="{159A3220-0DF0-B34F-9DEE-BB64C128B5B0}" presName="circle2" presStyleLbl="node1" presStyleIdx="1" presStyleCnt="4"/>
      <dgm:spPr/>
      <dgm:t>
        <a:bodyPr/>
        <a:lstStyle/>
        <a:p>
          <a:endParaRPr lang="en-US"/>
        </a:p>
      </dgm:t>
    </dgm:pt>
    <dgm:pt modelId="{683279DF-A0D9-784D-96F0-5F08508E655D}" type="pres">
      <dgm:prSet presAssocID="{159A3220-0DF0-B34F-9DEE-BB64C128B5B0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C5A369-3D19-B342-82B4-1F3732E694BE}" type="pres">
      <dgm:prSet presAssocID="{159A3220-0DF0-B34F-9DEE-BB64C128B5B0}" presName="comp3" presStyleCnt="0"/>
      <dgm:spPr/>
      <dgm:t>
        <a:bodyPr/>
        <a:lstStyle/>
        <a:p>
          <a:endParaRPr lang="en-US"/>
        </a:p>
      </dgm:t>
    </dgm:pt>
    <dgm:pt modelId="{BF983783-62E0-BA44-822B-9AAA5D1C6A8F}" type="pres">
      <dgm:prSet presAssocID="{159A3220-0DF0-B34F-9DEE-BB64C128B5B0}" presName="circle3" presStyleLbl="node1" presStyleIdx="2" presStyleCnt="4"/>
      <dgm:spPr/>
      <dgm:t>
        <a:bodyPr/>
        <a:lstStyle/>
        <a:p>
          <a:endParaRPr lang="en-US"/>
        </a:p>
      </dgm:t>
    </dgm:pt>
    <dgm:pt modelId="{3E9B50B7-96A5-2E41-B347-A80D82AA4EE9}" type="pres">
      <dgm:prSet presAssocID="{159A3220-0DF0-B34F-9DEE-BB64C128B5B0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80EF2A-D771-BC44-AD86-10913B1F781C}" type="pres">
      <dgm:prSet presAssocID="{159A3220-0DF0-B34F-9DEE-BB64C128B5B0}" presName="comp4" presStyleCnt="0"/>
      <dgm:spPr/>
      <dgm:t>
        <a:bodyPr/>
        <a:lstStyle/>
        <a:p>
          <a:endParaRPr lang="en-US"/>
        </a:p>
      </dgm:t>
    </dgm:pt>
    <dgm:pt modelId="{91911780-343F-A24D-818A-5E9C06D30AB0}" type="pres">
      <dgm:prSet presAssocID="{159A3220-0DF0-B34F-9DEE-BB64C128B5B0}" presName="circle4" presStyleLbl="node1" presStyleIdx="3" presStyleCnt="4"/>
      <dgm:spPr/>
      <dgm:t>
        <a:bodyPr/>
        <a:lstStyle/>
        <a:p>
          <a:endParaRPr lang="en-US"/>
        </a:p>
      </dgm:t>
    </dgm:pt>
    <dgm:pt modelId="{BB600A04-C1C5-4D46-9067-6C6C3CDD47FB}" type="pres">
      <dgm:prSet presAssocID="{159A3220-0DF0-B34F-9DEE-BB64C128B5B0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9E732D-983D-0A4A-8E51-C0019B8AD0EE}" srcId="{159A3220-0DF0-B34F-9DEE-BB64C128B5B0}" destId="{1510D1A3-0A50-DA41-921B-2196F0CD3E82}" srcOrd="0" destOrd="0" parTransId="{D64F9328-2676-AC4B-9251-A3911CE8A91F}" sibTransId="{AA79BC4D-92C5-3248-9F3C-2EF080D9D467}"/>
    <dgm:cxn modelId="{536A854D-AAAF-2A43-AF22-49EFE9FC2935}" type="presOf" srcId="{06EB7F68-8952-3B4E-9DC2-1DC24DFD1333}" destId="{594BA6F9-2D74-F049-AF8C-C935A3D1C75A}" srcOrd="0" destOrd="0" presId="urn:microsoft.com/office/officeart/2005/8/layout/venn2"/>
    <dgm:cxn modelId="{5A8F7785-0542-504A-9C69-6A6E1392CB5B}" type="presOf" srcId="{C5D73154-B574-7D47-BE60-26B0E15512FC}" destId="{BF983783-62E0-BA44-822B-9AAA5D1C6A8F}" srcOrd="0" destOrd="0" presId="urn:microsoft.com/office/officeart/2005/8/layout/venn2"/>
    <dgm:cxn modelId="{1F31285F-D85A-804A-A808-BE540ED418C8}" type="presOf" srcId="{159A3220-0DF0-B34F-9DEE-BB64C128B5B0}" destId="{479BCC3E-E193-8D47-AE3E-569D178F02FF}" srcOrd="0" destOrd="0" presId="urn:microsoft.com/office/officeart/2005/8/layout/venn2"/>
    <dgm:cxn modelId="{9AE4CCDA-4209-DB4E-A336-6F979A4D8C19}" type="presOf" srcId="{2103CC39-02C9-4A48-9405-65121851C589}" destId="{BB600A04-C1C5-4D46-9067-6C6C3CDD47FB}" srcOrd="1" destOrd="0" presId="urn:microsoft.com/office/officeart/2005/8/layout/venn2"/>
    <dgm:cxn modelId="{9F11A14D-D730-F143-B6A3-EDCD273ADD27}" type="presOf" srcId="{2103CC39-02C9-4A48-9405-65121851C589}" destId="{91911780-343F-A24D-818A-5E9C06D30AB0}" srcOrd="0" destOrd="0" presId="urn:microsoft.com/office/officeart/2005/8/layout/venn2"/>
    <dgm:cxn modelId="{508DB2C1-44A4-EB4A-8C7E-B562179C54C3}" type="presOf" srcId="{06EB7F68-8952-3B4E-9DC2-1DC24DFD1333}" destId="{683279DF-A0D9-784D-96F0-5F08508E655D}" srcOrd="1" destOrd="0" presId="urn:microsoft.com/office/officeart/2005/8/layout/venn2"/>
    <dgm:cxn modelId="{5E9E4267-7469-F94B-A279-C50B4ABAF348}" type="presOf" srcId="{1510D1A3-0A50-DA41-921B-2196F0CD3E82}" destId="{CEC74690-3414-1E41-A23B-B701C08D3AD2}" srcOrd="0" destOrd="0" presId="urn:microsoft.com/office/officeart/2005/8/layout/venn2"/>
    <dgm:cxn modelId="{8D6415C3-C49A-5544-BFDB-63C91B2922A4}" srcId="{159A3220-0DF0-B34F-9DEE-BB64C128B5B0}" destId="{06EB7F68-8952-3B4E-9DC2-1DC24DFD1333}" srcOrd="1" destOrd="0" parTransId="{A36933BB-DB5E-D040-9494-26C4EB8DB72B}" sibTransId="{93849049-74C8-1048-84CF-634E20F6B801}"/>
    <dgm:cxn modelId="{9A59B56B-B891-9C41-A484-9C49148FE007}" type="presOf" srcId="{1510D1A3-0A50-DA41-921B-2196F0CD3E82}" destId="{4D0091FC-80C8-DF41-8E7F-290BD032AB39}" srcOrd="1" destOrd="0" presId="urn:microsoft.com/office/officeart/2005/8/layout/venn2"/>
    <dgm:cxn modelId="{677C20FD-B494-F042-847E-A7496C56AB7C}" srcId="{159A3220-0DF0-B34F-9DEE-BB64C128B5B0}" destId="{2103CC39-02C9-4A48-9405-65121851C589}" srcOrd="3" destOrd="0" parTransId="{E1AEA670-17B4-5940-8DCD-5DF844CD3CDB}" sibTransId="{C4FA3E42-F013-CA40-B5AA-626D12F1E632}"/>
    <dgm:cxn modelId="{7990B4BE-2B94-2B43-BC0B-D40177AA2508}" srcId="{159A3220-0DF0-B34F-9DEE-BB64C128B5B0}" destId="{C5D73154-B574-7D47-BE60-26B0E15512FC}" srcOrd="2" destOrd="0" parTransId="{FAC78FEB-84EF-594E-B20F-AA954A9ECB92}" sibTransId="{AD50FDD0-5D30-6C4C-88C3-0DD03EAC5EFD}"/>
    <dgm:cxn modelId="{B99B6AD2-EB01-DE41-8817-3D4614C2AE3A}" type="presOf" srcId="{C5D73154-B574-7D47-BE60-26B0E15512FC}" destId="{3E9B50B7-96A5-2E41-B347-A80D82AA4EE9}" srcOrd="1" destOrd="0" presId="urn:microsoft.com/office/officeart/2005/8/layout/venn2"/>
    <dgm:cxn modelId="{34D59FCF-BBDB-2541-8804-C19E34385F65}" type="presParOf" srcId="{479BCC3E-E193-8D47-AE3E-569D178F02FF}" destId="{18A1E0E2-E08E-1540-A1C6-FFDF27250362}" srcOrd="0" destOrd="0" presId="urn:microsoft.com/office/officeart/2005/8/layout/venn2"/>
    <dgm:cxn modelId="{CEC749A0-3827-3C40-81C6-78CCEBDB89DB}" type="presParOf" srcId="{18A1E0E2-E08E-1540-A1C6-FFDF27250362}" destId="{CEC74690-3414-1E41-A23B-B701C08D3AD2}" srcOrd="0" destOrd="0" presId="urn:microsoft.com/office/officeart/2005/8/layout/venn2"/>
    <dgm:cxn modelId="{ED1A512E-766E-9142-9DA1-CBBC7E8AB7B6}" type="presParOf" srcId="{18A1E0E2-E08E-1540-A1C6-FFDF27250362}" destId="{4D0091FC-80C8-DF41-8E7F-290BD032AB39}" srcOrd="1" destOrd="0" presId="urn:microsoft.com/office/officeart/2005/8/layout/venn2"/>
    <dgm:cxn modelId="{A460F65C-BCCC-534F-8BF9-3C2A19DE0362}" type="presParOf" srcId="{479BCC3E-E193-8D47-AE3E-569D178F02FF}" destId="{8146D2E9-1677-AD40-80F7-9E46E864135E}" srcOrd="1" destOrd="0" presId="urn:microsoft.com/office/officeart/2005/8/layout/venn2"/>
    <dgm:cxn modelId="{7EA0CAD4-453A-E74A-B3B1-96966AA2AA2E}" type="presParOf" srcId="{8146D2E9-1677-AD40-80F7-9E46E864135E}" destId="{594BA6F9-2D74-F049-AF8C-C935A3D1C75A}" srcOrd="0" destOrd="0" presId="urn:microsoft.com/office/officeart/2005/8/layout/venn2"/>
    <dgm:cxn modelId="{48E95F70-7926-E74B-9DA1-95F587F2545D}" type="presParOf" srcId="{8146D2E9-1677-AD40-80F7-9E46E864135E}" destId="{683279DF-A0D9-784D-96F0-5F08508E655D}" srcOrd="1" destOrd="0" presId="urn:microsoft.com/office/officeart/2005/8/layout/venn2"/>
    <dgm:cxn modelId="{1C70025B-41A5-5B49-A9CC-F41DA8E10C78}" type="presParOf" srcId="{479BCC3E-E193-8D47-AE3E-569D178F02FF}" destId="{35C5A369-3D19-B342-82B4-1F3732E694BE}" srcOrd="2" destOrd="0" presId="urn:microsoft.com/office/officeart/2005/8/layout/venn2"/>
    <dgm:cxn modelId="{9FA600C5-1062-DF48-A735-1FFA5CD1B1A6}" type="presParOf" srcId="{35C5A369-3D19-B342-82B4-1F3732E694BE}" destId="{BF983783-62E0-BA44-822B-9AAA5D1C6A8F}" srcOrd="0" destOrd="0" presId="urn:microsoft.com/office/officeart/2005/8/layout/venn2"/>
    <dgm:cxn modelId="{6F32353D-25CD-404A-A93B-DF9A959085D8}" type="presParOf" srcId="{35C5A369-3D19-B342-82B4-1F3732E694BE}" destId="{3E9B50B7-96A5-2E41-B347-A80D82AA4EE9}" srcOrd="1" destOrd="0" presId="urn:microsoft.com/office/officeart/2005/8/layout/venn2"/>
    <dgm:cxn modelId="{96FC245E-9AEB-2641-8190-5308BFFB8840}" type="presParOf" srcId="{479BCC3E-E193-8D47-AE3E-569D178F02FF}" destId="{E680EF2A-D771-BC44-AD86-10913B1F781C}" srcOrd="3" destOrd="0" presId="urn:microsoft.com/office/officeart/2005/8/layout/venn2"/>
    <dgm:cxn modelId="{E6EDB3C6-FC50-7F44-9628-679178486F06}" type="presParOf" srcId="{E680EF2A-D771-BC44-AD86-10913B1F781C}" destId="{91911780-343F-A24D-818A-5E9C06D30AB0}" srcOrd="0" destOrd="0" presId="urn:microsoft.com/office/officeart/2005/8/layout/venn2"/>
    <dgm:cxn modelId="{CB7D0B63-A924-774A-B142-57A558FA0C0B}" type="presParOf" srcId="{E680EF2A-D771-BC44-AD86-10913B1F781C}" destId="{BB600A04-C1C5-4D46-9067-6C6C3CDD47F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74690-3414-1E41-A23B-B701C08D3AD2}">
      <dsp:nvSpPr>
        <dsp:cNvPr id="0" name=""/>
        <dsp:cNvSpPr/>
      </dsp:nvSpPr>
      <dsp:spPr>
        <a:xfrm>
          <a:off x="609608" y="0"/>
          <a:ext cx="4580798" cy="458079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Ed Master Plan (every 10 years)</a:t>
          </a:r>
          <a:endParaRPr lang="en-US" sz="900" kern="1200" dirty="0"/>
        </a:p>
      </dsp:txBody>
      <dsp:txXfrm>
        <a:off x="2259612" y="229039"/>
        <a:ext cx="1280791" cy="687119"/>
      </dsp:txXfrm>
    </dsp:sp>
    <dsp:sp modelId="{594BA6F9-2D74-F049-AF8C-C935A3D1C75A}">
      <dsp:nvSpPr>
        <dsp:cNvPr id="0" name=""/>
        <dsp:cNvSpPr/>
      </dsp:nvSpPr>
      <dsp:spPr>
        <a:xfrm>
          <a:off x="1104655" y="916159"/>
          <a:ext cx="3664638" cy="366463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Accreditation Self-Study &amp; Action Plan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(every 6 years)</a:t>
          </a:r>
          <a:endParaRPr lang="en-US" sz="900" kern="1200" dirty="0"/>
        </a:p>
      </dsp:txBody>
      <dsp:txXfrm>
        <a:off x="2296579" y="1136037"/>
        <a:ext cx="1280791" cy="659634"/>
      </dsp:txXfrm>
    </dsp:sp>
    <dsp:sp modelId="{BF983783-62E0-BA44-822B-9AAA5D1C6A8F}">
      <dsp:nvSpPr>
        <dsp:cNvPr id="0" name=""/>
        <dsp:cNvSpPr/>
      </dsp:nvSpPr>
      <dsp:spPr>
        <a:xfrm>
          <a:off x="1562735" y="1832319"/>
          <a:ext cx="2748478" cy="274847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Program Review &amp; Action Plans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(every 3 years)</a:t>
          </a:r>
          <a:endParaRPr lang="en-US" sz="900" kern="1200" dirty="0"/>
        </a:p>
      </dsp:txBody>
      <dsp:txXfrm>
        <a:off x="2296579" y="2038455"/>
        <a:ext cx="1280791" cy="618407"/>
      </dsp:txXfrm>
    </dsp:sp>
    <dsp:sp modelId="{91911780-343F-A24D-818A-5E9C06D30AB0}">
      <dsp:nvSpPr>
        <dsp:cNvPr id="0" name=""/>
        <dsp:cNvSpPr/>
      </dsp:nvSpPr>
      <dsp:spPr>
        <a:xfrm>
          <a:off x="2020815" y="2748478"/>
          <a:ext cx="1832319" cy="183231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Annual Program Updates and Action Plans &amp; Reports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(every year)</a:t>
          </a:r>
          <a:endParaRPr lang="en-US" sz="900" kern="1200" dirty="0"/>
        </a:p>
      </dsp:txBody>
      <dsp:txXfrm>
        <a:off x="2289152" y="3206558"/>
        <a:ext cx="1295645" cy="916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290233-0DD1-4A80-BB1E-9ADC3556DBB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290233-0DD1-4A80-BB1E-9ADC3556DBB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290233-0DD1-4A80-BB1E-9ADC3556DBB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290233-0DD1-4A80-BB1E-9ADC3556DBB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290233-0DD1-4A80-BB1E-9ADC3556DBB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rkeleycitycollege.edu/wp/bsi/files/2015/05/Overview-of-BCC-BSI-Equity-Query-Pretransfer-Courses-Outcomes.pdf" TargetMode="External"/><Relationship Id="rId2" Type="http://schemas.openxmlformats.org/officeDocument/2006/relationships/hyperlink" Target="http://www.berkeleycitycollege.edu/wp/bsi/files/2015/05/BCC-BSI-Equity-Data-Query-Summary-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erkeleycitycollege.edu/wp/bsi/bsi-data-and-goal-plannin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rRqwYcoRv0P5lVLRGRuBq-jX_zYFSlaJKStRo9yxSy8/viewform" TargetMode="External"/><Relationship Id="rId2" Type="http://schemas.openxmlformats.org/officeDocument/2006/relationships/hyperlink" Target="http://www.berkeleycitycollege.edu/wp/bsi/bsi-data-and-goal-plannin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590364"/>
            <a:ext cx="6508376" cy="1428197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BSI &amp; Pre-Transfer</a:t>
            </a:r>
            <a:r>
              <a:rPr lang="en-US" sz="3600" dirty="0" smtClean="0"/>
              <a:t>: </a:t>
            </a:r>
            <a:br>
              <a:rPr lang="en-US" sz="3600" dirty="0" smtClean="0"/>
            </a:br>
            <a:r>
              <a:rPr lang="en-US" sz="3600" dirty="0" smtClean="0"/>
              <a:t>Leading the Path to Equity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14 May 2015</a:t>
            </a:r>
            <a:endParaRPr lang="en-US" dirty="0" smtClean="0"/>
          </a:p>
          <a:p>
            <a:r>
              <a:rPr lang="en-US" dirty="0" smtClean="0"/>
              <a:t>Education Committee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012" y="1854284"/>
            <a:ext cx="1539885" cy="155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37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QUESTIONS/COMMENTS?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14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BSI and Pre-Transfer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</a:p>
          <a:p>
            <a:r>
              <a:rPr lang="en-US" dirty="0" smtClean="0"/>
              <a:t>Integration </a:t>
            </a:r>
          </a:p>
          <a:p>
            <a:r>
              <a:rPr lang="en-US" dirty="0" smtClean="0"/>
              <a:t>Existing Goals</a:t>
            </a:r>
          </a:p>
          <a:p>
            <a:r>
              <a:rPr lang="en-US" dirty="0" smtClean="0"/>
              <a:t>Data Query Sharing</a:t>
            </a:r>
          </a:p>
          <a:p>
            <a:pPr lvl="1"/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Math, ESL, and English </a:t>
            </a:r>
          </a:p>
          <a:p>
            <a:r>
              <a:rPr lang="en-US" dirty="0" smtClean="0"/>
              <a:t>Feedback</a:t>
            </a:r>
          </a:p>
          <a:p>
            <a:r>
              <a:rPr lang="en-US" dirty="0" smtClean="0"/>
              <a:t>Next Steps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2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7960659" cy="1143000"/>
          </a:xfrm>
        </p:spPr>
        <p:txBody>
          <a:bodyPr/>
          <a:lstStyle/>
          <a:p>
            <a:r>
              <a:rPr lang="en-US" dirty="0" smtClean="0"/>
              <a:t>Continuing Pathway to Equity via BSI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May: Data Sharing and Goal Planning </a:t>
            </a:r>
          </a:p>
          <a:p>
            <a:pPr lvl="1"/>
            <a:r>
              <a:rPr lang="en-US" dirty="0" smtClean="0"/>
              <a:t>Education Committee</a:t>
            </a:r>
          </a:p>
          <a:p>
            <a:pPr lvl="1"/>
            <a:r>
              <a:rPr lang="en-US" dirty="0" smtClean="0"/>
              <a:t>Equity Committee </a:t>
            </a:r>
            <a:endParaRPr lang="en-US" dirty="0" smtClean="0"/>
          </a:p>
          <a:p>
            <a:r>
              <a:rPr lang="en-US" dirty="0" smtClean="0"/>
              <a:t>August: </a:t>
            </a:r>
          </a:p>
          <a:p>
            <a:pPr lvl="1"/>
            <a:r>
              <a:rPr lang="en-US" dirty="0" smtClean="0"/>
              <a:t>Flex Day BSI Meeting</a:t>
            </a:r>
          </a:p>
          <a:p>
            <a:pPr lvl="1"/>
            <a:r>
              <a:rPr lang="en-US" dirty="0" smtClean="0"/>
              <a:t>Draft Report and Plan</a:t>
            </a:r>
            <a:endParaRPr lang="en-US" dirty="0" smtClean="0"/>
          </a:p>
          <a:p>
            <a:r>
              <a:rPr lang="en-US" dirty="0" smtClean="0"/>
              <a:t>September</a:t>
            </a:r>
          </a:p>
          <a:p>
            <a:pPr lvl="1"/>
            <a:r>
              <a:rPr lang="en-US" dirty="0" smtClean="0"/>
              <a:t>Education Committee</a:t>
            </a:r>
          </a:p>
          <a:p>
            <a:pPr lvl="1"/>
            <a:r>
              <a:rPr lang="en-US" dirty="0" smtClean="0"/>
              <a:t>Equity Committee</a:t>
            </a:r>
          </a:p>
          <a:p>
            <a:pPr lvl="1"/>
            <a:r>
              <a:rPr lang="en-US" dirty="0" smtClean="0"/>
              <a:t>Academic Senate</a:t>
            </a:r>
          </a:p>
          <a:p>
            <a:pPr lvl="1"/>
            <a:r>
              <a:rPr lang="en-US" dirty="0" smtClean="0"/>
              <a:t>Roundtable</a:t>
            </a:r>
            <a:endParaRPr lang="en-US" dirty="0" smtClean="0"/>
          </a:p>
          <a:p>
            <a:r>
              <a:rPr lang="en-US" dirty="0" smtClean="0"/>
              <a:t>October</a:t>
            </a:r>
          </a:p>
          <a:p>
            <a:pPr lvl="1"/>
            <a:r>
              <a:rPr lang="en-US" dirty="0" smtClean="0"/>
              <a:t>Final Signatures and Submission </a:t>
            </a:r>
          </a:p>
          <a:p>
            <a:r>
              <a:rPr lang="en-US" dirty="0" smtClean="0"/>
              <a:t>November</a:t>
            </a:r>
          </a:p>
          <a:p>
            <a:pPr lvl="1"/>
            <a:r>
              <a:rPr lang="en-US" dirty="0" smtClean="0"/>
              <a:t>Program Review and Annual Program Update Integration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67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368" y="2133601"/>
            <a:ext cx="8428562" cy="3931920"/>
          </a:xfrm>
        </p:spPr>
        <p:txBody>
          <a:bodyPr/>
          <a:lstStyle/>
          <a:p>
            <a:pPr marL="114300" indent="0" algn="ctr">
              <a:buNone/>
            </a:pPr>
            <a:r>
              <a:rPr lang="en-US" sz="4400" dirty="0" smtClean="0"/>
              <a:t>Eliminate </a:t>
            </a:r>
            <a:r>
              <a:rPr lang="en-US" sz="4400" dirty="0"/>
              <a:t>the </a:t>
            </a:r>
            <a:r>
              <a:rPr lang="en-US" sz="4400" dirty="0">
                <a:solidFill>
                  <a:schemeClr val="tx1"/>
                </a:solidFill>
              </a:rPr>
              <a:t>education</a:t>
            </a:r>
            <a:r>
              <a:rPr lang="en-US" sz="4400" dirty="0"/>
              <a:t> gap and advance student access, equity and success with exemplary </a:t>
            </a:r>
            <a:r>
              <a:rPr lang="en-US" sz="4400" dirty="0" smtClean="0"/>
              <a:t>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0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the </a:t>
            </a:r>
            <a:r>
              <a:rPr lang="en-US" smtClean="0"/>
              <a:t>EMP tie into </a:t>
            </a:r>
            <a:r>
              <a:rPr lang="en-US" dirty="0" smtClean="0"/>
              <a:t>our other plans and strategies?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1267776"/>
              </p:ext>
            </p:extLst>
          </p:nvPr>
        </p:nvGraphicFramePr>
        <p:xfrm>
          <a:off x="214424" y="1870113"/>
          <a:ext cx="8692470" cy="4698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494"/>
                <a:gridCol w="1738494"/>
                <a:gridCol w="1738494"/>
                <a:gridCol w="1738494"/>
                <a:gridCol w="1738494"/>
              </a:tblGrid>
              <a:tr h="400344"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SSSP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</a:t>
                      </a:r>
                      <a:endParaRPr lang="en-US" dirty="0"/>
                    </a:p>
                  </a:txBody>
                  <a:tcPr/>
                </a:tc>
              </a:tr>
              <a:tr h="18755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Increase successful course completion rate to 70% for all students.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Implementation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dirty="0" smtClean="0"/>
                        <a:t>Multiple</a:t>
                      </a:r>
                      <a:r>
                        <a:rPr lang="en-US" baseline="0" dirty="0" smtClean="0"/>
                        <a:t> Measures 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BCC Scholars &amp; LC’s -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Connect Student</a:t>
                      </a:r>
                      <a:r>
                        <a:rPr lang="en-US" baseline="0" dirty="0" smtClean="0"/>
                        <a:t> Support and Instruction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Embedded tutoring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Embedded</a:t>
                      </a:r>
                      <a:r>
                        <a:rPr lang="en-US" baseline="0" dirty="0" smtClean="0"/>
                        <a:t> tutoring 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dirty="0" smtClean="0"/>
                        <a:t>Open Education Resources</a:t>
                      </a:r>
                    </a:p>
                  </a:txBody>
                  <a:tcPr/>
                </a:tc>
              </a:tr>
              <a:tr h="21717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Increase the number of students who receive a certificate, degree and/or transfer by 5%.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Increased</a:t>
                      </a:r>
                      <a:r>
                        <a:rPr lang="en-US" baseline="0" dirty="0" smtClean="0"/>
                        <a:t> Counseling Services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Degree/Certificate</a:t>
                      </a:r>
                      <a:r>
                        <a:rPr lang="en-US" baseline="0" smtClean="0"/>
                        <a:t> Completion</a:t>
                      </a:r>
                    </a:p>
                    <a:p>
                      <a:r>
                        <a:rPr lang="en-US" baseline="0" smtClean="0"/>
                        <a:t>Cohorts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Contextualized Lesson</a:t>
                      </a:r>
                      <a:r>
                        <a:rPr lang="en-US" baseline="0" dirty="0" smtClean="0"/>
                        <a:t>s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Curriculum to support degree/cert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Faculty Advising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Student Ambassadors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2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620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>
                <a:latin typeface="Calibri"/>
                <a:cs typeface="Calibri"/>
              </a:rPr>
              <a:t>PLANNING FOR ACTION </a:t>
            </a:r>
            <a:br>
              <a:rPr lang="en-US" dirty="0" smtClean="0">
                <a:latin typeface="Calibri"/>
                <a:cs typeface="Calibri"/>
              </a:rPr>
            </a:br>
            <a:r>
              <a:rPr lang="en-US" dirty="0" smtClean="0">
                <a:latin typeface="Calibri"/>
                <a:cs typeface="Calibri"/>
              </a:rPr>
              <a:t>TO ELIMINATE THE EDUCATION GAP </a:t>
            </a:r>
            <a:br>
              <a:rPr lang="en-US" dirty="0" smtClean="0">
                <a:latin typeface="Calibri"/>
                <a:cs typeface="Calibri"/>
              </a:rPr>
            </a:br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CE442F9-DBCA-4611-B093-64815B4266BB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 descr="BCC40Years Logo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291" y="5410200"/>
            <a:ext cx="1374140" cy="137414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88167924"/>
              </p:ext>
            </p:extLst>
          </p:nvPr>
        </p:nvGraphicFramePr>
        <p:xfrm>
          <a:off x="1697722" y="1848879"/>
          <a:ext cx="5873950" cy="4580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3124200" y="5829301"/>
            <a:ext cx="3048000" cy="5352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24200" y="5882823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Shared Governance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90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BSI/Pre-Transfer &amp; Equity Data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</a:p>
          <a:p>
            <a:r>
              <a:rPr lang="en-US" dirty="0" smtClean="0"/>
              <a:t>Resources</a:t>
            </a:r>
          </a:p>
          <a:p>
            <a:pPr lvl="1"/>
            <a:r>
              <a:rPr lang="en-US" dirty="0"/>
              <a:t>Summary </a:t>
            </a:r>
            <a:r>
              <a:rPr lang="en-US" dirty="0">
                <a:hlinkClick r:id="rId2"/>
              </a:rPr>
              <a:t>http://www.berkeleycitycollege.edu/wp/bsi/files/2015/05/BCC-BSI-Equity-Data-Query-Summary-.</a:t>
            </a:r>
            <a:r>
              <a:rPr lang="en-US" dirty="0" smtClean="0">
                <a:hlinkClick r:id="rId2"/>
              </a:rPr>
              <a:t>pdf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Overview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www.berkeleycitycollege.edu/wp/bsi/files/2015/05/Overview-of-BCC-BSI-Equity-Query-Pretransfer-Courses-Outcomes.pdf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Math, ESL, </a:t>
            </a:r>
            <a:r>
              <a:rPr lang="en-US" dirty="0"/>
              <a:t>and </a:t>
            </a:r>
            <a:r>
              <a:rPr lang="en-US" dirty="0" smtClean="0"/>
              <a:t>English Data Queries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://www.berkeleycitycollege.edu/wp/bsi/bsi-data-and-goal-planning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543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BSI/PRETRANSFER &amp; EQUITY </a:t>
            </a:r>
            <a:r>
              <a:rPr lang="en-US" dirty="0" smtClean="0"/>
              <a:t>NEXT </a:t>
            </a:r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May</a:t>
            </a:r>
          </a:p>
          <a:p>
            <a:pPr lvl="1"/>
            <a:r>
              <a:rPr lang="en-US" dirty="0" smtClean="0"/>
              <a:t>Attend Equity/BSI group and/or</a:t>
            </a:r>
          </a:p>
          <a:p>
            <a:pPr lvl="1"/>
            <a:r>
              <a:rPr lang="en-US" dirty="0" smtClean="0"/>
              <a:t>Review BSI Data and </a:t>
            </a:r>
            <a:r>
              <a:rPr lang="en-US" dirty="0"/>
              <a:t>Goal Planning </a:t>
            </a:r>
            <a:r>
              <a:rPr lang="en-US" dirty="0">
                <a:hlinkClick r:id="rId2"/>
              </a:rPr>
              <a:t>http://www.berkeleycitycollege.edu/wp/bsi/bsi-data-and-goal-planning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Respond to BSI/Pre-Transfer </a:t>
            </a:r>
            <a:r>
              <a:rPr lang="en-US" dirty="0"/>
              <a:t>and Equity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docs.google.com/forms/d/1rRqwYcoRv0P5lVLRGRuBq-jX_zYFSlaJKStRo9yxSy8/viewform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August</a:t>
            </a:r>
          </a:p>
          <a:p>
            <a:pPr lvl="1"/>
            <a:r>
              <a:rPr lang="en-US" dirty="0" err="1" smtClean="0"/>
              <a:t>FlexDay</a:t>
            </a:r>
            <a:r>
              <a:rPr lang="en-US" dirty="0" smtClean="0"/>
              <a:t> BSI/Pre-transfer Data and Goal Planning</a:t>
            </a:r>
          </a:p>
          <a:p>
            <a:pPr lvl="1"/>
            <a:r>
              <a:rPr lang="en-US" dirty="0" smtClean="0"/>
              <a:t>BSI/Pre-transfer and Equity Meeting  </a:t>
            </a:r>
            <a:endParaRPr lang="en-US" dirty="0" smtClean="0"/>
          </a:p>
          <a:p>
            <a:r>
              <a:rPr lang="en-US" dirty="0" smtClean="0"/>
              <a:t>September</a:t>
            </a:r>
          </a:p>
          <a:p>
            <a:pPr lvl="1"/>
            <a:r>
              <a:rPr lang="en-US" dirty="0" smtClean="0"/>
              <a:t>Shared Governance review of draft report, plan, and goals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1221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Sharing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Join a team</a:t>
            </a:r>
          </a:p>
          <a:p>
            <a:pPr lvl="1"/>
            <a:r>
              <a:rPr lang="en-US" dirty="0" smtClean="0"/>
              <a:t>Choose lead, scribe, and reporter</a:t>
            </a:r>
          </a:p>
          <a:p>
            <a:r>
              <a:rPr lang="en-US" dirty="0" smtClean="0"/>
              <a:t>Review BSI/Pre-Transfer &amp; Equity Data</a:t>
            </a:r>
          </a:p>
          <a:p>
            <a:pPr lvl="1"/>
            <a:r>
              <a:rPr lang="en-US" dirty="0" smtClean="0"/>
              <a:t>Read Overview</a:t>
            </a:r>
          </a:p>
          <a:p>
            <a:pPr lvl="1"/>
            <a:r>
              <a:rPr lang="en-US" dirty="0" smtClean="0"/>
              <a:t>Read Summary</a:t>
            </a:r>
          </a:p>
          <a:p>
            <a:pPr lvl="1"/>
            <a:r>
              <a:rPr lang="en-US" dirty="0" smtClean="0"/>
              <a:t>Scan Math, English, and ESL  spreadsheets</a:t>
            </a:r>
          </a:p>
          <a:p>
            <a:r>
              <a:rPr lang="en-US" dirty="0" smtClean="0"/>
              <a:t>Share with team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en-US" dirty="0"/>
              <a:t>2 “ah-has” or </a:t>
            </a:r>
            <a:r>
              <a:rPr lang="en-US" dirty="0" smtClean="0"/>
              <a:t>patterns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en-US" smtClean="0"/>
              <a:t>2 ideas of</a:t>
            </a:r>
            <a:endParaRPr lang="en-US" dirty="0" smtClean="0"/>
          </a:p>
          <a:p>
            <a:r>
              <a:rPr lang="en-US" dirty="0" smtClean="0"/>
              <a:t>Report Back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94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4184</TotalTime>
  <Words>349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 BSI &amp; Pre-Transfer:  Leading the Path to Equity </vt:lpstr>
      <vt:lpstr>Our BSI and Pre-Transfer Path</vt:lpstr>
      <vt:lpstr>Continuing Pathway to Equity via BSI</vt:lpstr>
      <vt:lpstr>EMP Goal</vt:lpstr>
      <vt:lpstr>How does the EMP tie into our other plans and strategies?</vt:lpstr>
      <vt:lpstr>PLANNING FOR ACTION  TO ELIMINATE THE EDUCATION GAP  </vt:lpstr>
      <vt:lpstr>BSI/Pre-Transfer &amp; Equity Data Query</vt:lpstr>
      <vt:lpstr>BSI/PRETRANSFER &amp; EQUITY NEXT STEPS</vt:lpstr>
      <vt:lpstr>Data Sharing Activity</vt:lpstr>
      <vt:lpstr>QUESTIONS/COMMENTS?</vt:lpstr>
    </vt:vector>
  </TitlesOfParts>
  <Company>Berkeley City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2024:   Education Master Plan</dc:title>
  <dc:creator>Tram Vo-Kumamoto</dc:creator>
  <cp:lastModifiedBy>Staff</cp:lastModifiedBy>
  <cp:revision>26</cp:revision>
  <dcterms:created xsi:type="dcterms:W3CDTF">2015-03-20T13:26:37Z</dcterms:created>
  <dcterms:modified xsi:type="dcterms:W3CDTF">2015-05-14T18:49:07Z</dcterms:modified>
</cp:coreProperties>
</file>