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94"/>
  </p:notesMasterIdLst>
  <p:handoutMasterIdLst>
    <p:handoutMasterId r:id="rId95"/>
  </p:handoutMasterIdLst>
  <p:sldIdLst>
    <p:sldId id="369" r:id="rId2"/>
    <p:sldId id="370" r:id="rId3"/>
    <p:sldId id="306" r:id="rId4"/>
    <p:sldId id="348" r:id="rId5"/>
    <p:sldId id="296" r:id="rId6"/>
    <p:sldId id="346" r:id="rId7"/>
    <p:sldId id="297" r:id="rId8"/>
    <p:sldId id="320" r:id="rId9"/>
    <p:sldId id="356" r:id="rId10"/>
    <p:sldId id="280" r:id="rId11"/>
    <p:sldId id="281" r:id="rId12"/>
    <p:sldId id="358" r:id="rId13"/>
    <p:sldId id="321" r:id="rId14"/>
    <p:sldId id="282" r:id="rId15"/>
    <p:sldId id="283" r:id="rId16"/>
    <p:sldId id="324" r:id="rId17"/>
    <p:sldId id="327" r:id="rId18"/>
    <p:sldId id="326" r:id="rId19"/>
    <p:sldId id="371" r:id="rId20"/>
    <p:sldId id="360" r:id="rId21"/>
    <p:sldId id="328" r:id="rId22"/>
    <p:sldId id="361" r:id="rId23"/>
    <p:sldId id="330" r:id="rId24"/>
    <p:sldId id="256" r:id="rId25"/>
    <p:sldId id="285" r:id="rId26"/>
    <p:sldId id="347" r:id="rId27"/>
    <p:sldId id="257" r:id="rId28"/>
    <p:sldId id="331" r:id="rId29"/>
    <p:sldId id="317" r:id="rId30"/>
    <p:sldId id="350" r:id="rId31"/>
    <p:sldId id="318" r:id="rId32"/>
    <p:sldId id="258" r:id="rId33"/>
    <p:sldId id="259" r:id="rId34"/>
    <p:sldId id="333" r:id="rId35"/>
    <p:sldId id="305" r:id="rId36"/>
    <p:sldId id="334" r:id="rId37"/>
    <p:sldId id="262" r:id="rId38"/>
    <p:sldId id="337" r:id="rId39"/>
    <p:sldId id="261" r:id="rId40"/>
    <p:sldId id="336" r:id="rId41"/>
    <p:sldId id="353" r:id="rId42"/>
    <p:sldId id="343" r:id="rId43"/>
    <p:sldId id="354" r:id="rId44"/>
    <p:sldId id="349" r:id="rId45"/>
    <p:sldId id="352" r:id="rId46"/>
    <p:sldId id="335" r:id="rId47"/>
    <p:sldId id="351" r:id="rId48"/>
    <p:sldId id="263" r:id="rId49"/>
    <p:sldId id="341" r:id="rId50"/>
    <p:sldId id="342" r:id="rId51"/>
    <p:sldId id="340" r:id="rId52"/>
    <p:sldId id="339" r:id="rId53"/>
    <p:sldId id="298" r:id="rId54"/>
    <p:sldId id="264" r:id="rId55"/>
    <p:sldId id="265" r:id="rId56"/>
    <p:sldId id="364" r:id="rId57"/>
    <p:sldId id="365" r:id="rId58"/>
    <p:sldId id="366" r:id="rId59"/>
    <p:sldId id="266" r:id="rId60"/>
    <p:sldId id="267" r:id="rId61"/>
    <p:sldId id="268" r:id="rId62"/>
    <p:sldId id="284" r:id="rId63"/>
    <p:sldId id="286" r:id="rId64"/>
    <p:sldId id="287" r:id="rId65"/>
    <p:sldId id="291" r:id="rId66"/>
    <p:sldId id="292" r:id="rId67"/>
    <p:sldId id="289" r:id="rId68"/>
    <p:sldId id="290" r:id="rId69"/>
    <p:sldId id="293" r:id="rId70"/>
    <p:sldId id="294" r:id="rId71"/>
    <p:sldId id="357" r:id="rId72"/>
    <p:sldId id="295" r:id="rId73"/>
    <p:sldId id="367" r:id="rId74"/>
    <p:sldId id="269" r:id="rId75"/>
    <p:sldId id="299" r:id="rId76"/>
    <p:sldId id="363" r:id="rId77"/>
    <p:sldId id="274" r:id="rId78"/>
    <p:sldId id="275" r:id="rId79"/>
    <p:sldId id="362" r:id="rId80"/>
    <p:sldId id="276" r:id="rId81"/>
    <p:sldId id="277" r:id="rId82"/>
    <p:sldId id="301" r:id="rId83"/>
    <p:sldId id="278" r:id="rId84"/>
    <p:sldId id="270" r:id="rId85"/>
    <p:sldId id="344" r:id="rId86"/>
    <p:sldId id="345" r:id="rId87"/>
    <p:sldId id="271" r:id="rId88"/>
    <p:sldId id="272" r:id="rId89"/>
    <p:sldId id="273" r:id="rId90"/>
    <p:sldId id="300" r:id="rId91"/>
    <p:sldId id="355" r:id="rId92"/>
    <p:sldId id="288" r:id="rId9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8" autoAdjust="0"/>
    <p:restoredTop sz="86482" autoAdjust="0"/>
  </p:normalViewPr>
  <p:slideViewPr>
    <p:cSldViewPr>
      <p:cViewPr>
        <p:scale>
          <a:sx n="90" d="100"/>
          <a:sy n="90" d="100"/>
        </p:scale>
        <p:origin x="-1524" y="-258"/>
      </p:cViewPr>
      <p:guideLst>
        <p:guide orient="horz" pos="2160"/>
        <p:guide pos="2880"/>
      </p:guideLst>
    </p:cSldViewPr>
  </p:slideViewPr>
  <p:outlineViewPr>
    <p:cViewPr>
      <p:scale>
        <a:sx n="33" d="100"/>
        <a:sy n="33" d="100"/>
      </p:scale>
      <p:origin x="0" y="56298"/>
    </p:cViewPr>
  </p:outlineViewPr>
  <p:notesTextViewPr>
    <p:cViewPr>
      <p:scale>
        <a:sx n="100" d="100"/>
        <a:sy n="100" d="100"/>
      </p:scale>
      <p:origin x="0" y="0"/>
    </p:cViewPr>
  </p:notesTextViewPr>
  <p:sorterViewPr>
    <p:cViewPr>
      <p:scale>
        <a:sx n="66" d="100"/>
        <a:sy n="66" d="100"/>
      </p:scale>
      <p:origin x="0" y="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a:p>
        </p:txBody>
      </p:sp>
      <p:sp>
        <p:nvSpPr>
          <p:cNvPr id="491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en-US" altLang="en-US"/>
          </a:p>
        </p:txBody>
      </p:sp>
      <p:sp>
        <p:nvSpPr>
          <p:cNvPr id="491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0DC751C-F160-7940-B927-59D8FDCB99C0}" type="slidenum">
              <a:rPr lang="en-US" altLang="en-US"/>
              <a:pPr/>
              <a:t>‹#›</a:t>
            </a:fld>
            <a:endParaRPr lang="en-US" altLang="en-US"/>
          </a:p>
        </p:txBody>
      </p:sp>
    </p:spTree>
    <p:extLst>
      <p:ext uri="{BB962C8B-B14F-4D97-AF65-F5344CB8AC3E}">
        <p14:creationId xmlns:p14="http://schemas.microsoft.com/office/powerpoint/2010/main" val="111452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ea typeface="+mn-ea"/>
                <a:cs typeface="Arial" pitchFamily="34" charset="0"/>
              </a:defRPr>
            </a:lvl1pPr>
          </a:lstStyle>
          <a:p>
            <a:pPr>
              <a:defRPr/>
            </a:pPr>
            <a:fld id="{A8F488A2-97E7-DD40-8FC8-211D9037C710}" type="datetimeFigureOut">
              <a:rPr lang="en-US"/>
              <a:pPr>
                <a:defRPr/>
              </a:pPr>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BE97B2C-9165-DF4C-B84C-C52479ED02FD}" type="slidenum">
              <a:rPr lang="en-US" altLang="en-US"/>
              <a:pPr/>
              <a:t>‹#›</a:t>
            </a:fld>
            <a:endParaRPr lang="en-US" altLang="en-US"/>
          </a:p>
        </p:txBody>
      </p:sp>
    </p:spTree>
    <p:extLst>
      <p:ext uri="{BB962C8B-B14F-4D97-AF65-F5344CB8AC3E}">
        <p14:creationId xmlns:p14="http://schemas.microsoft.com/office/powerpoint/2010/main" val="1641823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530C02E-BF6B-6647-9423-CF8AA84FBA43}" type="slidenum">
              <a:rPr lang="en-US" altLang="en-US">
                <a:latin typeface="Arial" charset="0"/>
              </a:rPr>
              <a:pPr>
                <a:spcBef>
                  <a:spcPct val="0"/>
                </a:spcBef>
              </a:pPr>
              <a:t>9</a:t>
            </a:fld>
            <a:endParaRPr lang="en-US" altLang="en-US">
              <a:latin typeface="Arial" charset="0"/>
            </a:endParaRPr>
          </a:p>
        </p:txBody>
      </p:sp>
    </p:spTree>
    <p:extLst>
      <p:ext uri="{BB962C8B-B14F-4D97-AF65-F5344CB8AC3E}">
        <p14:creationId xmlns:p14="http://schemas.microsoft.com/office/powerpoint/2010/main" val="139204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18</a:t>
            </a:fld>
            <a:endParaRPr lang="en-US" altLang="en-US"/>
          </a:p>
        </p:txBody>
      </p:sp>
    </p:spTree>
    <p:extLst>
      <p:ext uri="{BB962C8B-B14F-4D97-AF65-F5344CB8AC3E}">
        <p14:creationId xmlns:p14="http://schemas.microsoft.com/office/powerpoint/2010/main" val="45529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F952ABD-4B74-0C43-B7E9-16CF96A6C047}" type="slidenum">
              <a:rPr lang="en-US" altLang="en-US">
                <a:latin typeface="Arial" charset="0"/>
              </a:rPr>
              <a:pPr>
                <a:spcBef>
                  <a:spcPct val="0"/>
                </a:spcBef>
              </a:pPr>
              <a:t>34</a:t>
            </a:fld>
            <a:endParaRPr lang="en-US" altLang="en-US">
              <a:latin typeface="Arial" charset="0"/>
            </a:endParaRPr>
          </a:p>
        </p:txBody>
      </p:sp>
    </p:spTree>
    <p:extLst>
      <p:ext uri="{BB962C8B-B14F-4D97-AF65-F5344CB8AC3E}">
        <p14:creationId xmlns:p14="http://schemas.microsoft.com/office/powerpoint/2010/main" val="139811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46</a:t>
            </a:fld>
            <a:endParaRPr lang="en-US" altLang="en-US"/>
          </a:p>
        </p:txBody>
      </p:sp>
    </p:spTree>
    <p:extLst>
      <p:ext uri="{BB962C8B-B14F-4D97-AF65-F5344CB8AC3E}">
        <p14:creationId xmlns:p14="http://schemas.microsoft.com/office/powerpoint/2010/main" val="169064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57</a:t>
            </a:fld>
            <a:endParaRPr lang="en-US" altLang="en-US"/>
          </a:p>
        </p:txBody>
      </p:sp>
    </p:spTree>
    <p:extLst>
      <p:ext uri="{BB962C8B-B14F-4D97-AF65-F5344CB8AC3E}">
        <p14:creationId xmlns:p14="http://schemas.microsoft.com/office/powerpoint/2010/main" val="104598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CB0090D1-54BE-CE49-82BB-E6292046B728}" type="slidenum">
              <a:rPr lang="en-US" altLang="en-US">
                <a:latin typeface="Arial" charset="0"/>
              </a:rPr>
              <a:pPr>
                <a:spcBef>
                  <a:spcPct val="0"/>
                </a:spcBef>
              </a:pPr>
              <a:t>65</a:t>
            </a:fld>
            <a:endParaRPr lang="en-US" altLang="en-US">
              <a:latin typeface="Arial" charset="0"/>
            </a:endParaRPr>
          </a:p>
        </p:txBody>
      </p:sp>
    </p:spTree>
    <p:extLst>
      <p:ext uri="{BB962C8B-B14F-4D97-AF65-F5344CB8AC3E}">
        <p14:creationId xmlns:p14="http://schemas.microsoft.com/office/powerpoint/2010/main" val="43326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76</a:t>
            </a:fld>
            <a:endParaRPr lang="en-US" altLang="en-US"/>
          </a:p>
        </p:txBody>
      </p:sp>
    </p:spTree>
    <p:extLst>
      <p:ext uri="{BB962C8B-B14F-4D97-AF65-F5344CB8AC3E}">
        <p14:creationId xmlns:p14="http://schemas.microsoft.com/office/powerpoint/2010/main" val="76815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80</a:t>
            </a:fld>
            <a:endParaRPr lang="en-US" altLang="en-US"/>
          </a:p>
        </p:txBody>
      </p:sp>
    </p:spTree>
    <p:extLst>
      <p:ext uri="{BB962C8B-B14F-4D97-AF65-F5344CB8AC3E}">
        <p14:creationId xmlns:p14="http://schemas.microsoft.com/office/powerpoint/2010/main" val="44795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7B2C-9165-DF4C-B84C-C52479ED02FD}" type="slidenum">
              <a:rPr lang="en-US" altLang="en-US" smtClean="0"/>
              <a:pPr/>
              <a:t>82</a:t>
            </a:fld>
            <a:endParaRPr lang="en-US" altLang="en-US"/>
          </a:p>
        </p:txBody>
      </p:sp>
    </p:spTree>
    <p:extLst>
      <p:ext uri="{BB962C8B-B14F-4D97-AF65-F5344CB8AC3E}">
        <p14:creationId xmlns:p14="http://schemas.microsoft.com/office/powerpoint/2010/main" val="83510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5E65851-41E2-4540-95D2-1E8683A36A63}" type="slidenum">
              <a:rPr lang="en-US" altLang="en-US"/>
              <a:pPr/>
              <a:t>‹#›</a:t>
            </a:fld>
            <a:endParaRPr lang="en-US" altLang="en-US"/>
          </a:p>
        </p:txBody>
      </p:sp>
    </p:spTree>
    <p:extLst>
      <p:ext uri="{BB962C8B-B14F-4D97-AF65-F5344CB8AC3E}">
        <p14:creationId xmlns:p14="http://schemas.microsoft.com/office/powerpoint/2010/main" val="186256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0F93D7F-123D-6B42-8A26-20DABF537199}" type="slidenum">
              <a:rPr lang="en-US" altLang="en-US"/>
              <a:pPr/>
              <a:t>‹#›</a:t>
            </a:fld>
            <a:endParaRPr lang="en-US" altLang="en-US"/>
          </a:p>
        </p:txBody>
      </p:sp>
    </p:spTree>
    <p:extLst>
      <p:ext uri="{BB962C8B-B14F-4D97-AF65-F5344CB8AC3E}">
        <p14:creationId xmlns:p14="http://schemas.microsoft.com/office/powerpoint/2010/main" val="9195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0F2C206-D3C4-1948-8876-E09E8BB91AD9}" type="slidenum">
              <a:rPr lang="en-US" altLang="en-US"/>
              <a:pPr/>
              <a:t>‹#›</a:t>
            </a:fld>
            <a:endParaRPr lang="en-US" altLang="en-US"/>
          </a:p>
        </p:txBody>
      </p:sp>
    </p:spTree>
    <p:extLst>
      <p:ext uri="{BB962C8B-B14F-4D97-AF65-F5344CB8AC3E}">
        <p14:creationId xmlns:p14="http://schemas.microsoft.com/office/powerpoint/2010/main" val="1197494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95AE7D0-3241-E041-A6A5-323C69482636}" type="slidenum">
              <a:rPr lang="en-US" altLang="en-US"/>
              <a:pPr/>
              <a:t>‹#›</a:t>
            </a:fld>
            <a:endParaRPr lang="en-US" altLang="en-US"/>
          </a:p>
        </p:txBody>
      </p:sp>
    </p:spTree>
    <p:extLst>
      <p:ext uri="{BB962C8B-B14F-4D97-AF65-F5344CB8AC3E}">
        <p14:creationId xmlns:p14="http://schemas.microsoft.com/office/powerpoint/2010/main" val="7486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B70CB010-32DC-6340-A6DE-01B0F31DAC62}" type="slidenum">
              <a:rPr lang="en-US" altLang="en-US"/>
              <a:pPr/>
              <a:t>‹#›</a:t>
            </a:fld>
            <a:endParaRPr lang="en-US" altLang="en-US"/>
          </a:p>
        </p:txBody>
      </p:sp>
    </p:spTree>
    <p:extLst>
      <p:ext uri="{BB962C8B-B14F-4D97-AF65-F5344CB8AC3E}">
        <p14:creationId xmlns:p14="http://schemas.microsoft.com/office/powerpoint/2010/main" val="202955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27E79D9-C2BB-2844-8B7D-855EB3D0ABBC}" type="slidenum">
              <a:rPr lang="en-US" altLang="en-US"/>
              <a:pPr/>
              <a:t>‹#›</a:t>
            </a:fld>
            <a:endParaRPr lang="en-US" altLang="en-US"/>
          </a:p>
        </p:txBody>
      </p:sp>
    </p:spTree>
    <p:extLst>
      <p:ext uri="{BB962C8B-B14F-4D97-AF65-F5344CB8AC3E}">
        <p14:creationId xmlns:p14="http://schemas.microsoft.com/office/powerpoint/2010/main" val="3214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B144D87-8E26-CD41-8003-2680273B7F12}" type="slidenum">
              <a:rPr lang="en-US" altLang="en-US"/>
              <a:pPr/>
              <a:t>‹#›</a:t>
            </a:fld>
            <a:endParaRPr lang="en-US" altLang="en-US"/>
          </a:p>
        </p:txBody>
      </p:sp>
    </p:spTree>
    <p:extLst>
      <p:ext uri="{BB962C8B-B14F-4D97-AF65-F5344CB8AC3E}">
        <p14:creationId xmlns:p14="http://schemas.microsoft.com/office/powerpoint/2010/main" val="31311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F7DA57-A5E4-2F45-8F61-CD3D2BCA1C0E}" type="slidenum">
              <a:rPr lang="en-US" altLang="en-US"/>
              <a:pPr/>
              <a:t>‹#›</a:t>
            </a:fld>
            <a:endParaRPr lang="en-US" altLang="en-US"/>
          </a:p>
        </p:txBody>
      </p:sp>
    </p:spTree>
    <p:extLst>
      <p:ext uri="{BB962C8B-B14F-4D97-AF65-F5344CB8AC3E}">
        <p14:creationId xmlns:p14="http://schemas.microsoft.com/office/powerpoint/2010/main" val="126043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240B3D0-16E9-2B4A-8145-35A70A045C65}" type="slidenum">
              <a:rPr lang="en-US" altLang="en-US"/>
              <a:pPr/>
              <a:t>‹#›</a:t>
            </a:fld>
            <a:endParaRPr lang="en-US" altLang="en-US"/>
          </a:p>
        </p:txBody>
      </p:sp>
    </p:spTree>
    <p:extLst>
      <p:ext uri="{BB962C8B-B14F-4D97-AF65-F5344CB8AC3E}">
        <p14:creationId xmlns:p14="http://schemas.microsoft.com/office/powerpoint/2010/main" val="133648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DFDCDB1-A84A-7B4C-843E-5AFE17EC11AD}" type="slidenum">
              <a:rPr lang="en-US" altLang="en-US"/>
              <a:pPr/>
              <a:t>‹#›</a:t>
            </a:fld>
            <a:endParaRPr lang="en-US" altLang="en-US"/>
          </a:p>
        </p:txBody>
      </p:sp>
    </p:spTree>
    <p:extLst>
      <p:ext uri="{BB962C8B-B14F-4D97-AF65-F5344CB8AC3E}">
        <p14:creationId xmlns:p14="http://schemas.microsoft.com/office/powerpoint/2010/main" val="17750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6325C01-57A3-624F-BACC-2FA42CE7EB94}" type="slidenum">
              <a:rPr lang="en-US" altLang="en-US"/>
              <a:pPr/>
              <a:t>‹#›</a:t>
            </a:fld>
            <a:endParaRPr lang="en-US" altLang="en-US"/>
          </a:p>
        </p:txBody>
      </p:sp>
    </p:spTree>
    <p:extLst>
      <p:ext uri="{BB962C8B-B14F-4D97-AF65-F5344CB8AC3E}">
        <p14:creationId xmlns:p14="http://schemas.microsoft.com/office/powerpoint/2010/main" val="212487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5198557B-6C6D-F945-A2D4-F908F5882859}" type="slidenum">
              <a:rPr lang="en-US" altLang="en-US"/>
              <a:pPr/>
              <a:t>‹#›</a:t>
            </a:fld>
            <a:endParaRPr lang="en-US" altLang="en-US"/>
          </a:p>
        </p:txBody>
      </p:sp>
    </p:spTree>
    <p:extLst>
      <p:ext uri="{BB962C8B-B14F-4D97-AF65-F5344CB8AC3E}">
        <p14:creationId xmlns:p14="http://schemas.microsoft.com/office/powerpoint/2010/main" val="14003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E0D6CB0-9C60-2845-BF8B-BA26F8502086}" type="slidenum">
              <a:rPr lang="en-US" altLang="en-US"/>
              <a:pPr/>
              <a:t>‹#›</a:t>
            </a:fld>
            <a:endParaRPr lang="en-US" altLang="en-US"/>
          </a:p>
        </p:txBody>
      </p:sp>
    </p:spTree>
    <p:extLst>
      <p:ext uri="{BB962C8B-B14F-4D97-AF65-F5344CB8AC3E}">
        <p14:creationId xmlns:p14="http://schemas.microsoft.com/office/powerpoint/2010/main" val="205156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C36F98A-42E0-394D-BC6A-82D6942024D7}" type="slidenum">
              <a:rPr lang="en-US" altLang="en-US"/>
              <a:pPr/>
              <a:t>‹#›</a:t>
            </a:fld>
            <a:endParaRPr lang="en-US" altLang="en-US"/>
          </a:p>
        </p:txBody>
      </p:sp>
    </p:spTree>
    <p:extLst>
      <p:ext uri="{BB962C8B-B14F-4D97-AF65-F5344CB8AC3E}">
        <p14:creationId xmlns:p14="http://schemas.microsoft.com/office/powerpoint/2010/main" val="69143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Arial" pitchFamily="34" charset="0"/>
              </a:defRPr>
            </a:lvl1pPr>
          </a:lstStyle>
          <a:p>
            <a:pPr>
              <a:defRPr/>
            </a:pPr>
            <a:endParaRPr lang="en-US" alt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Arial" pitchFamily="34" charset="0"/>
              </a:defRPr>
            </a:lvl1pPr>
          </a:lstStyle>
          <a:p>
            <a:pPr>
              <a:defRPr/>
            </a:pPr>
            <a:endParaRPr lang="en-US" alt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5427282-EAAD-174D-8F9E-62626AD161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1.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7.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latin typeface="Times New Roman" charset="0"/>
              </a:rPr>
              <a:t>Lecture-1</a:t>
            </a:r>
            <a:endParaRPr lang="en-US" altLang="en-US" sz="4000" dirty="0">
              <a:latin typeface="Times New Roman" charset="0"/>
            </a:endParaRPr>
          </a:p>
        </p:txBody>
      </p:sp>
      <p:sp>
        <p:nvSpPr>
          <p:cNvPr id="63491" name="Rectangle 3"/>
          <p:cNvSpPr>
            <a:spLocks noGrp="1" noChangeArrowheads="1"/>
          </p:cNvSpPr>
          <p:nvPr>
            <p:ph type="body" idx="1"/>
          </p:nvPr>
        </p:nvSpPr>
        <p:spPr>
          <a:xfrm>
            <a:off x="457200" y="1600200"/>
            <a:ext cx="8229600" cy="4953000"/>
          </a:xfrm>
        </p:spPr>
        <p:txBody>
          <a:bodyPr/>
          <a:lstStyle/>
          <a:p>
            <a:pPr eaLnBrk="1" hangingPunct="1"/>
            <a:r>
              <a:rPr lang="en-US" altLang="en-US" sz="2800" dirty="0" smtClean="0">
                <a:latin typeface="Times New Roman" charset="0"/>
                <a:ea typeface="ＭＳ Ｐゴシック" charset="-128"/>
                <a:cs typeface="Times New Roman" charset="0"/>
              </a:rPr>
              <a:t>By the end of this lecture, students will be able to:</a:t>
            </a:r>
          </a:p>
          <a:p>
            <a:pPr marL="914400" lvl="1" indent="-457200" eaLnBrk="1" hangingPunct="1">
              <a:buFont typeface="+mj-lt"/>
              <a:buAutoNum type="arabicPeriod"/>
            </a:pPr>
            <a:r>
              <a:rPr lang="en-US" altLang="en-US" sz="2400" dirty="0" smtClean="0">
                <a:latin typeface="Times New Roman" charset="0"/>
                <a:ea typeface="ＭＳ Ｐゴシック" charset="-128"/>
                <a:cs typeface="Times New Roman" charset="0"/>
              </a:rPr>
              <a:t>Describe the scientific method, and differentiate fact/observations, hypotheses, theories and laws;</a:t>
            </a:r>
          </a:p>
          <a:p>
            <a:pPr marL="914400" lvl="1" indent="-457200" eaLnBrk="1" hangingPunct="1">
              <a:buFont typeface="+mj-lt"/>
              <a:buAutoNum type="arabicPeriod"/>
            </a:pPr>
            <a:r>
              <a:rPr lang="en-US" altLang="en-US" sz="2400" dirty="0" smtClean="0">
                <a:latin typeface="Times New Roman" charset="0"/>
                <a:ea typeface="ＭＳ Ｐゴシック" charset="-128"/>
                <a:cs typeface="Times New Roman" charset="0"/>
              </a:rPr>
              <a:t>Classify matter into element, compound, homogeneous and heterogeneous mixtures; </a:t>
            </a:r>
          </a:p>
          <a:p>
            <a:pPr marL="914400" lvl="1" indent="-457200" eaLnBrk="1" hangingPunct="1">
              <a:buFont typeface="+mj-lt"/>
              <a:buAutoNum type="arabicPeriod"/>
            </a:pPr>
            <a:r>
              <a:rPr lang="en-US" altLang="en-US" sz="2400" dirty="0" smtClean="0">
                <a:latin typeface="Times New Roman" charset="0"/>
                <a:ea typeface="ＭＳ Ｐゴシック" charset="-128"/>
                <a:cs typeface="Times New Roman" charset="0"/>
              </a:rPr>
              <a:t>Describe physical and chemical properties and changes;</a:t>
            </a:r>
          </a:p>
          <a:p>
            <a:pPr marL="914400" lvl="1" indent="-457200" eaLnBrk="1" hangingPunct="1">
              <a:buFont typeface="+mj-lt"/>
              <a:buAutoNum type="arabicPeriod"/>
            </a:pPr>
            <a:r>
              <a:rPr lang="en-US" altLang="en-US" sz="2400" dirty="0" smtClean="0">
                <a:latin typeface="Times New Roman" charset="0"/>
                <a:ea typeface="ＭＳ Ｐゴシック" charset="-128"/>
                <a:cs typeface="Times New Roman" charset="0"/>
              </a:rPr>
              <a:t>Identify units in the metric system and the SI units;</a:t>
            </a:r>
          </a:p>
          <a:p>
            <a:pPr marL="914400" lvl="1" indent="-457200" eaLnBrk="1" hangingPunct="1">
              <a:buFont typeface="+mj-lt"/>
              <a:buAutoNum type="arabicPeriod"/>
            </a:pPr>
            <a:r>
              <a:rPr lang="en-US" altLang="en-US" sz="2400" dirty="0">
                <a:latin typeface="Times New Roman" charset="0"/>
                <a:ea typeface="ＭＳ Ｐゴシック" charset="-128"/>
                <a:cs typeface="Times New Roman" charset="0"/>
              </a:rPr>
              <a:t>Define </a:t>
            </a:r>
            <a:r>
              <a:rPr lang="en-US" altLang="en-US" sz="2400" dirty="0" smtClean="0">
                <a:latin typeface="Times New Roman" charset="0"/>
                <a:ea typeface="ＭＳ Ｐゴシック" charset="-128"/>
                <a:cs typeface="Times New Roman" charset="0"/>
              </a:rPr>
              <a:t>random and systematic errors, accuracy </a:t>
            </a:r>
            <a:r>
              <a:rPr lang="en-US" altLang="en-US" sz="2400" dirty="0">
                <a:latin typeface="Times New Roman" charset="0"/>
                <a:ea typeface="ＭＳ Ｐゴシック" charset="-128"/>
                <a:cs typeface="Times New Roman" charset="0"/>
              </a:rPr>
              <a:t>and </a:t>
            </a:r>
            <a:r>
              <a:rPr lang="en-US" altLang="en-US" sz="2400" dirty="0" smtClean="0">
                <a:latin typeface="Times New Roman" charset="0"/>
                <a:ea typeface="ＭＳ Ｐゴシック" charset="-128"/>
                <a:cs typeface="Times New Roman" charset="0"/>
              </a:rPr>
              <a:t>precision;</a:t>
            </a:r>
            <a:endParaRPr lang="en-US" altLang="en-US" sz="2400" dirty="0">
              <a:latin typeface="Times New Roman" charset="0"/>
              <a:ea typeface="ＭＳ Ｐゴシック" charset="-128"/>
              <a:cs typeface="Times New Roman" charset="0"/>
            </a:endParaRPr>
          </a:p>
          <a:p>
            <a:pPr marL="914400" lvl="1" indent="-457200" eaLnBrk="1" hangingPunct="1">
              <a:buFont typeface="+mj-lt"/>
              <a:buAutoNum type="arabicPeriod"/>
            </a:pPr>
            <a:r>
              <a:rPr lang="en-US" altLang="en-US" sz="2400" dirty="0" smtClean="0">
                <a:latin typeface="Times New Roman" charset="0"/>
                <a:ea typeface="ＭＳ Ｐゴシック" charset="-128"/>
                <a:cs typeface="Times New Roman" charset="0"/>
              </a:rPr>
              <a:t>Write numbers in the decimal form and in scientific notation;</a:t>
            </a:r>
          </a:p>
          <a:p>
            <a:pPr marL="914400" lvl="1" indent="-457200" eaLnBrk="1" hangingPunct="1">
              <a:buFont typeface="+mj-lt"/>
              <a:buAutoNum type="arabicPeriod"/>
            </a:pPr>
            <a:endParaRPr lang="en-US" altLang="en-US" sz="2400" dirty="0">
              <a:latin typeface="Times New Roman" charset="0"/>
              <a:ea typeface="ＭＳ Ｐゴシック" charset="-128"/>
              <a:cs typeface="Times New Roman" charset="0"/>
            </a:endParaRPr>
          </a:p>
          <a:p>
            <a:pPr eaLnBrk="1" hangingPunct="1"/>
            <a:endParaRPr lang="en-US" altLang="en-US" dirty="0">
              <a:latin typeface="Times New Roman" charset="0"/>
              <a:ea typeface="ＭＳ Ｐゴシック" charset="-128"/>
              <a:cs typeface="Times New Roman" charset="0"/>
            </a:endParaRPr>
          </a:p>
          <a:p>
            <a:pPr eaLnBrk="1" hangingPunct="1"/>
            <a:endParaRPr lang="en-US" altLang="en-US" sz="3600" dirty="0">
              <a:latin typeface="Times New Roman" charset="0"/>
              <a:ea typeface="ＭＳ Ｐゴシック" charset="-128"/>
              <a:cs typeface="Times New Roman" charset="0"/>
            </a:endParaRPr>
          </a:p>
        </p:txBody>
      </p:sp>
    </p:spTree>
    <p:extLst>
      <p:ext uri="{BB962C8B-B14F-4D97-AF65-F5344CB8AC3E}">
        <p14:creationId xmlns:p14="http://schemas.microsoft.com/office/powerpoint/2010/main" val="2824387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latin typeface="Times New Roman" charset="0"/>
              </a:rPr>
              <a:t>Classification of Matter</a:t>
            </a:r>
          </a:p>
        </p:txBody>
      </p:sp>
      <p:sp>
        <p:nvSpPr>
          <p:cNvPr id="44035" name="Rectangle 3"/>
          <p:cNvSpPr>
            <a:spLocks noGrp="1" noChangeArrowheads="1"/>
          </p:cNvSpPr>
          <p:nvPr>
            <p:ph type="body" idx="1"/>
          </p:nvPr>
        </p:nvSpPr>
        <p:spPr/>
        <p:txBody>
          <a:bodyPr/>
          <a:lstStyle/>
          <a:p>
            <a:pPr eaLnBrk="1" hangingPunct="1"/>
            <a:r>
              <a:rPr lang="en-US" altLang="en-US" sz="3000" dirty="0">
                <a:latin typeface="Times New Roman" charset="0"/>
              </a:rPr>
              <a:t>Mixture: </a:t>
            </a:r>
            <a:r>
              <a:rPr lang="en-US" altLang="en-US" sz="3000" i="1" dirty="0">
                <a:latin typeface="Times New Roman" charset="0"/>
              </a:rPr>
              <a:t>has variable composition</a:t>
            </a:r>
          </a:p>
          <a:p>
            <a:pPr eaLnBrk="1" hangingPunct="1"/>
            <a:r>
              <a:rPr lang="en-US" altLang="en-US" sz="3000" dirty="0">
                <a:latin typeface="Times New Roman" charset="0"/>
              </a:rPr>
              <a:t>Homogeneous mixture:</a:t>
            </a:r>
          </a:p>
          <a:p>
            <a:pPr lvl="1" eaLnBrk="1" hangingPunct="1">
              <a:buFontTx/>
              <a:buNone/>
            </a:pPr>
            <a:r>
              <a:rPr lang="en-US" altLang="en-US" sz="2400" i="1" dirty="0">
                <a:latin typeface="Times New Roman" charset="0"/>
              </a:rPr>
              <a:t>	One that has uniform appearance and composition throughout;</a:t>
            </a:r>
          </a:p>
          <a:p>
            <a:pPr eaLnBrk="1" hangingPunct="1"/>
            <a:r>
              <a:rPr lang="en-US" altLang="en-US" sz="3000" dirty="0">
                <a:latin typeface="Times New Roman" charset="0"/>
              </a:rPr>
              <a:t>Heterogeneous mixture:</a:t>
            </a:r>
          </a:p>
          <a:p>
            <a:pPr lvl="1" eaLnBrk="1" hangingPunct="1">
              <a:buFontTx/>
              <a:buNone/>
            </a:pPr>
            <a:r>
              <a:rPr lang="en-US" altLang="en-US" sz="2400" i="1" dirty="0">
                <a:latin typeface="Times New Roman" charset="0"/>
              </a:rPr>
              <a:t>	One that has neither uniform appearance nor composition – the composition in one part of the mixture may differ from those of other parts;</a:t>
            </a:r>
          </a:p>
          <a:p>
            <a:pPr eaLnBrk="1" hangingPunct="1"/>
            <a:r>
              <a:rPr lang="en-US" altLang="en-US" sz="3000" dirty="0">
                <a:latin typeface="Times New Roman" charset="0"/>
              </a:rPr>
              <a:t>Pure Substance: </a:t>
            </a:r>
            <a:r>
              <a:rPr lang="en-US" altLang="en-US" sz="3000" i="1" dirty="0">
                <a:latin typeface="Times New Roman" charset="0"/>
              </a:rPr>
              <a:t>has a fixed composition</a:t>
            </a:r>
            <a:endParaRPr lang="en-US" altLang="en-US" sz="3000"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a:latin typeface="Times New Roman" charset="0"/>
              </a:rPr>
              <a:t>Pure Substance</a:t>
            </a:r>
          </a:p>
        </p:txBody>
      </p:sp>
      <p:sp>
        <p:nvSpPr>
          <p:cNvPr id="45059" name="Rectangle 3"/>
          <p:cNvSpPr>
            <a:spLocks noGrp="1" noChangeArrowheads="1"/>
          </p:cNvSpPr>
          <p:nvPr>
            <p:ph type="body" idx="1"/>
          </p:nvPr>
        </p:nvSpPr>
        <p:spPr/>
        <p:txBody>
          <a:bodyPr/>
          <a:lstStyle/>
          <a:p>
            <a:pPr eaLnBrk="1" hangingPunct="1"/>
            <a:r>
              <a:rPr lang="en-US" altLang="en-US">
                <a:latin typeface="Times New Roman" charset="0"/>
              </a:rPr>
              <a:t>Element:</a:t>
            </a:r>
          </a:p>
          <a:p>
            <a:pPr lvl="1" eaLnBrk="1" hangingPunct="1">
              <a:buFontTx/>
              <a:buNone/>
            </a:pPr>
            <a:r>
              <a:rPr lang="en-US" altLang="en-US" i="1">
                <a:latin typeface="Times New Roman" charset="0"/>
              </a:rPr>
              <a:t>	Composed of only one type of atoms – it cannot be further reduced to simpler forms.</a:t>
            </a:r>
          </a:p>
          <a:p>
            <a:pPr eaLnBrk="1" hangingPunct="1"/>
            <a:r>
              <a:rPr lang="en-US" altLang="en-US">
                <a:latin typeface="Times New Roman" charset="0"/>
              </a:rPr>
              <a:t>Compound:</a:t>
            </a:r>
          </a:p>
          <a:p>
            <a:pPr lvl="1" eaLnBrk="1" hangingPunct="1">
              <a:buFontTx/>
              <a:buNone/>
            </a:pPr>
            <a:r>
              <a:rPr lang="en-US" altLang="en-US" i="1">
                <a:latin typeface="Times New Roman" charset="0"/>
              </a:rPr>
              <a:t>	Composed of atoms of at least two different elements combined chemically in a fixed ratio; it may be reduced into simpler forms or into its elements</a:t>
            </a:r>
            <a:r>
              <a:rPr lang="en-US" altLang="en-US">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000">
                <a:latin typeface="Times New Roman" charset="0"/>
                <a:ea typeface="Times New Roman" charset="0"/>
                <a:cs typeface="Times New Roman" charset="0"/>
              </a:rPr>
              <a:t>Some Examples</a:t>
            </a:r>
            <a:endParaRPr lang="en-US" altLang="en-US" sz="4000"/>
          </a:p>
        </p:txBody>
      </p:sp>
      <p:sp>
        <p:nvSpPr>
          <p:cNvPr id="11267" name="Content Placeholder 2"/>
          <p:cNvSpPr>
            <a:spLocks noGrp="1"/>
          </p:cNvSpPr>
          <p:nvPr>
            <p:ph idx="1"/>
          </p:nvPr>
        </p:nvSpPr>
        <p:spPr/>
        <p:txBody>
          <a:bodyPr/>
          <a:lstStyle/>
          <a:p>
            <a:r>
              <a:rPr lang="en-US" altLang="en-US" sz="2800" b="1" i="1" dirty="0">
                <a:latin typeface="Times New Roman" charset="0"/>
                <a:ea typeface="Times New Roman" charset="0"/>
                <a:cs typeface="Times New Roman" charset="0"/>
              </a:rPr>
              <a:t>Elements</a:t>
            </a:r>
            <a:r>
              <a:rPr lang="en-US" altLang="en-US" sz="2800" dirty="0">
                <a:latin typeface="Times New Roman" charset="0"/>
                <a:ea typeface="Times New Roman" charset="0"/>
                <a:cs typeface="Times New Roman" charset="0"/>
              </a:rPr>
              <a:t>: carbon, oxygen, iron, copper, argon, etc.</a:t>
            </a:r>
          </a:p>
          <a:p>
            <a:r>
              <a:rPr lang="en-US" altLang="en-US" sz="2800" b="1" i="1" dirty="0">
                <a:latin typeface="Times New Roman" charset="0"/>
                <a:ea typeface="Times New Roman" charset="0"/>
                <a:cs typeface="Times New Roman" charset="0"/>
              </a:rPr>
              <a:t>Compounds</a:t>
            </a:r>
            <a:r>
              <a:rPr lang="en-US" altLang="en-US" sz="2800" dirty="0">
                <a:latin typeface="Times New Roman" charset="0"/>
                <a:ea typeface="Times New Roman" charset="0"/>
                <a:cs typeface="Times New Roman" charset="0"/>
              </a:rPr>
              <a:t>: pure water, carbon dioxide, sugar, salt (sodium chloride), etc.</a:t>
            </a:r>
          </a:p>
          <a:p>
            <a:r>
              <a:rPr lang="en-US" altLang="en-US" sz="2800" b="1" i="1" dirty="0">
                <a:latin typeface="Times New Roman" charset="0"/>
                <a:ea typeface="Times New Roman" charset="0"/>
                <a:cs typeface="Times New Roman" charset="0"/>
              </a:rPr>
              <a:t>Homogeneous mixtures</a:t>
            </a:r>
            <a:r>
              <a:rPr lang="en-US" altLang="en-US" sz="2800" dirty="0">
                <a:latin typeface="Times New Roman" charset="0"/>
                <a:ea typeface="Times New Roman" charset="0"/>
                <a:cs typeface="Times New Roman" charset="0"/>
              </a:rPr>
              <a:t>: air, gasoline, oil tap water, mineral water, soda drinks, etc.</a:t>
            </a:r>
          </a:p>
          <a:p>
            <a:r>
              <a:rPr lang="en-US" altLang="en-US" sz="2800" b="1" i="1" dirty="0">
                <a:latin typeface="Times New Roman" charset="0"/>
                <a:ea typeface="Times New Roman" charset="0"/>
                <a:cs typeface="Times New Roman" charset="0"/>
              </a:rPr>
              <a:t>Heterogeneous mixtures</a:t>
            </a:r>
            <a:r>
              <a:rPr lang="en-US" altLang="en-US" sz="2800" dirty="0">
                <a:latin typeface="Times New Roman" charset="0"/>
                <a:ea typeface="Times New Roman" charset="0"/>
                <a:cs typeface="Times New Roman" charset="0"/>
              </a:rPr>
              <a:t>: sand, soil, coffee beans, jelly beans, chunky peanut butter; muddy water, etc.</a:t>
            </a:r>
          </a:p>
          <a:p>
            <a:endParaRPr lang="en-US" altLang="en-US" sz="2800" dirty="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i="1">
                <a:latin typeface="Times New Roman" charset="0"/>
                <a:ea typeface="Times New Roman" charset="0"/>
                <a:cs typeface="Times New Roman" charset="0"/>
              </a:rPr>
              <a:t>What Type of Changes Matter Undergoes</a:t>
            </a:r>
            <a:r>
              <a:rPr lang="en-US" altLang="en-US" sz="4000">
                <a:latin typeface="Times New Roman" charset="0"/>
                <a:ea typeface="Times New Roman" charset="0"/>
                <a:cs typeface="Times New Roman" charset="0"/>
              </a:rPr>
              <a:t>?</a:t>
            </a:r>
            <a:endParaRPr lang="en-US" altLang="en-US" sz="4000" i="1">
              <a:latin typeface="Times New Roman" charset="0"/>
              <a:ea typeface="Times New Roman" charset="0"/>
              <a:cs typeface="Times New Roman" charset="0"/>
            </a:endParaRPr>
          </a:p>
        </p:txBody>
      </p:sp>
      <p:sp>
        <p:nvSpPr>
          <p:cNvPr id="92163" name="Rectangle 3"/>
          <p:cNvSpPr>
            <a:spLocks noGrp="1" noChangeArrowheads="1"/>
          </p:cNvSpPr>
          <p:nvPr>
            <p:ph type="body" idx="1"/>
          </p:nvPr>
        </p:nvSpPr>
        <p:spPr>
          <a:xfrm>
            <a:off x="457200" y="1600200"/>
            <a:ext cx="8229600" cy="4800600"/>
          </a:xfrm>
        </p:spPr>
        <p:txBody>
          <a:bodyPr/>
          <a:lstStyle/>
          <a:p>
            <a:pPr eaLnBrk="1" hangingPunct="1"/>
            <a:r>
              <a:rPr lang="en-US" altLang="en-US" i="1">
                <a:latin typeface="Times New Roman" charset="0"/>
                <a:ea typeface="Times New Roman" charset="0"/>
                <a:cs typeface="Times New Roman" charset="0"/>
              </a:rPr>
              <a:t>Physical</a:t>
            </a:r>
            <a:r>
              <a:rPr lang="en-US" altLang="en-US">
                <a:latin typeface="Times New Roman" charset="0"/>
                <a:ea typeface="Times New Roman" charset="0"/>
                <a:cs typeface="Times New Roman" charset="0"/>
              </a:rPr>
              <a:t> or </a:t>
            </a:r>
            <a:r>
              <a:rPr lang="en-US" altLang="en-US" i="1">
                <a:latin typeface="Times New Roman" charset="0"/>
                <a:ea typeface="Times New Roman" charset="0"/>
                <a:cs typeface="Times New Roman" charset="0"/>
              </a:rPr>
              <a:t>Chemical</a:t>
            </a:r>
            <a:r>
              <a:rPr lang="en-US" altLang="en-US">
                <a:latin typeface="Times New Roman" charset="0"/>
                <a:ea typeface="Times New Roman" charset="0"/>
                <a:cs typeface="Times New Roman" charset="0"/>
              </a:rPr>
              <a:t>?</a:t>
            </a:r>
          </a:p>
          <a:p>
            <a:pPr eaLnBrk="1" hangingPunct="1"/>
            <a:endParaRPr lang="en-US" altLang="en-US" sz="2000">
              <a:latin typeface="Times New Roman" charset="0"/>
              <a:ea typeface="Times New Roman" charset="0"/>
              <a:cs typeface="Times New Roman" charset="0"/>
            </a:endParaRPr>
          </a:p>
          <a:p>
            <a:pPr eaLnBrk="1" hangingPunct="1"/>
            <a:r>
              <a:rPr lang="en-US" altLang="en-US">
                <a:latin typeface="Times New Roman" charset="0"/>
                <a:ea typeface="Times New Roman" charset="0"/>
                <a:cs typeface="Times New Roman" charset="0"/>
              </a:rPr>
              <a:t>Physical Change:</a:t>
            </a:r>
          </a:p>
          <a:p>
            <a:pPr lvl="1" eaLnBrk="1" hangingPunct="1">
              <a:buFontTx/>
              <a:buNone/>
            </a:pPr>
            <a:r>
              <a:rPr lang="en-US" altLang="en-US" i="1">
                <a:latin typeface="Times New Roman" charset="0"/>
                <a:ea typeface="Times New Roman" charset="0"/>
                <a:cs typeface="Times New Roman" charset="0"/>
              </a:rPr>
              <a:t>	A process that alters only the states of substances, but not their fundamental compositions</a:t>
            </a:r>
            <a:r>
              <a:rPr lang="en-US" altLang="en-US">
                <a:latin typeface="Times New Roman" charset="0"/>
                <a:ea typeface="Times New Roman" charset="0"/>
                <a:cs typeface="Times New Roman" charset="0"/>
              </a:rPr>
              <a:t>.</a:t>
            </a:r>
          </a:p>
          <a:p>
            <a:pPr eaLnBrk="1" hangingPunct="1"/>
            <a:endParaRPr lang="en-US" altLang="en-US" sz="2000">
              <a:latin typeface="Times New Roman" charset="0"/>
              <a:ea typeface="Times New Roman" charset="0"/>
              <a:cs typeface="Times New Roman" charset="0"/>
            </a:endParaRPr>
          </a:p>
          <a:p>
            <a:pPr eaLnBrk="1" hangingPunct="1"/>
            <a:r>
              <a:rPr lang="en-US" altLang="en-US">
                <a:latin typeface="Times New Roman" charset="0"/>
                <a:ea typeface="Times New Roman" charset="0"/>
                <a:cs typeface="Times New Roman" charset="0"/>
              </a:rPr>
              <a:t>Chemical Change:</a:t>
            </a:r>
          </a:p>
          <a:p>
            <a:pPr lvl="1" eaLnBrk="1" hangingPunct="1">
              <a:buFontTx/>
              <a:buNone/>
            </a:pPr>
            <a:r>
              <a:rPr lang="en-US" altLang="en-US" i="1">
                <a:latin typeface="Times New Roman" charset="0"/>
                <a:ea typeface="Times New Roman" charset="0"/>
                <a:cs typeface="Times New Roman" charset="0"/>
              </a:rPr>
              <a:t>	A process that alters the fundamental compositions of the substance and their identity</a:t>
            </a:r>
            <a:r>
              <a:rPr lang="en-US" altLang="en-US">
                <a:latin typeface="Times New Roman" charset="0"/>
                <a:ea typeface="Times New Roman" charset="0"/>
                <a:cs typeface="Times New Roman" charset="0"/>
              </a:rPr>
              <a:t>.</a:t>
            </a:r>
            <a:endParaRPr lang="en-US" altLang="en-US" i="1">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latin typeface="Times New Roman" charset="0"/>
              </a:rPr>
              <a:t>Physical Changes</a:t>
            </a:r>
          </a:p>
        </p:txBody>
      </p:sp>
      <p:sp>
        <p:nvSpPr>
          <p:cNvPr id="46083" name="Rectangle 3"/>
          <p:cNvSpPr>
            <a:spLocks noGrp="1" noChangeArrowheads="1"/>
          </p:cNvSpPr>
          <p:nvPr>
            <p:ph type="body" idx="1"/>
          </p:nvPr>
        </p:nvSpPr>
        <p:spPr>
          <a:xfrm>
            <a:off x="609600" y="1600200"/>
            <a:ext cx="8077200" cy="4525963"/>
          </a:xfrm>
        </p:spPr>
        <p:txBody>
          <a:bodyPr/>
          <a:lstStyle/>
          <a:p>
            <a:pPr marL="609600" indent="-609600" eaLnBrk="1" hangingPunct="1">
              <a:buFontTx/>
              <a:buNone/>
            </a:pPr>
            <a:endParaRPr lang="en-US" altLang="en-US" sz="1200">
              <a:latin typeface="Times New Roman" charset="0"/>
            </a:endParaRPr>
          </a:p>
          <a:p>
            <a:pPr marL="990600" lvl="1" indent="-533400" eaLnBrk="1" hangingPunct="1">
              <a:buFontTx/>
              <a:buNone/>
            </a:pPr>
            <a:r>
              <a:rPr lang="en-US" altLang="en-US">
                <a:latin typeface="Times New Roman" charset="0"/>
              </a:rPr>
              <a:t> </a:t>
            </a:r>
            <a:r>
              <a:rPr lang="en-US" altLang="en-US" sz="3200" u="sng">
                <a:latin typeface="Times New Roman" charset="0"/>
              </a:rPr>
              <a:t>Examples</a:t>
            </a:r>
            <a:r>
              <a:rPr lang="en-US" altLang="en-US" sz="3200">
                <a:latin typeface="Times New Roman" charset="0"/>
              </a:rPr>
              <a:t>: </a:t>
            </a:r>
          </a:p>
          <a:p>
            <a:pPr marL="990600" lvl="1" indent="-533400" eaLnBrk="1" hangingPunct="1">
              <a:buFontTx/>
              <a:buAutoNum type="arabicPeriod"/>
            </a:pPr>
            <a:r>
              <a:rPr lang="en-US" altLang="en-US" sz="3200">
                <a:latin typeface="Times New Roman" charset="0"/>
              </a:rPr>
              <a:t>Melting: </a:t>
            </a:r>
            <a:r>
              <a:rPr lang="en-US" altLang="en-US" sz="3200" i="1">
                <a:latin typeface="Times New Roman" charset="0"/>
              </a:rPr>
              <a:t>solid becomes liquid</a:t>
            </a:r>
            <a:r>
              <a:rPr lang="en-US" altLang="en-US" sz="3200">
                <a:latin typeface="Times New Roman" charset="0"/>
              </a:rPr>
              <a:t>;</a:t>
            </a:r>
            <a:r>
              <a:rPr lang="en-US" altLang="en-US" sz="3200" i="1">
                <a:latin typeface="Times New Roman" charset="0"/>
              </a:rPr>
              <a:t> </a:t>
            </a:r>
          </a:p>
          <a:p>
            <a:pPr marL="990600" lvl="1" indent="-533400" eaLnBrk="1" hangingPunct="1">
              <a:buFontTx/>
              <a:buAutoNum type="arabicPeriod"/>
            </a:pPr>
            <a:r>
              <a:rPr lang="en-US" altLang="en-US" sz="3200">
                <a:latin typeface="Times New Roman" charset="0"/>
              </a:rPr>
              <a:t>Freezing: </a:t>
            </a:r>
            <a:r>
              <a:rPr lang="en-US" altLang="en-US" sz="3200" i="1">
                <a:latin typeface="Times New Roman" charset="0"/>
              </a:rPr>
              <a:t>liquid becomes solid</a:t>
            </a:r>
            <a:r>
              <a:rPr lang="en-US" altLang="en-US" sz="3200">
                <a:latin typeface="Times New Roman" charset="0"/>
              </a:rPr>
              <a:t>; </a:t>
            </a:r>
          </a:p>
          <a:p>
            <a:pPr marL="990600" lvl="1" indent="-533400" eaLnBrk="1" hangingPunct="1">
              <a:buFontTx/>
              <a:buAutoNum type="arabicPeriod"/>
            </a:pPr>
            <a:r>
              <a:rPr lang="en-US" altLang="en-US" sz="3200">
                <a:latin typeface="Times New Roman" charset="0"/>
              </a:rPr>
              <a:t>Evaporation: </a:t>
            </a:r>
            <a:r>
              <a:rPr lang="en-US" altLang="en-US" sz="3200" i="1">
                <a:latin typeface="Times New Roman" charset="0"/>
              </a:rPr>
              <a:t>liquid becomes vapor</a:t>
            </a:r>
            <a:r>
              <a:rPr lang="en-US" altLang="en-US" sz="3200">
                <a:latin typeface="Times New Roman" charset="0"/>
              </a:rPr>
              <a:t>; </a:t>
            </a:r>
          </a:p>
          <a:p>
            <a:pPr marL="990600" lvl="1" indent="-533400" eaLnBrk="1" hangingPunct="1">
              <a:buFontTx/>
              <a:buAutoNum type="arabicPeriod"/>
            </a:pPr>
            <a:r>
              <a:rPr lang="en-US" altLang="en-US" sz="3200">
                <a:latin typeface="Times New Roman" charset="0"/>
              </a:rPr>
              <a:t>Condensation: </a:t>
            </a:r>
            <a:r>
              <a:rPr lang="en-US" altLang="en-US" sz="3200" i="1">
                <a:latin typeface="Times New Roman" charset="0"/>
              </a:rPr>
              <a:t>vapor becomes liquid</a:t>
            </a:r>
            <a:r>
              <a:rPr lang="en-US" altLang="en-US" sz="3200">
                <a:latin typeface="Times New Roman" charset="0"/>
              </a:rPr>
              <a:t>; </a:t>
            </a:r>
          </a:p>
          <a:p>
            <a:pPr marL="990600" lvl="1" indent="-533400" eaLnBrk="1" hangingPunct="1">
              <a:buFontTx/>
              <a:buAutoNum type="arabicPeriod"/>
            </a:pPr>
            <a:r>
              <a:rPr lang="en-US" altLang="en-US" sz="3200">
                <a:latin typeface="Times New Roman" charset="0"/>
              </a:rPr>
              <a:t>Sublimation: </a:t>
            </a:r>
            <a:r>
              <a:rPr lang="en-US" altLang="en-US" sz="3200" i="1">
                <a:latin typeface="Times New Roman" charset="0"/>
              </a:rPr>
              <a:t>solid becomes vapor</a:t>
            </a:r>
            <a:r>
              <a:rPr lang="en-US" altLang="en-US" sz="3200">
                <a:latin typeface="Times New Roman" charset="0"/>
              </a:rPr>
              <a:t>; </a:t>
            </a:r>
          </a:p>
          <a:p>
            <a:pPr marL="990600" lvl="1" indent="-533400" eaLnBrk="1" hangingPunct="1">
              <a:buFontTx/>
              <a:buAutoNum type="arabicPeriod"/>
            </a:pPr>
            <a:r>
              <a:rPr lang="en-US" altLang="en-US" sz="3200">
                <a:latin typeface="Times New Roman" charset="0"/>
              </a:rPr>
              <a:t>Dissolution: </a:t>
            </a:r>
            <a:r>
              <a:rPr lang="en-US" altLang="en-US" sz="3200" i="1">
                <a:latin typeface="Times New Roman" charset="0"/>
              </a:rPr>
              <a:t>solute dissolves</a:t>
            </a:r>
            <a:r>
              <a:rPr lang="en-US" altLang="en-US" sz="3200">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latin typeface="Times New Roman" charset="0"/>
              </a:rPr>
              <a:t>Chemical Changes</a:t>
            </a:r>
          </a:p>
        </p:txBody>
      </p:sp>
      <p:sp>
        <p:nvSpPr>
          <p:cNvPr id="47107" name="Rectangle 3"/>
          <p:cNvSpPr>
            <a:spLocks noGrp="1" noChangeArrowheads="1"/>
          </p:cNvSpPr>
          <p:nvPr>
            <p:ph type="body" idx="1"/>
          </p:nvPr>
        </p:nvSpPr>
        <p:spPr>
          <a:xfrm>
            <a:off x="1066800" y="1600200"/>
            <a:ext cx="7620000" cy="4525963"/>
          </a:xfrm>
        </p:spPr>
        <p:txBody>
          <a:bodyPr/>
          <a:lstStyle/>
          <a:p>
            <a:pPr marL="609600" indent="-609600" eaLnBrk="1" hangingPunct="1">
              <a:buFontTx/>
              <a:buNone/>
            </a:pPr>
            <a:endParaRPr lang="en-US" altLang="en-US" sz="1200">
              <a:latin typeface="Times New Roman" charset="0"/>
            </a:endParaRPr>
          </a:p>
          <a:p>
            <a:pPr marL="609600" indent="-609600" eaLnBrk="1" hangingPunct="1">
              <a:buFontTx/>
              <a:buNone/>
            </a:pPr>
            <a:r>
              <a:rPr lang="en-US" altLang="en-US" u="sng">
                <a:latin typeface="Times New Roman" charset="0"/>
              </a:rPr>
              <a:t>Examples</a:t>
            </a:r>
            <a:r>
              <a:rPr lang="en-US" altLang="en-US">
                <a:latin typeface="Times New Roman" charset="0"/>
              </a:rPr>
              <a:t>: </a:t>
            </a:r>
          </a:p>
          <a:p>
            <a:pPr marL="609600" indent="-609600" eaLnBrk="1" hangingPunct="1">
              <a:buFontTx/>
              <a:buAutoNum type="arabicPeriod"/>
            </a:pPr>
            <a:r>
              <a:rPr lang="en-US" altLang="en-US" sz="2800">
                <a:latin typeface="Times New Roman" charset="0"/>
              </a:rPr>
              <a:t>Combustion (burning), </a:t>
            </a:r>
          </a:p>
          <a:p>
            <a:pPr marL="609600" indent="-609600" eaLnBrk="1" hangingPunct="1">
              <a:buFontTx/>
              <a:buAutoNum type="arabicPeriod"/>
            </a:pPr>
            <a:r>
              <a:rPr lang="en-US" altLang="en-US" sz="2800">
                <a:latin typeface="Times New Roman" charset="0"/>
              </a:rPr>
              <a:t>Decomposition, </a:t>
            </a:r>
          </a:p>
          <a:p>
            <a:pPr marL="609600" indent="-609600" eaLnBrk="1" hangingPunct="1">
              <a:buFontTx/>
              <a:buAutoNum type="arabicPeriod"/>
            </a:pPr>
            <a:r>
              <a:rPr lang="en-US" altLang="en-US" sz="2800">
                <a:latin typeface="Times New Roman" charset="0"/>
              </a:rPr>
              <a:t>Rotting, </a:t>
            </a:r>
          </a:p>
          <a:p>
            <a:pPr marL="609600" indent="-609600" eaLnBrk="1" hangingPunct="1">
              <a:buFontTx/>
              <a:buAutoNum type="arabicPeriod"/>
            </a:pPr>
            <a:r>
              <a:rPr lang="en-US" altLang="en-US" sz="2800">
                <a:latin typeface="Times New Roman" charset="0"/>
              </a:rPr>
              <a:t>Fermentation, </a:t>
            </a:r>
          </a:p>
          <a:p>
            <a:pPr marL="609600" indent="-609600" eaLnBrk="1" hangingPunct="1">
              <a:buFontTx/>
              <a:buAutoNum type="arabicPeriod"/>
            </a:pPr>
            <a:r>
              <a:rPr lang="en-US" altLang="en-US" sz="2800">
                <a:latin typeface="Times New Roman" charset="0"/>
              </a:rPr>
              <a:t>Rancidity,</a:t>
            </a:r>
          </a:p>
          <a:p>
            <a:pPr marL="609600" indent="-609600" eaLnBrk="1" hangingPunct="1">
              <a:buFontTx/>
              <a:buAutoNum type="arabicPeriod"/>
            </a:pPr>
            <a:r>
              <a:rPr lang="en-US" altLang="en-US" sz="2800">
                <a:latin typeface="Times New Roman" charset="0"/>
              </a:rPr>
              <a:t>Corrosion/rusting, </a:t>
            </a:r>
          </a:p>
          <a:p>
            <a:pPr marL="609600" indent="-609600" eaLnBrk="1" hangingPunct="1">
              <a:buFontTx/>
              <a:buAutoNum type="arabicPeriod"/>
            </a:pPr>
            <a:r>
              <a:rPr lang="en-US" altLang="en-US" sz="2800">
                <a:latin typeface="Times New Roman" charset="0"/>
              </a:rPr>
              <a:t>Any type of chemical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a:latin typeface="Times New Roman" charset="0"/>
                <a:ea typeface="Times New Roman" charset="0"/>
                <a:cs typeface="Times New Roman" charset="0"/>
              </a:rPr>
              <a:t>Chemical Reaction</a:t>
            </a:r>
          </a:p>
        </p:txBody>
      </p:sp>
      <p:pic>
        <p:nvPicPr>
          <p:cNvPr id="15363"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925" y="1882775"/>
            <a:ext cx="38862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a:latin typeface="Times New Roman" charset="0"/>
                <a:ea typeface="Times New Roman" charset="0"/>
                <a:cs typeface="Times New Roman" charset="0"/>
              </a:rPr>
              <a:t>Study of Matter &amp; Changes</a:t>
            </a:r>
          </a:p>
        </p:txBody>
      </p:sp>
      <p:sp>
        <p:nvSpPr>
          <p:cNvPr id="15363" name="Rectangle 2"/>
          <p:cNvSpPr>
            <a:spLocks noChangeArrowheads="1"/>
          </p:cNvSpPr>
          <p:nvPr/>
        </p:nvSpPr>
        <p:spPr bwMode="auto">
          <a:xfrm>
            <a:off x="990600" y="1828800"/>
            <a:ext cx="73152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dirty="0" smtClean="0">
                <a:latin typeface="Times New Roman" pitchFamily="18" charset="0"/>
                <a:ea typeface="ＭＳ Ｐゴシック" pitchFamily="34" charset="-128"/>
                <a:cs typeface="Times New Roman" pitchFamily="18" charset="0"/>
              </a:rPr>
              <a:t>In chemistry you will study: </a:t>
            </a:r>
          </a:p>
          <a:p>
            <a:pPr marL="457200" indent="-457200" eaLnBrk="1" hangingPunct="1">
              <a:spcBef>
                <a:spcPct val="0"/>
              </a:spcBef>
              <a:defRPr/>
            </a:pPr>
            <a:r>
              <a:rPr lang="en-US" altLang="en-US" sz="2800" i="1" dirty="0" smtClean="0">
                <a:latin typeface="Times New Roman" pitchFamily="18" charset="0"/>
                <a:ea typeface="ＭＳ Ｐゴシック" pitchFamily="34" charset="-128"/>
                <a:cs typeface="Times New Roman" pitchFamily="18" charset="0"/>
              </a:rPr>
              <a:t>The physical and chemical properties of matter at macroscopic and microscopic levels; </a:t>
            </a:r>
          </a:p>
          <a:p>
            <a:pPr marL="457200" indent="-457200" eaLnBrk="1" hangingPunct="1">
              <a:spcBef>
                <a:spcPct val="0"/>
              </a:spcBef>
              <a:defRPr/>
            </a:pPr>
            <a:r>
              <a:rPr lang="en-US" altLang="en-US" sz="2800" i="1" dirty="0" smtClean="0">
                <a:latin typeface="Times New Roman" pitchFamily="18" charset="0"/>
                <a:ea typeface="ＭＳ Ｐゴシック" pitchFamily="34" charset="-128"/>
                <a:cs typeface="Times New Roman" pitchFamily="18" charset="0"/>
              </a:rPr>
              <a:t>the different states of matter; </a:t>
            </a:r>
          </a:p>
          <a:p>
            <a:pPr marL="457200" indent="-457200" eaLnBrk="1" hangingPunct="1">
              <a:spcBef>
                <a:spcPct val="0"/>
              </a:spcBef>
              <a:defRPr/>
            </a:pPr>
            <a:r>
              <a:rPr lang="en-US" altLang="en-US" sz="2800" i="1" dirty="0" smtClean="0">
                <a:latin typeface="Times New Roman" pitchFamily="18" charset="0"/>
                <a:ea typeface="ＭＳ Ｐゴシック" pitchFamily="34" charset="-128"/>
                <a:cs typeface="Times New Roman" pitchFamily="18" charset="0"/>
              </a:rPr>
              <a:t>factors that determine their physical and chemical properties, as well as their stability.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a:latin typeface="Times New Roman" charset="0"/>
                <a:ea typeface="ＭＳ Ｐゴシック" charset="-128"/>
                <a:cs typeface="Times New Roman" charset="0"/>
              </a:rPr>
              <a:t>Atoms vs. Molecules</a:t>
            </a:r>
          </a:p>
        </p:txBody>
      </p:sp>
      <p:sp>
        <p:nvSpPr>
          <p:cNvPr id="3" name="Rectangle 3"/>
          <p:cNvSpPr txBox="1">
            <a:spLocks noChangeArrowheads="1"/>
          </p:cNvSpPr>
          <p:nvPr/>
        </p:nvSpPr>
        <p:spPr>
          <a:xfrm>
            <a:off x="609600" y="3124200"/>
            <a:ext cx="7924800" cy="3276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Matter is composed of tiny particles called atoms. </a:t>
            </a:r>
          </a:p>
          <a:p>
            <a:pPr eaLnBrk="1" hangingPunct="1">
              <a:defRPr/>
            </a:pP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Atoms are smallest part of elements that retain the chemical properties of the elements. </a:t>
            </a:r>
          </a:p>
          <a:p>
            <a:pPr eaLnBrk="1" hangingPunct="1">
              <a:defRPr/>
            </a:pP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Molecules units of substances, each contains </a:t>
            </a:r>
            <a:r>
              <a:rPr lang="en-US" altLang="en-US" sz="2400" kern="0" dirty="0">
                <a:latin typeface="Times New Roman" panose="02020603050405020304" pitchFamily="18" charset="0"/>
                <a:ea typeface="ＭＳ Ｐゴシック" pitchFamily="34" charset="-128"/>
                <a:cs typeface="Times New Roman" panose="02020603050405020304" pitchFamily="18" charset="0"/>
              </a:rPr>
              <a:t>t</a:t>
            </a: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wo or more atoms bound (bonded) together and acts as a unit. </a:t>
            </a:r>
          </a:p>
          <a:p>
            <a:pPr eaLnBrk="1" hangingPunct="1">
              <a:defRPr/>
            </a:pP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Molecules of an element contains identical atoms; molecules of a compound contains atoms of different elements.</a:t>
            </a:r>
          </a:p>
        </p:txBody>
      </p:sp>
      <p:pic>
        <p:nvPicPr>
          <p:cNvPr id="1741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61319"/>
            <a:ext cx="594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Don’t Believe Atoms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0225" y="1676400"/>
            <a:ext cx="8156575" cy="4768851"/>
          </a:xfrm>
        </p:spPr>
        <p:txBody>
          <a:bodyPr/>
          <a:lstStyle/>
          <a:p>
            <a:pPr marL="0" indent="0" algn="ctr">
              <a:buNone/>
            </a:pPr>
            <a:r>
              <a:rPr lang="en-US" dirty="0" smtClean="0">
                <a:latin typeface="Times New Roman" panose="02020603050405020304" pitchFamily="18" charset="0"/>
                <a:cs typeface="Times New Roman" panose="02020603050405020304" pitchFamily="18" charset="0"/>
              </a:rPr>
              <a:t>They make up everything!</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89090" name="Picture 2" descr="Image result for atoms and 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50364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54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Lecture-2</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800" dirty="0">
                <a:latin typeface="Times New Roman" charset="0"/>
                <a:ea typeface="ＭＳ Ｐゴシック" charset="-128"/>
                <a:cs typeface="Times New Roman" charset="0"/>
              </a:rPr>
              <a:t>By the end of this lecture, students will be able to</a:t>
            </a:r>
            <a:r>
              <a:rPr lang="en-US" altLang="en-US" sz="2800" dirty="0" smtClean="0">
                <a:latin typeface="Times New Roman" charset="0"/>
                <a:ea typeface="ＭＳ Ｐゴシック" charset="-128"/>
                <a:cs typeface="Times New Roman" charset="0"/>
              </a:rPr>
              <a:t>:</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Distinguish exact and uncertain numbers;</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Correctly represent uncertainty in quantities using significant figures;</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Apply proper rounding rules in computation;</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Use conversion factors in dimensional analysis;</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Perform conversion of temperature units between Celsius, Fahrenheit and Kelvin;</a:t>
            </a:r>
          </a:p>
          <a:p>
            <a:pPr marL="914400" lvl="1" indent="-457200">
              <a:buFont typeface="+mj-lt"/>
              <a:buAutoNum type="arabicPeriod"/>
            </a:pPr>
            <a:r>
              <a:rPr lang="en-US" altLang="en-US" sz="2400" dirty="0" smtClean="0">
                <a:latin typeface="Times New Roman" charset="0"/>
                <a:ea typeface="ＭＳ Ｐゴシック" charset="-128"/>
                <a:cs typeface="Times New Roman" charset="0"/>
              </a:rPr>
              <a:t>Perform calculations involving mass, volume and density</a:t>
            </a:r>
            <a:endParaRPr lang="en-US" altLang="en-US" sz="2400" dirty="0">
              <a:latin typeface="Times New Roman" charset="0"/>
              <a:ea typeface="ＭＳ Ｐゴシック" charset="-128"/>
              <a:cs typeface="Times New Roman" charset="0"/>
            </a:endParaRPr>
          </a:p>
          <a:p>
            <a:endParaRPr lang="en-US" dirty="0"/>
          </a:p>
        </p:txBody>
      </p:sp>
    </p:spTree>
    <p:extLst>
      <p:ext uri="{BB962C8B-B14F-4D97-AF65-F5344CB8AC3E}">
        <p14:creationId xmlns:p14="http://schemas.microsoft.com/office/powerpoint/2010/main" val="175810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4000" dirty="0">
                <a:latin typeface="Times New Roman" charset="0"/>
                <a:ea typeface="Times New Roman" charset="0"/>
                <a:cs typeface="Times New Roman" charset="0"/>
              </a:rPr>
              <a:t>Simple and Complex Molecules</a:t>
            </a:r>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57400"/>
            <a:ext cx="8229600" cy="23542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latin typeface="Times New Roman" charset="0"/>
                <a:ea typeface="ＭＳ Ｐゴシック" charset="-128"/>
                <a:cs typeface="Times New Roman" charset="0"/>
              </a:rPr>
              <a:t>Chemical Reaction</a:t>
            </a:r>
          </a:p>
        </p:txBody>
      </p:sp>
      <p:sp>
        <p:nvSpPr>
          <p:cNvPr id="3" name="Rectangle 8"/>
          <p:cNvSpPr txBox="1">
            <a:spLocks noChangeArrowheads="1"/>
          </p:cNvSpPr>
          <p:nvPr/>
        </p:nvSpPr>
        <p:spPr>
          <a:xfrm>
            <a:off x="762000" y="1752600"/>
            <a:ext cx="7467600" cy="2438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A process that alters the fundamental composition and identity of the substance; </a:t>
            </a: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Electrolysis converts water into hydrogen and oxygen gas; </a:t>
            </a:r>
          </a:p>
          <a:p>
            <a:pPr eaLnBrk="1" hangingPunct="1">
              <a:defRPr/>
            </a:pPr>
            <a:r>
              <a:rPr lang="en-US" altLang="en-US" sz="2600" kern="0" dirty="0" smtClean="0">
                <a:latin typeface="Times New Roman" panose="02020603050405020304" pitchFamily="18" charset="0"/>
                <a:ea typeface="ＭＳ Ｐゴシック" pitchFamily="34" charset="-128"/>
                <a:cs typeface="Times New Roman" panose="02020603050405020304" pitchFamily="18" charset="0"/>
              </a:rPr>
              <a:t>Burning candle changes wax into </a:t>
            </a:r>
            <a:r>
              <a:rPr lang="en-US" sz="2600" dirty="0" smtClean="0">
                <a:latin typeface="Times New Roman" panose="02020603050405020304" pitchFamily="18" charset="0"/>
                <a:cs typeface="Times New Roman" panose="02020603050405020304" pitchFamily="18" charset="0"/>
              </a:rPr>
              <a:t>H</a:t>
            </a:r>
            <a:r>
              <a:rPr lang="en-US" sz="2600" baseline="-25000" dirty="0" smtClean="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O and CO</a:t>
            </a:r>
            <a:r>
              <a:rPr lang="en-US" sz="2600" baseline="-25000" dirty="0" smtClean="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p:txBody>
      </p:sp>
      <p:pic>
        <p:nvPicPr>
          <p:cNvPr id="20484"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0"/>
            <a:ext cx="75755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000">
                <a:latin typeface="Times New Roman" charset="0"/>
                <a:ea typeface="Times New Roman" charset="0"/>
                <a:cs typeface="Times New Roman" charset="0"/>
              </a:rPr>
              <a:t>Electrolysis is a Chemical Process</a:t>
            </a:r>
          </a:p>
        </p:txBody>
      </p:sp>
      <p:pic>
        <p:nvPicPr>
          <p:cNvPr id="21507"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600200"/>
            <a:ext cx="6615113" cy="4191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latin typeface="Times New Roman" charset="0"/>
                <a:ea typeface="Times New Roman" charset="0"/>
                <a:cs typeface="Times New Roman" charset="0"/>
              </a:rPr>
              <a:t>Roles of Scientists</a:t>
            </a:r>
            <a:endParaRPr lang="en-US" altLang="en-US"/>
          </a:p>
        </p:txBody>
      </p:sp>
      <p:sp>
        <p:nvSpPr>
          <p:cNvPr id="3" name="Rectangle 2"/>
          <p:cNvSpPr/>
          <p:nvPr/>
        </p:nvSpPr>
        <p:spPr>
          <a:xfrm>
            <a:off x="990600" y="1676400"/>
            <a:ext cx="7239000" cy="4032250"/>
          </a:xfrm>
          <a:prstGeom prst="rect">
            <a:avLst/>
          </a:prstGeom>
        </p:spPr>
        <p:txBody>
          <a:bodyPr>
            <a:spAutoFit/>
          </a:bodyPr>
          <a:lstStyle/>
          <a:p>
            <a:pPr marL="533400" indent="-533400" eaLnBrk="1" hangingPunct="1">
              <a:buFont typeface="Arial" panose="020B0604020202020204" pitchFamily="34" charset="0"/>
              <a:buChar char="•"/>
              <a:defRPr/>
            </a:pPr>
            <a:r>
              <a:rPr lang="en-US" altLang="en-US" sz="3200" kern="0" dirty="0">
                <a:latin typeface="Times New Roman" panose="02020603050405020304" pitchFamily="18" charset="0"/>
                <a:ea typeface="ＭＳ Ｐゴシック" pitchFamily="34" charset="-128"/>
                <a:cs typeface="Times New Roman" panose="02020603050405020304" pitchFamily="18" charset="0"/>
              </a:rPr>
              <a:t>Scientists continuously challenge our current beliefs about nature, and always:</a:t>
            </a:r>
          </a:p>
          <a:p>
            <a:pPr marL="990600" lvl="1" indent="-533400" eaLnBrk="1" hangingPunct="1">
              <a:buFont typeface="Arial" panose="020B0604020202020204" pitchFamily="34" charset="0"/>
              <a:buChar char="•"/>
              <a:defRPr/>
            </a:pPr>
            <a:r>
              <a:rPr lang="en-US" altLang="en-US" sz="3200" i="1" kern="0" dirty="0">
                <a:latin typeface="Times New Roman" panose="02020603050405020304" pitchFamily="18" charset="0"/>
                <a:ea typeface="ＭＳ Ｐゴシック" pitchFamily="34" charset="-128"/>
                <a:cs typeface="Times New Roman" panose="02020603050405020304" pitchFamily="18" charset="0"/>
              </a:rPr>
              <a:t>asking questions about what we have already known;</a:t>
            </a:r>
          </a:p>
          <a:p>
            <a:pPr marL="990600" lvl="1" indent="-533400" eaLnBrk="1" hangingPunct="1">
              <a:buFont typeface="Arial" panose="020B0604020202020204" pitchFamily="34" charset="0"/>
              <a:buChar char="•"/>
              <a:defRPr/>
            </a:pPr>
            <a:r>
              <a:rPr lang="en-US" altLang="en-US" sz="3200" i="1" kern="0" dirty="0">
                <a:latin typeface="Times New Roman" panose="02020603050405020304" pitchFamily="18" charset="0"/>
                <a:ea typeface="ＭＳ Ｐゴシック" pitchFamily="34" charset="-128"/>
                <a:cs typeface="Times New Roman" panose="02020603050405020304" pitchFamily="18" charset="0"/>
              </a:rPr>
              <a:t>testing our current knowledge about everything, either to confirm what already know or to gain new insight.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33400" y="228600"/>
            <a:ext cx="2971800" cy="2209800"/>
          </a:xfrm>
        </p:spPr>
        <p:txBody>
          <a:bodyPr/>
          <a:lstStyle/>
          <a:p>
            <a:pPr algn="l" eaLnBrk="1" hangingPunct="1"/>
            <a:r>
              <a:rPr lang="en-US" altLang="en-US" sz="3200" dirty="0">
                <a:latin typeface="Times New Roman" charset="0"/>
                <a:ea typeface="ＭＳ Ｐゴシック" charset="-128"/>
                <a:cs typeface="Times New Roman" charset="0"/>
              </a:rPr>
              <a:t>The Process</a:t>
            </a:r>
            <a:r>
              <a:rPr lang="en-US" altLang="en-US" sz="3600" dirty="0">
                <a:latin typeface="Times New Roman" charset="0"/>
                <a:ea typeface="ＭＳ Ｐゴシック" charset="-128"/>
                <a:cs typeface="Times New Roman" charset="0"/>
              </a:rPr>
              <a:t>: </a:t>
            </a:r>
            <a:br>
              <a:rPr lang="en-US" altLang="en-US" sz="3600" dirty="0">
                <a:latin typeface="Times New Roman" charset="0"/>
                <a:ea typeface="ＭＳ Ｐゴシック" charset="-128"/>
                <a:cs typeface="Times New Roman" charset="0"/>
              </a:rPr>
            </a:br>
            <a:r>
              <a:rPr lang="en-US" altLang="en-US" sz="3600" i="1" dirty="0">
                <a:latin typeface="Times New Roman" charset="0"/>
                <a:ea typeface="ＭＳ Ｐゴシック" charset="-128"/>
                <a:cs typeface="Times New Roman" charset="0"/>
              </a:rPr>
              <a:t>The Scientific Method</a:t>
            </a:r>
          </a:p>
        </p:txBody>
      </p:sp>
      <p:pic>
        <p:nvPicPr>
          <p:cNvPr id="2355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19125"/>
            <a:ext cx="44196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43000"/>
          </a:xfrm>
        </p:spPr>
        <p:txBody>
          <a:bodyPr/>
          <a:lstStyle/>
          <a:p>
            <a:pPr eaLnBrk="1" hangingPunct="1"/>
            <a:r>
              <a:rPr lang="en-US" altLang="en-US" sz="3600" dirty="0">
                <a:latin typeface="Times New Roman" charset="0"/>
              </a:rPr>
              <a:t>Fundamental Steps in Scientific Method</a:t>
            </a:r>
            <a:endParaRPr lang="en-US" altLang="en-US" sz="3600" b="1" dirty="0">
              <a:latin typeface="Times New Roman" charset="0"/>
            </a:endParaRPr>
          </a:p>
        </p:txBody>
      </p:sp>
      <p:sp>
        <p:nvSpPr>
          <p:cNvPr id="51203" name="Rectangle 3"/>
          <p:cNvSpPr>
            <a:spLocks noGrp="1" noChangeArrowheads="1"/>
          </p:cNvSpPr>
          <p:nvPr>
            <p:ph type="body" idx="1"/>
          </p:nvPr>
        </p:nvSpPr>
        <p:spPr>
          <a:xfrm>
            <a:off x="457200" y="1828800"/>
            <a:ext cx="8229600" cy="4648200"/>
          </a:xfrm>
        </p:spPr>
        <p:txBody>
          <a:bodyPr/>
          <a:lstStyle/>
          <a:p>
            <a:pPr marL="609600" indent="-609600" eaLnBrk="1" hangingPunct="1">
              <a:buFontTx/>
              <a:buAutoNum type="arabicPeriod"/>
            </a:pPr>
            <a:r>
              <a:rPr lang="en-US" altLang="en-US" sz="2800" dirty="0" smtClean="0">
                <a:latin typeface="Times New Roman" charset="0"/>
              </a:rPr>
              <a:t>Make an </a:t>
            </a:r>
            <a:r>
              <a:rPr lang="en-US" altLang="en-US" sz="2800" b="1" i="1" dirty="0" smtClean="0">
                <a:latin typeface="Times New Roman" charset="0"/>
              </a:rPr>
              <a:t>observations</a:t>
            </a:r>
            <a:r>
              <a:rPr lang="en-US" altLang="en-US" sz="2800" dirty="0" smtClean="0">
                <a:latin typeface="Times New Roman" charset="0"/>
              </a:rPr>
              <a:t> and collect </a:t>
            </a:r>
            <a:r>
              <a:rPr lang="en-US" altLang="en-US" sz="2800" b="1" i="1" dirty="0">
                <a:latin typeface="Times New Roman" charset="0"/>
              </a:rPr>
              <a:t>data</a:t>
            </a:r>
            <a:r>
              <a:rPr lang="en-US" altLang="en-US" sz="2800" dirty="0">
                <a:latin typeface="Times New Roman" charset="0"/>
              </a:rPr>
              <a:t>;</a:t>
            </a:r>
          </a:p>
          <a:p>
            <a:pPr marL="609600" indent="-609600" eaLnBrk="1" hangingPunct="1">
              <a:buFontTx/>
              <a:buAutoNum type="arabicPeriod"/>
            </a:pPr>
            <a:r>
              <a:rPr lang="en-US" altLang="en-US" sz="2800" dirty="0">
                <a:latin typeface="Times New Roman" charset="0"/>
              </a:rPr>
              <a:t>Develop a </a:t>
            </a:r>
            <a:r>
              <a:rPr lang="en-US" altLang="en-US" sz="2800" b="1" i="1" dirty="0">
                <a:latin typeface="Times New Roman" charset="0"/>
              </a:rPr>
              <a:t>hypothesis </a:t>
            </a:r>
            <a:r>
              <a:rPr lang="en-US" altLang="en-US" sz="2800" dirty="0">
                <a:latin typeface="Times New Roman" charset="0"/>
              </a:rPr>
              <a:t>based on available data;</a:t>
            </a:r>
          </a:p>
          <a:p>
            <a:pPr marL="609600" indent="-609600" eaLnBrk="1" hangingPunct="1">
              <a:buFontTx/>
              <a:buAutoNum type="arabicPeriod"/>
            </a:pPr>
            <a:r>
              <a:rPr lang="en-US" altLang="en-US" sz="2800" dirty="0">
                <a:latin typeface="Times New Roman" charset="0"/>
              </a:rPr>
              <a:t>Test the </a:t>
            </a:r>
            <a:r>
              <a:rPr lang="en-US" altLang="en-US" sz="2800" i="1" dirty="0">
                <a:latin typeface="Times New Roman" charset="0"/>
              </a:rPr>
              <a:t>hypothesis</a:t>
            </a:r>
            <a:r>
              <a:rPr lang="en-US" altLang="en-US" i="1" dirty="0">
                <a:latin typeface="Times New Roman" charset="0"/>
              </a:rPr>
              <a:t> </a:t>
            </a:r>
          </a:p>
          <a:p>
            <a:pPr marL="990600" lvl="1" indent="-533400" eaLnBrk="1" hangingPunct="1">
              <a:buFontTx/>
              <a:buNone/>
            </a:pPr>
            <a:r>
              <a:rPr lang="en-US" altLang="en-US" dirty="0">
                <a:latin typeface="Times New Roman" charset="0"/>
              </a:rPr>
              <a:t>	(Make prediction &amp; perform experiments)</a:t>
            </a:r>
          </a:p>
          <a:p>
            <a:pPr marL="609600" indent="-609600" eaLnBrk="1" hangingPunct="1">
              <a:buFontTx/>
              <a:buAutoNum type="arabicPeriod"/>
            </a:pPr>
            <a:r>
              <a:rPr lang="en-US" altLang="en-US" sz="2800" dirty="0">
                <a:latin typeface="Times New Roman" charset="0"/>
              </a:rPr>
              <a:t>Collect and analyze more data to support hypothesis</a:t>
            </a:r>
          </a:p>
          <a:p>
            <a:pPr marL="609600" indent="-609600" eaLnBrk="1" hangingPunct="1">
              <a:buFontTx/>
              <a:buAutoNum type="arabicPeriod"/>
            </a:pPr>
            <a:r>
              <a:rPr lang="en-US" altLang="en-US" sz="2800" dirty="0" smtClean="0">
                <a:latin typeface="Times New Roman" charset="0"/>
              </a:rPr>
              <a:t>Summarizing the results:</a:t>
            </a:r>
            <a:endParaRPr lang="en-US" altLang="en-US" sz="2800" dirty="0">
              <a:latin typeface="Times New Roman" charset="0"/>
            </a:endParaRPr>
          </a:p>
          <a:p>
            <a:pPr lvl="2" eaLnBrk="1" hangingPunct="1"/>
            <a:r>
              <a:rPr lang="en-US" altLang="en-US" sz="2800" dirty="0">
                <a:latin typeface="Times New Roman" charset="0"/>
              </a:rPr>
              <a:t>Tested hypotheses become </a:t>
            </a:r>
            <a:r>
              <a:rPr lang="en-US" altLang="en-US" sz="2800" b="1" i="1" dirty="0">
                <a:latin typeface="Times New Roman" charset="0"/>
              </a:rPr>
              <a:t>Theory</a:t>
            </a:r>
            <a:r>
              <a:rPr lang="en-US" altLang="en-US" sz="2800" dirty="0">
                <a:latin typeface="Times New Roman" charset="0"/>
              </a:rPr>
              <a:t>.</a:t>
            </a:r>
          </a:p>
          <a:p>
            <a:pPr lvl="2" eaLnBrk="1" hangingPunct="1"/>
            <a:r>
              <a:rPr lang="en-US" altLang="en-US" sz="2800" dirty="0">
                <a:latin typeface="Times New Roman" charset="0"/>
              </a:rPr>
              <a:t>Observation of natural behavior of nature becomes </a:t>
            </a:r>
            <a:r>
              <a:rPr lang="en-US" altLang="en-US" sz="2800" b="1" i="1" dirty="0">
                <a:latin typeface="Times New Roman" charset="0"/>
              </a:rPr>
              <a:t>Scientific Law</a:t>
            </a:r>
            <a:r>
              <a:rPr lang="en-US" altLang="en-US" sz="2800" dirty="0">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latin typeface="Times New Roman" charset="0"/>
                <a:ea typeface="Times New Roman" charset="0"/>
                <a:cs typeface="Times New Roman" charset="0"/>
              </a:rPr>
              <a:t>The Scientific Method</a:t>
            </a:r>
          </a:p>
        </p:txBody>
      </p:sp>
      <p:pic>
        <p:nvPicPr>
          <p:cNvPr id="2560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31838" y="1600200"/>
            <a:ext cx="7680325"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600">
                <a:latin typeface="Times New Roman" charset="0"/>
              </a:rPr>
              <a:t>Terms in the Scientific Method</a:t>
            </a:r>
          </a:p>
        </p:txBody>
      </p:sp>
      <p:sp>
        <p:nvSpPr>
          <p:cNvPr id="12291" name="Rectangle 3"/>
          <p:cNvSpPr>
            <a:spLocks noGrp="1" noChangeArrowheads="1"/>
          </p:cNvSpPr>
          <p:nvPr>
            <p:ph type="body" idx="1"/>
          </p:nvPr>
        </p:nvSpPr>
        <p:spPr>
          <a:xfrm>
            <a:off x="457200" y="1600200"/>
            <a:ext cx="8229600" cy="4724400"/>
          </a:xfrm>
        </p:spPr>
        <p:txBody>
          <a:bodyPr/>
          <a:lstStyle/>
          <a:p>
            <a:pPr marL="609600" indent="-609600" eaLnBrk="1" hangingPunct="1">
              <a:buFontTx/>
              <a:buAutoNum type="arabicPeriod"/>
            </a:pPr>
            <a:r>
              <a:rPr lang="en-US" altLang="en-US" i="1">
                <a:latin typeface="Times New Roman" charset="0"/>
              </a:rPr>
              <a:t>Hypothesis</a:t>
            </a:r>
            <a:r>
              <a:rPr lang="en-US" altLang="en-US">
                <a:latin typeface="Times New Roman" charset="0"/>
              </a:rPr>
              <a:t>:</a:t>
            </a:r>
          </a:p>
          <a:p>
            <a:pPr marL="990600" lvl="1" indent="-533400" eaLnBrk="1" hangingPunct="1">
              <a:buFontTx/>
              <a:buNone/>
            </a:pPr>
            <a:r>
              <a:rPr lang="en-US" altLang="en-US" sz="2400">
                <a:latin typeface="Times New Roman" charset="0"/>
              </a:rPr>
              <a:t>	</a:t>
            </a:r>
            <a:r>
              <a:rPr lang="en-US" altLang="en-US">
                <a:latin typeface="Times New Roman" charset="0"/>
              </a:rPr>
              <a:t>a tentative explanation for an observation.</a:t>
            </a:r>
          </a:p>
          <a:p>
            <a:pPr marL="609600" indent="-609600" eaLnBrk="1" hangingPunct="1">
              <a:buFontTx/>
              <a:buAutoNum type="arabicPeriod"/>
            </a:pPr>
            <a:r>
              <a:rPr lang="en-US" altLang="en-US" i="1">
                <a:latin typeface="Times New Roman" charset="0"/>
              </a:rPr>
              <a:t>Theory</a:t>
            </a:r>
            <a:r>
              <a:rPr lang="en-US" altLang="en-US">
                <a:latin typeface="Times New Roman" charset="0"/>
              </a:rPr>
              <a:t>:</a:t>
            </a:r>
          </a:p>
          <a:p>
            <a:pPr marL="990600" lvl="1" indent="-533400" eaLnBrk="1" hangingPunct="1">
              <a:buFontTx/>
              <a:buNone/>
            </a:pPr>
            <a:r>
              <a:rPr lang="en-US" altLang="en-US" sz="2400">
                <a:latin typeface="Times New Roman" charset="0"/>
              </a:rPr>
              <a:t>	</a:t>
            </a:r>
            <a:r>
              <a:rPr lang="en-US" altLang="en-US">
                <a:latin typeface="Times New Roman" charset="0"/>
              </a:rPr>
              <a:t>a set of (tested) hypotheses that gives an overall explanation of some natural behavior. </a:t>
            </a:r>
          </a:p>
          <a:p>
            <a:pPr marL="609600" indent="-609600" eaLnBrk="1" hangingPunct="1">
              <a:buFontTx/>
              <a:buAutoNum type="arabicPeriod"/>
            </a:pPr>
            <a:r>
              <a:rPr lang="en-US" altLang="en-US" i="1">
                <a:latin typeface="Times New Roman" charset="0"/>
              </a:rPr>
              <a:t>Scientific Law</a:t>
            </a:r>
            <a:r>
              <a:rPr lang="en-US" altLang="en-US">
                <a:latin typeface="Times New Roman" charset="0"/>
              </a:rPr>
              <a:t>:</a:t>
            </a:r>
          </a:p>
          <a:p>
            <a:pPr marL="990600" lvl="1" indent="-533400" eaLnBrk="1" hangingPunct="1">
              <a:buFontTx/>
              <a:buNone/>
            </a:pPr>
            <a:r>
              <a:rPr lang="en-US" altLang="en-US" sz="2400">
                <a:latin typeface="Times New Roman" charset="0"/>
              </a:rPr>
              <a:t>	</a:t>
            </a:r>
            <a:r>
              <a:rPr lang="en-US" altLang="en-US">
                <a:latin typeface="Times New Roman" charset="0"/>
              </a:rPr>
              <a:t>a concise statement (or a mathematical formula) that summarizes repeatable observed or measurable behavior of 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838200"/>
          </a:xfrm>
        </p:spPr>
        <p:txBody>
          <a:bodyPr/>
          <a:lstStyle/>
          <a:p>
            <a:pPr eaLnBrk="1" hangingPunct="1"/>
            <a:r>
              <a:rPr lang="en-US" altLang="en-US" sz="4000">
                <a:latin typeface="Times New Roman" charset="0"/>
              </a:rPr>
              <a:t>Measurements and Units</a:t>
            </a:r>
            <a:endParaRPr lang="en-US" altLang="en-US" sz="4000"/>
          </a:p>
        </p:txBody>
      </p:sp>
      <p:sp>
        <p:nvSpPr>
          <p:cNvPr id="27651" name="Rectangle 4"/>
          <p:cNvSpPr>
            <a:spLocks noChangeArrowheads="1"/>
          </p:cNvSpPr>
          <p:nvPr/>
        </p:nvSpPr>
        <p:spPr bwMode="auto">
          <a:xfrm>
            <a:off x="515938" y="15240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lvl="1" eaLnBrk="1" hangingPunct="1">
              <a:buFontTx/>
              <a:buNone/>
            </a:pPr>
            <a:r>
              <a:rPr lang="en-US" altLang="en-US" sz="3200">
                <a:solidFill>
                  <a:srgbClr val="000000"/>
                </a:solidFill>
                <a:latin typeface="Times New Roman" charset="0"/>
                <a:ea typeface="ＭＳ Ｐゴシック" charset="-128"/>
                <a:cs typeface="Times New Roman" charset="0"/>
              </a:rPr>
              <a:t>Measurement</a:t>
            </a:r>
          </a:p>
        </p:txBody>
      </p:sp>
      <p:sp>
        <p:nvSpPr>
          <p:cNvPr id="23556" name="Rectangle 2"/>
          <p:cNvSpPr txBox="1">
            <a:spLocks noChangeArrowheads="1"/>
          </p:cNvSpPr>
          <p:nvPr/>
        </p:nvSpPr>
        <p:spPr bwMode="auto">
          <a:xfrm>
            <a:off x="1119188" y="2209800"/>
            <a:ext cx="731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914400" indent="-4572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defRPr/>
            </a:pPr>
            <a:r>
              <a:rPr lang="en-US" altLang="en-US" sz="2800" dirty="0" smtClean="0">
                <a:solidFill>
                  <a:srgbClr val="000000"/>
                </a:solidFill>
                <a:latin typeface="Times New Roman" pitchFamily="18" charset="0"/>
                <a:ea typeface="ＭＳ Ｐゴシック" pitchFamily="34" charset="-128"/>
                <a:cs typeface="Times New Roman" pitchFamily="18" charset="0"/>
              </a:rPr>
              <a:t>Quantitative observations consist of:</a:t>
            </a:r>
          </a:p>
          <a:p>
            <a:pPr lvl="1" eaLnBrk="1" hangingPunct="1">
              <a:buFont typeface="Wingdings" pitchFamily="2" charset="2"/>
              <a:buChar char="§"/>
              <a:defRPr/>
            </a:pPr>
            <a:r>
              <a:rPr lang="en-US" altLang="en-US" dirty="0" smtClean="0">
                <a:solidFill>
                  <a:srgbClr val="000000"/>
                </a:solidFill>
                <a:latin typeface="Times New Roman" pitchFamily="18" charset="0"/>
                <a:ea typeface="ＭＳ Ｐゴシック" pitchFamily="34" charset="-128"/>
                <a:cs typeface="Times New Roman" pitchFamily="18" charset="0"/>
              </a:rPr>
              <a:t>Number &amp; Units</a:t>
            </a:r>
          </a:p>
          <a:p>
            <a:pPr marL="457200" lvl="1" indent="0" eaLnBrk="1" hangingPunct="1">
              <a:buFontTx/>
              <a:buNone/>
              <a:defRPr/>
            </a:pPr>
            <a:r>
              <a:rPr lang="en-US" altLang="en-US" sz="2400" dirty="0" smtClean="0">
                <a:solidFill>
                  <a:srgbClr val="000000"/>
                </a:solidFill>
                <a:latin typeface="Times New Roman" pitchFamily="18" charset="0"/>
                <a:ea typeface="ＭＳ Ｐゴシック" pitchFamily="34" charset="-128"/>
                <a:cs typeface="Times New Roman" pitchFamily="18" charset="0"/>
              </a:rPr>
              <a:t>(without unit, values become meaningless)</a:t>
            </a:r>
            <a:endParaRPr lang="en-US" altLang="en-US" dirty="0" smtClean="0">
              <a:solidFill>
                <a:srgbClr val="000000"/>
              </a:solidFill>
              <a:latin typeface="Times New Roman" pitchFamily="18" charset="0"/>
              <a:ea typeface="ＭＳ Ｐゴシック" pitchFamily="34" charset="-128"/>
              <a:cs typeface="Times New Roman" pitchFamily="18" charset="0"/>
            </a:endParaRPr>
          </a:p>
          <a:p>
            <a:pPr lvl="1" eaLnBrk="1" hangingPunct="1">
              <a:buFont typeface="Wingdings" pitchFamily="2" charset="2"/>
              <a:buNone/>
              <a:defRPr/>
            </a:pPr>
            <a:endParaRPr lang="en-US" altLang="en-US" dirty="0" smtClean="0">
              <a:solidFill>
                <a:srgbClr val="000000"/>
              </a:solidFill>
              <a:latin typeface="Times New Roman" pitchFamily="18" charset="0"/>
              <a:ea typeface="ＭＳ Ｐゴシック" pitchFamily="34" charset="-128"/>
              <a:cs typeface="Times New Roman" pitchFamily="18" charset="0"/>
            </a:endParaRPr>
          </a:p>
        </p:txBody>
      </p:sp>
      <p:sp>
        <p:nvSpPr>
          <p:cNvPr id="23557" name="Rectangle 5"/>
          <p:cNvSpPr>
            <a:spLocks noChangeArrowheads="1"/>
          </p:cNvSpPr>
          <p:nvPr/>
        </p:nvSpPr>
        <p:spPr bwMode="auto">
          <a:xfrm>
            <a:off x="1119188" y="3962400"/>
            <a:ext cx="7239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spcBef>
                <a:spcPct val="20000"/>
              </a:spcBef>
              <a:buChar char="•"/>
              <a:defRPr sz="3200">
                <a:solidFill>
                  <a:schemeClr val="tx1"/>
                </a:solidFill>
                <a:latin typeface="Arial" charset="0"/>
                <a:cs typeface="Arial" charset="0"/>
              </a:defRPr>
            </a:lvl1pPr>
            <a:lvl2pPr marL="914400" indent="-4572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defRPr/>
            </a:pPr>
            <a:r>
              <a:rPr lang="en-US" altLang="en-US" sz="2800" dirty="0" smtClean="0">
                <a:solidFill>
                  <a:srgbClr val="000000"/>
                </a:solidFill>
                <a:latin typeface="Times New Roman" pitchFamily="18" charset="0"/>
                <a:ea typeface="ＭＳ Ｐゴシック" pitchFamily="34" charset="-128"/>
                <a:cs typeface="Times New Roman" pitchFamily="18" charset="0"/>
              </a:rPr>
              <a:t>Examples:</a:t>
            </a:r>
          </a:p>
          <a:p>
            <a:pPr lvl="1" eaLnBrk="1" hangingPunct="1">
              <a:buFont typeface="Wingdings" pitchFamily="2" charset="2"/>
              <a:buChar char="§"/>
              <a:defRPr/>
            </a:pPr>
            <a:r>
              <a:rPr lang="en-US" altLang="en-US" dirty="0" smtClean="0">
                <a:solidFill>
                  <a:srgbClr val="000000"/>
                </a:solidFill>
                <a:latin typeface="Times New Roman" pitchFamily="18" charset="0"/>
                <a:ea typeface="ＭＳ Ｐゴシック" pitchFamily="34" charset="-128"/>
                <a:cs typeface="Times New Roman" pitchFamily="18" charset="0"/>
              </a:rPr>
              <a:t>65 kg		</a:t>
            </a:r>
            <a:r>
              <a:rPr lang="en-US" altLang="en-US" sz="2400" dirty="0" smtClean="0">
                <a:solidFill>
                  <a:srgbClr val="000000"/>
                </a:solidFill>
                <a:latin typeface="Times New Roman" pitchFamily="18" charset="0"/>
                <a:ea typeface="ＭＳ Ｐゴシック" pitchFamily="34" charset="-128"/>
                <a:cs typeface="Times New Roman" pitchFamily="18" charset="0"/>
              </a:rPr>
              <a:t>(kilogram; unit that implies mass)</a:t>
            </a:r>
          </a:p>
          <a:p>
            <a:pPr lvl="1" eaLnBrk="1" hangingPunct="1">
              <a:buFont typeface="Wingdings" pitchFamily="2" charset="2"/>
              <a:buChar char="§"/>
              <a:defRPr/>
            </a:pPr>
            <a:r>
              <a:rPr lang="en-US" altLang="en-US" dirty="0" smtClean="0">
                <a:solidFill>
                  <a:srgbClr val="000000"/>
                </a:solidFill>
                <a:latin typeface="Times New Roman" pitchFamily="18" charset="0"/>
                <a:ea typeface="ＭＳ Ｐゴシック" pitchFamily="34" charset="-128"/>
                <a:cs typeface="Times New Roman" pitchFamily="18" charset="0"/>
              </a:rPr>
              <a:t>4800 km	</a:t>
            </a:r>
            <a:r>
              <a:rPr lang="en-US" altLang="en-US" sz="2400" dirty="0" smtClean="0">
                <a:solidFill>
                  <a:srgbClr val="000000"/>
                </a:solidFill>
                <a:latin typeface="Times New Roman" pitchFamily="18" charset="0"/>
                <a:ea typeface="ＭＳ Ｐゴシック" pitchFamily="34" charset="-128"/>
                <a:cs typeface="Times New Roman" pitchFamily="18" charset="0"/>
              </a:rPr>
              <a:t>(kilometer; unit implies distance)</a:t>
            </a:r>
            <a:endParaRPr lang="en-US" altLang="en-US" dirty="0" smtClean="0">
              <a:solidFill>
                <a:srgbClr val="000000"/>
              </a:solidFill>
              <a:latin typeface="Times New Roman" pitchFamily="18" charset="0"/>
              <a:ea typeface="ＭＳ Ｐゴシック" pitchFamily="34" charset="-128"/>
              <a:cs typeface="Times New Roman" pitchFamily="18" charset="0"/>
            </a:endParaRPr>
          </a:p>
          <a:p>
            <a:pPr lvl="1" eaLnBrk="1" hangingPunct="1">
              <a:buFont typeface="Wingdings" pitchFamily="2" charset="2"/>
              <a:buChar char="§"/>
              <a:defRPr/>
            </a:pPr>
            <a:r>
              <a:rPr lang="en-US" altLang="en-US" dirty="0" smtClean="0">
                <a:solidFill>
                  <a:srgbClr val="000000"/>
                </a:solidFill>
                <a:latin typeface="Times New Roman" pitchFamily="18" charset="0"/>
                <a:ea typeface="ＭＳ Ｐゴシック" pitchFamily="34" charset="-128"/>
                <a:cs typeface="Times New Roman" pitchFamily="18" charset="0"/>
              </a:rPr>
              <a:t>3.00 x 10</a:t>
            </a:r>
            <a:r>
              <a:rPr lang="en-US" altLang="en-US" baseline="30000" dirty="0" smtClean="0">
                <a:solidFill>
                  <a:srgbClr val="000000"/>
                </a:solidFill>
                <a:latin typeface="Times New Roman" pitchFamily="18" charset="0"/>
                <a:ea typeface="ＭＳ Ｐゴシック" pitchFamily="34" charset="-128"/>
                <a:cs typeface="Times New Roman" pitchFamily="18" charset="0"/>
              </a:rPr>
              <a:t>8</a:t>
            </a:r>
            <a:r>
              <a:rPr lang="en-US" altLang="en-US" dirty="0" smtClean="0">
                <a:solidFill>
                  <a:srgbClr val="000000"/>
                </a:solidFill>
                <a:latin typeface="Times New Roman" pitchFamily="18" charset="0"/>
                <a:ea typeface="ＭＳ Ｐゴシック" pitchFamily="34" charset="-128"/>
                <a:cs typeface="Times New Roman" pitchFamily="18" charset="0"/>
              </a:rPr>
              <a:t> m/s </a:t>
            </a:r>
          </a:p>
          <a:p>
            <a:pPr marL="457200" lvl="1" indent="0" eaLnBrk="1" hangingPunct="1">
              <a:buFontTx/>
              <a:buNone/>
              <a:defRPr/>
            </a:pPr>
            <a:r>
              <a:rPr lang="en-US" altLang="en-US" sz="2400" dirty="0" smtClean="0">
                <a:solidFill>
                  <a:srgbClr val="000000"/>
                </a:solidFill>
                <a:latin typeface="Times New Roman" pitchFamily="18" charset="0"/>
                <a:ea typeface="ＭＳ Ｐゴシック" pitchFamily="34" charset="-128"/>
                <a:cs typeface="Times New Roman" pitchFamily="18" charset="0"/>
              </a:rPr>
              <a:t>	(meter per second; unit implies speed)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1143000"/>
          </a:xfrm>
        </p:spPr>
        <p:txBody>
          <a:bodyPr/>
          <a:lstStyle/>
          <a:p>
            <a:pPr eaLnBrk="1" hangingPunct="1"/>
            <a:r>
              <a:rPr lang="en-US" altLang="en-US" sz="4000">
                <a:latin typeface="Times New Roman" charset="0"/>
              </a:rPr>
              <a:t>Measurements</a:t>
            </a:r>
          </a:p>
        </p:txBody>
      </p:sp>
      <p:sp>
        <p:nvSpPr>
          <p:cNvPr id="28675" name="Rectangle 3"/>
          <p:cNvSpPr>
            <a:spLocks noGrp="1" noChangeArrowheads="1"/>
          </p:cNvSpPr>
          <p:nvPr>
            <p:ph type="body" idx="1"/>
          </p:nvPr>
        </p:nvSpPr>
        <p:spPr>
          <a:xfrm>
            <a:off x="1219200" y="1828800"/>
            <a:ext cx="7086600" cy="4525963"/>
          </a:xfrm>
        </p:spPr>
        <p:txBody>
          <a:bodyPr/>
          <a:lstStyle/>
          <a:p>
            <a:pPr eaLnBrk="1" hangingPunct="1">
              <a:buFontTx/>
              <a:buNone/>
            </a:pPr>
            <a:r>
              <a:rPr lang="en-US" altLang="en-US" sz="3600">
                <a:latin typeface="Times New Roman" charset="0"/>
              </a:rPr>
              <a:t>The Number System</a:t>
            </a:r>
          </a:p>
          <a:p>
            <a:pPr eaLnBrk="1" hangingPunct="1">
              <a:buFontTx/>
              <a:buNone/>
            </a:pPr>
            <a:endParaRPr lang="en-US" altLang="en-US" sz="1200">
              <a:latin typeface="Times New Roman" charset="0"/>
            </a:endParaRPr>
          </a:p>
          <a:p>
            <a:pPr eaLnBrk="1" hangingPunct="1"/>
            <a:r>
              <a:rPr lang="en-US" altLang="en-US">
                <a:latin typeface="Times New Roman" charset="0"/>
              </a:rPr>
              <a:t>Decimal form:</a:t>
            </a:r>
          </a:p>
          <a:p>
            <a:pPr lvl="1" eaLnBrk="1" hangingPunct="1">
              <a:buFontTx/>
              <a:buNone/>
            </a:pPr>
            <a:r>
              <a:rPr lang="en-US" altLang="en-US">
                <a:latin typeface="Times New Roman" charset="0"/>
              </a:rPr>
              <a:t>	384,400</a:t>
            </a:r>
          </a:p>
          <a:p>
            <a:pPr lvl="1" eaLnBrk="1" hangingPunct="1">
              <a:buFontTx/>
              <a:buNone/>
            </a:pPr>
            <a:r>
              <a:rPr lang="en-US" altLang="en-US">
                <a:latin typeface="Times New Roman" charset="0"/>
              </a:rPr>
              <a:t>	0.08206</a:t>
            </a:r>
          </a:p>
          <a:p>
            <a:pPr lvl="1" eaLnBrk="1" hangingPunct="1">
              <a:buFontTx/>
              <a:buNone/>
            </a:pPr>
            <a:endParaRPr lang="en-US" altLang="en-US" sz="2000">
              <a:latin typeface="Times New Roman" charset="0"/>
            </a:endParaRPr>
          </a:p>
          <a:p>
            <a:pPr eaLnBrk="1" hangingPunct="1"/>
            <a:r>
              <a:rPr lang="en-US" altLang="en-US">
                <a:latin typeface="Times New Roman" charset="0"/>
              </a:rPr>
              <a:t>Scientific Notation:</a:t>
            </a:r>
          </a:p>
          <a:p>
            <a:pPr lvl="1" eaLnBrk="1" hangingPunct="1">
              <a:buFontTx/>
              <a:buNone/>
            </a:pPr>
            <a:r>
              <a:rPr lang="en-US" altLang="en-US">
                <a:latin typeface="Times New Roman" charset="0"/>
              </a:rPr>
              <a:t>	3.844 x 10</a:t>
            </a:r>
            <a:r>
              <a:rPr lang="en-US" altLang="en-US" baseline="30000">
                <a:latin typeface="Times New Roman" charset="0"/>
              </a:rPr>
              <a:t>5		</a:t>
            </a:r>
            <a:r>
              <a:rPr lang="en-US" altLang="en-US" sz="2400">
                <a:latin typeface="Times New Roman" charset="0"/>
              </a:rPr>
              <a:t>(NOT 384.4 x 10</a:t>
            </a:r>
            <a:r>
              <a:rPr lang="en-US" altLang="en-US" sz="2400" baseline="30000">
                <a:latin typeface="Times New Roman" charset="0"/>
              </a:rPr>
              <a:t>3</a:t>
            </a:r>
            <a:r>
              <a:rPr lang="en-US" altLang="en-US" sz="2400">
                <a:latin typeface="Times New Roman" charset="0"/>
              </a:rPr>
              <a:t>)</a:t>
            </a:r>
            <a:endParaRPr lang="en-US" altLang="en-US" sz="2400" baseline="30000">
              <a:latin typeface="Times New Roman" charset="0"/>
            </a:endParaRPr>
          </a:p>
          <a:p>
            <a:pPr lvl="1" eaLnBrk="1" hangingPunct="1">
              <a:buFontTx/>
              <a:buNone/>
            </a:pPr>
            <a:r>
              <a:rPr lang="en-US" altLang="en-US">
                <a:latin typeface="Times New Roman" charset="0"/>
              </a:rPr>
              <a:t>	8.206 x 10</a:t>
            </a:r>
            <a:r>
              <a:rPr lang="en-US" altLang="en-US" baseline="30000">
                <a:latin typeface="Times New Roman" charset="0"/>
              </a:rPr>
              <a:t>-2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z="4000">
                <a:latin typeface="Times New Roman" charset="0"/>
              </a:rPr>
              <a:t>Water, Water Everywhere</a:t>
            </a:r>
          </a:p>
        </p:txBody>
      </p:sp>
      <p:pic>
        <p:nvPicPr>
          <p:cNvPr id="20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836738"/>
            <a:ext cx="6172200" cy="394652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a:latin typeface="Times New Roman" charset="0"/>
                <a:ea typeface="Times New Roman" charset="0"/>
                <a:cs typeface="Times New Roman" charset="0"/>
              </a:rPr>
              <a:t>Meaning of 10</a:t>
            </a:r>
            <a:r>
              <a:rPr lang="en-US" altLang="en-US" sz="4000" baseline="30000">
                <a:latin typeface="Times New Roman" charset="0"/>
                <a:ea typeface="Times New Roman" charset="0"/>
                <a:cs typeface="Times New Roman" charset="0"/>
              </a:rPr>
              <a:t>n</a:t>
            </a:r>
            <a:r>
              <a:rPr lang="en-US" altLang="en-US" sz="4000">
                <a:latin typeface="Times New Roman" charset="0"/>
                <a:ea typeface="Times New Roman" charset="0"/>
                <a:cs typeface="Times New Roman" charset="0"/>
              </a:rPr>
              <a:t> and 10</a:t>
            </a:r>
            <a:r>
              <a:rPr lang="en-US" altLang="en-US" sz="4000" baseline="30000">
                <a:latin typeface="Times New Roman" charset="0"/>
                <a:ea typeface="Times New Roman" charset="0"/>
                <a:cs typeface="Times New Roman" charset="0"/>
              </a:rPr>
              <a:t>-n</a:t>
            </a:r>
            <a:endParaRPr lang="en-US" altLang="en-US" sz="4000">
              <a:latin typeface="Times New Roman" charset="0"/>
              <a:ea typeface="Times New Roman" charset="0"/>
              <a:cs typeface="Times New Roman" charset="0"/>
            </a:endParaRPr>
          </a:p>
        </p:txBody>
      </p:sp>
      <p:sp>
        <p:nvSpPr>
          <p:cNvPr id="29699" name="Content Placeholder 2"/>
          <p:cNvSpPr>
            <a:spLocks noGrp="1"/>
          </p:cNvSpPr>
          <p:nvPr>
            <p:ph idx="1"/>
          </p:nvPr>
        </p:nvSpPr>
        <p:spPr/>
        <p:txBody>
          <a:bodyPr/>
          <a:lstStyle/>
          <a:p>
            <a:r>
              <a:rPr lang="en-US" altLang="en-US">
                <a:latin typeface="Times New Roman" charset="0"/>
                <a:ea typeface="Times New Roman" charset="0"/>
                <a:cs typeface="Times New Roman" charset="0"/>
              </a:rPr>
              <a:t>The exponent 10</a:t>
            </a:r>
            <a:r>
              <a:rPr lang="en-US" altLang="en-US" baseline="30000">
                <a:latin typeface="Times New Roman" charset="0"/>
                <a:ea typeface="Times New Roman" charset="0"/>
                <a:cs typeface="Times New Roman" charset="0"/>
              </a:rPr>
              <a:t>n</a:t>
            </a:r>
            <a:r>
              <a:rPr lang="en-US" altLang="en-US">
                <a:latin typeface="Times New Roman" charset="0"/>
                <a:ea typeface="Times New Roman" charset="0"/>
                <a:cs typeface="Times New Roman" charset="0"/>
              </a:rPr>
              <a:t> : </a:t>
            </a:r>
          </a:p>
          <a:p>
            <a:pPr lvl="1">
              <a:buFont typeface="Wingdings" charset="2"/>
              <a:buChar char="§"/>
            </a:pPr>
            <a:r>
              <a:rPr lang="en-US" altLang="en-US">
                <a:latin typeface="Times New Roman" charset="0"/>
                <a:ea typeface="Times New Roman" charset="0"/>
                <a:cs typeface="Times New Roman" charset="0"/>
              </a:rPr>
              <a:t>if n = 0, 10</a:t>
            </a:r>
            <a:r>
              <a:rPr lang="en-US" altLang="en-US" baseline="30000">
                <a:latin typeface="Times New Roman" charset="0"/>
                <a:ea typeface="Times New Roman" charset="0"/>
                <a:cs typeface="Times New Roman" charset="0"/>
              </a:rPr>
              <a:t>0</a:t>
            </a:r>
            <a:r>
              <a:rPr lang="en-US" altLang="en-US">
                <a:latin typeface="Times New Roman" charset="0"/>
                <a:ea typeface="Times New Roman" charset="0"/>
                <a:cs typeface="Times New Roman" charset="0"/>
              </a:rPr>
              <a:t> = 1;</a:t>
            </a:r>
          </a:p>
          <a:p>
            <a:pPr lvl="1">
              <a:buFont typeface="Wingdings" charset="2"/>
              <a:buChar char="§"/>
            </a:pPr>
            <a:r>
              <a:rPr lang="en-US" altLang="en-US">
                <a:latin typeface="Times New Roman" charset="0"/>
                <a:ea typeface="Times New Roman" charset="0"/>
                <a:cs typeface="Times New Roman" charset="0"/>
              </a:rPr>
              <a:t>if n &gt; 0, 10</a:t>
            </a:r>
            <a:r>
              <a:rPr lang="en-US" altLang="en-US" baseline="30000">
                <a:latin typeface="Times New Roman" charset="0"/>
                <a:ea typeface="Times New Roman" charset="0"/>
                <a:cs typeface="Times New Roman" charset="0"/>
              </a:rPr>
              <a:t>n</a:t>
            </a:r>
            <a:r>
              <a:rPr lang="en-US" altLang="en-US">
                <a:latin typeface="Times New Roman" charset="0"/>
                <a:ea typeface="Times New Roman" charset="0"/>
                <a:cs typeface="Times New Roman" charset="0"/>
              </a:rPr>
              <a:t> &gt; 1;</a:t>
            </a:r>
          </a:p>
          <a:p>
            <a:pPr lvl="1">
              <a:buFont typeface="Wingdings" charset="2"/>
              <a:buChar char="§"/>
            </a:pPr>
            <a:r>
              <a:rPr lang="en-US" altLang="en-US">
                <a:latin typeface="Times New Roman" charset="0"/>
                <a:ea typeface="Times New Roman" charset="0"/>
                <a:cs typeface="Times New Roman" charset="0"/>
              </a:rPr>
              <a:t>Examples: 10</a:t>
            </a:r>
            <a:r>
              <a:rPr lang="en-US" altLang="en-US" baseline="30000">
                <a:latin typeface="Times New Roman" charset="0"/>
                <a:ea typeface="Times New Roman" charset="0"/>
                <a:cs typeface="Times New Roman" charset="0"/>
              </a:rPr>
              <a:t>1</a:t>
            </a:r>
            <a:r>
              <a:rPr lang="en-US" altLang="en-US">
                <a:latin typeface="Times New Roman" charset="0"/>
                <a:ea typeface="Times New Roman" charset="0"/>
                <a:cs typeface="Times New Roman" charset="0"/>
              </a:rPr>
              <a:t> = 10;	  10</a:t>
            </a:r>
            <a:r>
              <a:rPr lang="en-US" altLang="en-US" baseline="30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 = 100;	10</a:t>
            </a:r>
            <a:r>
              <a:rPr lang="en-US" altLang="en-US" baseline="30000">
                <a:latin typeface="Times New Roman" charset="0"/>
                <a:ea typeface="Times New Roman" charset="0"/>
                <a:cs typeface="Times New Roman" charset="0"/>
              </a:rPr>
              <a:t>3</a:t>
            </a:r>
            <a:r>
              <a:rPr lang="en-US" altLang="en-US">
                <a:latin typeface="Times New Roman" charset="0"/>
                <a:ea typeface="Times New Roman" charset="0"/>
                <a:cs typeface="Times New Roman" charset="0"/>
              </a:rPr>
              <a:t> = 1,000;</a:t>
            </a:r>
          </a:p>
          <a:p>
            <a:endParaRPr lang="en-US" altLang="en-US">
              <a:latin typeface="Times New Roman" charset="0"/>
              <a:ea typeface="Times New Roman" charset="0"/>
              <a:cs typeface="Times New Roman" charset="0"/>
            </a:endParaRPr>
          </a:p>
          <a:p>
            <a:r>
              <a:rPr lang="en-US" altLang="en-US">
                <a:latin typeface="Times New Roman" charset="0"/>
                <a:ea typeface="Times New Roman" charset="0"/>
                <a:cs typeface="Times New Roman" charset="0"/>
              </a:rPr>
              <a:t>The exponent 10</a:t>
            </a:r>
            <a:r>
              <a:rPr lang="en-US" altLang="en-US" baseline="30000">
                <a:latin typeface="Times New Roman" charset="0"/>
                <a:ea typeface="Times New Roman" charset="0"/>
                <a:cs typeface="Times New Roman" charset="0"/>
              </a:rPr>
              <a:t>-n </a:t>
            </a:r>
            <a:r>
              <a:rPr lang="en-US" altLang="en-US">
                <a:latin typeface="Times New Roman" charset="0"/>
                <a:ea typeface="Times New Roman" charset="0"/>
                <a:cs typeface="Times New Roman" charset="0"/>
              </a:rPr>
              <a:t>:</a:t>
            </a:r>
          </a:p>
          <a:p>
            <a:pPr lvl="1">
              <a:buFont typeface="Wingdings" charset="2"/>
              <a:buChar char="§"/>
            </a:pPr>
            <a:r>
              <a:rPr lang="en-US" altLang="en-US">
                <a:latin typeface="Times New Roman" charset="0"/>
                <a:ea typeface="Times New Roman" charset="0"/>
                <a:cs typeface="Times New Roman" charset="0"/>
              </a:rPr>
              <a:t>if n &gt; 1, 10</a:t>
            </a:r>
            <a:r>
              <a:rPr lang="en-US" altLang="en-US" baseline="30000">
                <a:latin typeface="Times New Roman" charset="0"/>
                <a:ea typeface="Times New Roman" charset="0"/>
                <a:cs typeface="Times New Roman" charset="0"/>
              </a:rPr>
              <a:t>-n  </a:t>
            </a:r>
            <a:r>
              <a:rPr lang="en-US" altLang="en-US">
                <a:latin typeface="Times New Roman" charset="0"/>
                <a:ea typeface="Times New Roman" charset="0"/>
                <a:cs typeface="Times New Roman" charset="0"/>
              </a:rPr>
              <a:t>&lt; 1;</a:t>
            </a:r>
          </a:p>
          <a:p>
            <a:pPr lvl="1">
              <a:buFont typeface="Wingdings" charset="2"/>
              <a:buChar char="§"/>
            </a:pPr>
            <a:r>
              <a:rPr lang="en-US" altLang="en-US">
                <a:latin typeface="Times New Roman" charset="0"/>
                <a:ea typeface="Times New Roman" charset="0"/>
                <a:cs typeface="Times New Roman" charset="0"/>
              </a:rPr>
              <a:t>Examples: 10</a:t>
            </a:r>
            <a:r>
              <a:rPr lang="en-US" altLang="en-US" baseline="30000">
                <a:latin typeface="Times New Roman" charset="0"/>
                <a:ea typeface="Times New Roman" charset="0"/>
                <a:cs typeface="Times New Roman" charset="0"/>
              </a:rPr>
              <a:t>-1  </a:t>
            </a:r>
            <a:r>
              <a:rPr lang="en-US" altLang="en-US">
                <a:latin typeface="Times New Roman" charset="0"/>
                <a:ea typeface="Times New Roman" charset="0"/>
                <a:cs typeface="Times New Roman" charset="0"/>
              </a:rPr>
              <a:t>= 0.1;  10</a:t>
            </a:r>
            <a:r>
              <a:rPr lang="en-US" altLang="en-US" baseline="30000">
                <a:latin typeface="Times New Roman" charset="0"/>
                <a:ea typeface="Times New Roman" charset="0"/>
                <a:cs typeface="Times New Roman" charset="0"/>
              </a:rPr>
              <a:t>-2  </a:t>
            </a:r>
            <a:r>
              <a:rPr lang="en-US" altLang="en-US">
                <a:latin typeface="Times New Roman" charset="0"/>
                <a:ea typeface="Times New Roman" charset="0"/>
                <a:cs typeface="Times New Roman" charset="0"/>
              </a:rPr>
              <a:t>= 0.01;  10</a:t>
            </a:r>
            <a:r>
              <a:rPr lang="en-US" altLang="en-US" baseline="30000">
                <a:latin typeface="Times New Roman" charset="0"/>
                <a:ea typeface="Times New Roman" charset="0"/>
                <a:cs typeface="Times New Roman" charset="0"/>
              </a:rPr>
              <a:t>-3  </a:t>
            </a:r>
            <a:r>
              <a:rPr lang="en-US" altLang="en-US">
                <a:latin typeface="Times New Roman" charset="0"/>
                <a:ea typeface="Times New Roman" charset="0"/>
                <a:cs typeface="Times New Roman" charset="0"/>
              </a:rPr>
              <a:t>= 0.001</a:t>
            </a:r>
          </a:p>
          <a:p>
            <a:endParaRPr lang="en-US" altLang="en-US">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990600"/>
          </a:xfrm>
        </p:spPr>
        <p:txBody>
          <a:bodyPr/>
          <a:lstStyle/>
          <a:p>
            <a:pPr eaLnBrk="1" hangingPunct="1"/>
            <a:r>
              <a:rPr lang="en-US" altLang="en-US" sz="4000">
                <a:latin typeface="Times New Roman" charset="0"/>
              </a:rPr>
              <a:t>Units</a:t>
            </a:r>
          </a:p>
        </p:txBody>
      </p:sp>
      <p:sp>
        <p:nvSpPr>
          <p:cNvPr id="30723" name="Rectangle 3"/>
          <p:cNvSpPr>
            <a:spLocks noGrp="1" noChangeArrowheads="1"/>
          </p:cNvSpPr>
          <p:nvPr>
            <p:ph type="body" idx="1"/>
          </p:nvPr>
        </p:nvSpPr>
        <p:spPr>
          <a:xfrm>
            <a:off x="381000" y="1676400"/>
            <a:ext cx="8229600" cy="4525963"/>
          </a:xfrm>
        </p:spPr>
        <p:txBody>
          <a:bodyPr/>
          <a:lstStyle/>
          <a:p>
            <a:pPr eaLnBrk="1" hangingPunct="1"/>
            <a:r>
              <a:rPr lang="en-US" altLang="en-US">
                <a:latin typeface="Times New Roman" charset="0"/>
              </a:rPr>
              <a:t>Units give meaning to numerical values.</a:t>
            </a:r>
          </a:p>
          <a:p>
            <a:pPr eaLnBrk="1" hangingPunct="1">
              <a:buFontTx/>
              <a:buNone/>
            </a:pPr>
            <a:endParaRPr lang="en-US" altLang="en-US" sz="2000">
              <a:latin typeface="Times New Roman" charset="0"/>
            </a:endParaRPr>
          </a:p>
          <a:p>
            <a:pPr lvl="1" eaLnBrk="1" hangingPunct="1">
              <a:buFontTx/>
              <a:buNone/>
            </a:pPr>
            <a:r>
              <a:rPr lang="en-US" altLang="en-US" u="sng">
                <a:latin typeface="Times New Roman" charset="0"/>
              </a:rPr>
              <a:t>Without Unit</a:t>
            </a:r>
            <a:r>
              <a:rPr lang="en-US" altLang="en-US">
                <a:latin typeface="Times New Roman" charset="0"/>
              </a:rPr>
              <a:t>		</a:t>
            </a:r>
            <a:r>
              <a:rPr lang="en-US" altLang="en-US" u="sng">
                <a:latin typeface="Times New Roman" charset="0"/>
              </a:rPr>
              <a:t>With Units</a:t>
            </a:r>
          </a:p>
          <a:p>
            <a:pPr lvl="1" eaLnBrk="1" hangingPunct="1">
              <a:buFontTx/>
              <a:buNone/>
            </a:pPr>
            <a:r>
              <a:rPr lang="en-US" altLang="en-US">
                <a:latin typeface="Times New Roman" charset="0"/>
              </a:rPr>
              <a:t>	384,400 ?		384,400 km   </a:t>
            </a:r>
            <a:r>
              <a:rPr lang="en-US" altLang="en-US" sz="2400">
                <a:latin typeface="Times New Roman" charset="0"/>
              </a:rPr>
              <a:t>(implies very far)</a:t>
            </a:r>
          </a:p>
          <a:p>
            <a:pPr lvl="1" eaLnBrk="1" hangingPunct="1">
              <a:buFontTx/>
              <a:buNone/>
            </a:pPr>
            <a:r>
              <a:rPr lang="en-US" altLang="en-US" sz="2400">
                <a:latin typeface="Times New Roman" charset="0"/>
              </a:rPr>
              <a:t>   </a:t>
            </a:r>
            <a:r>
              <a:rPr lang="en-US" altLang="en-US">
                <a:latin typeface="Times New Roman" charset="0"/>
              </a:rPr>
              <a:t>					384,400 cm    </a:t>
            </a:r>
            <a:r>
              <a:rPr lang="en-US" altLang="en-US" sz="2400">
                <a:latin typeface="Times New Roman" charset="0"/>
              </a:rPr>
              <a:t>(not very far)</a:t>
            </a:r>
          </a:p>
          <a:p>
            <a:pPr lvl="1" eaLnBrk="1" hangingPunct="1">
              <a:buFontTx/>
              <a:buNone/>
            </a:pPr>
            <a:endParaRPr lang="en-US" altLang="en-US" sz="1200">
              <a:latin typeface="Times New Roman" charset="0"/>
            </a:endParaRPr>
          </a:p>
          <a:p>
            <a:pPr lvl="1" eaLnBrk="1" hangingPunct="1">
              <a:buFontTx/>
              <a:buNone/>
            </a:pPr>
            <a:r>
              <a:rPr lang="en-US" altLang="en-US">
                <a:latin typeface="Times New Roman" charset="0"/>
              </a:rPr>
              <a:t>	144 ?			144 eggs	  </a:t>
            </a:r>
            <a:r>
              <a:rPr lang="en-US" altLang="en-US" sz="2400">
                <a:latin typeface="Times New Roman" charset="0"/>
              </a:rPr>
              <a:t>(implies quantity)</a:t>
            </a:r>
            <a:endParaRPr lang="en-US" altLang="en-US">
              <a:latin typeface="Times New Roman" charset="0"/>
            </a:endParaRPr>
          </a:p>
          <a:p>
            <a:pPr lvl="1" eaLnBrk="1" hangingPunct="1">
              <a:buFontTx/>
              <a:buNone/>
            </a:pPr>
            <a:r>
              <a:rPr lang="en-US" altLang="en-US">
                <a:latin typeface="Times New Roman" charset="0"/>
              </a:rPr>
              <a:t>	0.08206 ?		0.08206 </a:t>
            </a:r>
            <a:r>
              <a:rPr lang="en-US" altLang="en-US" baseline="30000">
                <a:latin typeface="Times New Roman" charset="0"/>
              </a:rPr>
              <a:t>L.atm</a:t>
            </a:r>
            <a:r>
              <a:rPr lang="en-US" altLang="en-US" b="1">
                <a:latin typeface="Times New Roman" charset="0"/>
              </a:rPr>
              <a:t>/</a:t>
            </a:r>
            <a:r>
              <a:rPr lang="en-US" altLang="en-US" baseline="-12000">
                <a:latin typeface="Times New Roman" charset="0"/>
              </a:rPr>
              <a:t>(K.mol)</a:t>
            </a:r>
          </a:p>
          <a:p>
            <a:pPr lvl="1" eaLnBrk="1" hangingPunct="1">
              <a:buFontTx/>
              <a:buNone/>
            </a:pPr>
            <a:r>
              <a:rPr lang="en-US" altLang="en-US">
                <a:latin typeface="Times New Roman" charset="0"/>
              </a:rPr>
              <a:t>(No meaning)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1143000"/>
          </a:xfrm>
        </p:spPr>
        <p:txBody>
          <a:bodyPr/>
          <a:lstStyle/>
          <a:p>
            <a:pPr eaLnBrk="1" hangingPunct="1"/>
            <a:r>
              <a:rPr lang="en-US" altLang="en-US">
                <a:latin typeface="Times New Roman" charset="0"/>
              </a:rPr>
              <a:t>English Units</a:t>
            </a:r>
          </a:p>
        </p:txBody>
      </p:sp>
      <p:sp>
        <p:nvSpPr>
          <p:cNvPr id="13315" name="Rectangle 3"/>
          <p:cNvSpPr>
            <a:spLocks noGrp="1" noChangeArrowheads="1"/>
          </p:cNvSpPr>
          <p:nvPr>
            <p:ph type="body" idx="1"/>
          </p:nvPr>
        </p:nvSpPr>
        <p:spPr>
          <a:xfrm>
            <a:off x="609600" y="2057400"/>
            <a:ext cx="7924800" cy="4297363"/>
          </a:xfrm>
        </p:spPr>
        <p:txBody>
          <a:bodyPr/>
          <a:lstStyle/>
          <a:p>
            <a:pPr lvl="1" eaLnBrk="1" hangingPunct="1">
              <a:buFontTx/>
              <a:buNone/>
            </a:pPr>
            <a:r>
              <a:rPr lang="en-US" altLang="en-US" sz="3200" u="sng">
                <a:latin typeface="Times New Roman" charset="0"/>
              </a:rPr>
              <a:t>Mass</a:t>
            </a:r>
            <a:r>
              <a:rPr lang="en-US" altLang="en-US" sz="3200">
                <a:latin typeface="Times New Roman" charset="0"/>
              </a:rPr>
              <a:t>: 	 ounce (oz.), pound (lb.), ton; </a:t>
            </a:r>
          </a:p>
          <a:p>
            <a:pPr lvl="1" eaLnBrk="1" hangingPunct="1">
              <a:buFontTx/>
              <a:buNone/>
            </a:pPr>
            <a:r>
              <a:rPr lang="en-US" altLang="en-US" sz="3200" u="sng">
                <a:latin typeface="Times New Roman" charset="0"/>
              </a:rPr>
              <a:t>Length</a:t>
            </a:r>
            <a:r>
              <a:rPr lang="en-US" altLang="en-US" sz="3200">
                <a:latin typeface="Times New Roman" charset="0"/>
              </a:rPr>
              <a:t>:  inches (in), feet (ft), yd, mi., etc;</a:t>
            </a:r>
          </a:p>
          <a:p>
            <a:pPr lvl="1" eaLnBrk="1" hangingPunct="1">
              <a:buFontTx/>
              <a:buNone/>
            </a:pPr>
            <a:r>
              <a:rPr lang="en-US" altLang="en-US" sz="3200" u="sng">
                <a:latin typeface="Times New Roman" charset="0"/>
              </a:rPr>
              <a:t>Volume</a:t>
            </a:r>
            <a:r>
              <a:rPr lang="en-US" altLang="en-US" sz="3200">
                <a:latin typeface="Times New Roman" charset="0"/>
              </a:rPr>
              <a:t>: pt, qt, gall., in</a:t>
            </a:r>
            <a:r>
              <a:rPr lang="en-US" altLang="en-US" sz="3200" baseline="30000">
                <a:latin typeface="Times New Roman" charset="0"/>
              </a:rPr>
              <a:t>3</a:t>
            </a:r>
            <a:r>
              <a:rPr lang="en-US" altLang="en-US" sz="3200">
                <a:latin typeface="Times New Roman" charset="0"/>
              </a:rPr>
              <a:t>, ft</a:t>
            </a:r>
            <a:r>
              <a:rPr lang="en-US" altLang="en-US" sz="3200" baseline="30000">
                <a:latin typeface="Times New Roman" charset="0"/>
              </a:rPr>
              <a:t>3</a:t>
            </a:r>
            <a:r>
              <a:rPr lang="en-US" altLang="en-US" sz="3200">
                <a:latin typeface="Times New Roman" charset="0"/>
              </a:rPr>
              <a:t>,</a:t>
            </a:r>
            <a:r>
              <a:rPr lang="en-US" altLang="en-US" sz="3200" baseline="30000">
                <a:latin typeface="Times New Roman" charset="0"/>
              </a:rPr>
              <a:t> </a:t>
            </a:r>
            <a:r>
              <a:rPr lang="en-US" altLang="en-US" sz="3200">
                <a:latin typeface="Times New Roman" charset="0"/>
              </a:rPr>
              <a:t>etc.;</a:t>
            </a:r>
          </a:p>
          <a:p>
            <a:pPr lvl="1" eaLnBrk="1" hangingPunct="1">
              <a:buFontTx/>
              <a:buNone/>
            </a:pPr>
            <a:r>
              <a:rPr lang="en-US" altLang="en-US" sz="3200" u="sng">
                <a:latin typeface="Times New Roman" charset="0"/>
              </a:rPr>
              <a:t>Area</a:t>
            </a:r>
            <a:r>
              <a:rPr lang="en-US" altLang="en-US" sz="3200">
                <a:latin typeface="Times New Roman" charset="0"/>
              </a:rPr>
              <a:t>: 	  in</a:t>
            </a:r>
            <a:r>
              <a:rPr lang="en-US" altLang="en-US" sz="3200" baseline="30000">
                <a:latin typeface="Times New Roman" charset="0"/>
              </a:rPr>
              <a:t>2</a:t>
            </a:r>
            <a:r>
              <a:rPr lang="en-US" altLang="en-US" sz="3200">
                <a:latin typeface="Times New Roman" charset="0"/>
              </a:rPr>
              <a:t>, ft</a:t>
            </a:r>
            <a:r>
              <a:rPr lang="en-US" altLang="en-US" sz="3200" baseline="30000">
                <a:latin typeface="Times New Roman" charset="0"/>
              </a:rPr>
              <a:t>2</a:t>
            </a:r>
            <a:r>
              <a:rPr lang="en-US" altLang="en-US" sz="3200">
                <a:latin typeface="Times New Roman" charset="0"/>
              </a:rPr>
              <a:t>, yd</a:t>
            </a:r>
            <a:r>
              <a:rPr lang="en-US" altLang="en-US" sz="3200" baseline="30000">
                <a:latin typeface="Times New Roman" charset="0"/>
              </a:rPr>
              <a:t>2</a:t>
            </a:r>
            <a:r>
              <a:rPr lang="en-US" altLang="en-US" sz="3200">
                <a:latin typeface="Times New Roman" charset="0"/>
              </a:rPr>
              <a:t>, mi</a:t>
            </a:r>
            <a:r>
              <a:rPr lang="en-US" altLang="en-US" sz="3200" baseline="30000">
                <a:latin typeface="Times New Roman" charset="0"/>
              </a:rPr>
              <a:t>2</a:t>
            </a:r>
            <a:r>
              <a:rPr lang="en-US" altLang="en-US" sz="3200">
                <a:latin typeface="Times New Roman" charset="0"/>
              </a:rPr>
              <a:t>, acre, hectare.</a:t>
            </a:r>
          </a:p>
          <a:p>
            <a:pPr eaLnBrk="1" hangingPunct="1">
              <a:buFontTx/>
              <a:buNone/>
            </a:pPr>
            <a:endParaRPr lang="en-US" altLang="en-US">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1143000"/>
          </a:xfrm>
        </p:spPr>
        <p:txBody>
          <a:bodyPr/>
          <a:lstStyle/>
          <a:p>
            <a:pPr eaLnBrk="1" hangingPunct="1"/>
            <a:r>
              <a:rPr lang="en-US" altLang="en-US">
                <a:latin typeface="Times New Roman" charset="0"/>
              </a:rPr>
              <a:t>Metric Units</a:t>
            </a:r>
          </a:p>
        </p:txBody>
      </p:sp>
      <p:sp>
        <p:nvSpPr>
          <p:cNvPr id="16387" name="Rectangle 3"/>
          <p:cNvSpPr>
            <a:spLocks noGrp="1" noChangeArrowheads="1"/>
          </p:cNvSpPr>
          <p:nvPr>
            <p:ph type="body" idx="1"/>
          </p:nvPr>
        </p:nvSpPr>
        <p:spPr>
          <a:xfrm>
            <a:off x="457200" y="1981200"/>
            <a:ext cx="8229600" cy="4144963"/>
          </a:xfrm>
        </p:spPr>
        <p:txBody>
          <a:bodyPr/>
          <a:lstStyle/>
          <a:p>
            <a:pPr marL="457200" lvl="1" indent="0" eaLnBrk="1" hangingPunct="1">
              <a:buFontTx/>
              <a:buNone/>
            </a:pPr>
            <a:r>
              <a:rPr lang="en-US" altLang="en-US" sz="3200" u="sng">
                <a:latin typeface="Times New Roman" charset="0"/>
              </a:rPr>
              <a:t>Mass</a:t>
            </a:r>
            <a:r>
              <a:rPr lang="en-US" altLang="en-US" sz="3200">
                <a:latin typeface="Times New Roman" charset="0"/>
              </a:rPr>
              <a:t>: 	gram (g): kg, mg, </a:t>
            </a:r>
            <a:r>
              <a:rPr lang="en-US" altLang="en-US" sz="3200">
                <a:latin typeface="Symbol" charset="2"/>
              </a:rPr>
              <a:t>m</a:t>
            </a:r>
            <a:r>
              <a:rPr lang="en-US" altLang="en-US" sz="3200">
                <a:latin typeface="Times New Roman" charset="0"/>
              </a:rPr>
              <a:t>g, ng;</a:t>
            </a:r>
          </a:p>
          <a:p>
            <a:pPr marL="457200" lvl="1" indent="0" eaLnBrk="1" hangingPunct="1">
              <a:buFontTx/>
              <a:buNone/>
            </a:pPr>
            <a:r>
              <a:rPr lang="en-US" altLang="en-US" sz="3200" u="sng">
                <a:latin typeface="Times New Roman" charset="0"/>
              </a:rPr>
              <a:t>Length</a:t>
            </a:r>
            <a:r>
              <a:rPr lang="en-US" altLang="en-US" sz="3200">
                <a:latin typeface="Times New Roman" charset="0"/>
              </a:rPr>
              <a:t>: meter (m): cm, mm, km, </a:t>
            </a:r>
            <a:r>
              <a:rPr lang="en-US" altLang="en-US" sz="3200">
                <a:latin typeface="Symbol" charset="2"/>
              </a:rPr>
              <a:t>m</a:t>
            </a:r>
            <a:r>
              <a:rPr lang="en-US" altLang="en-US" sz="3200">
                <a:latin typeface="Times New Roman" charset="0"/>
              </a:rPr>
              <a:t>m, nm, pm;</a:t>
            </a:r>
          </a:p>
          <a:p>
            <a:pPr marL="457200" lvl="1" indent="0" eaLnBrk="1" hangingPunct="1">
              <a:buFontTx/>
              <a:buNone/>
            </a:pPr>
            <a:r>
              <a:rPr lang="en-US" altLang="en-US" sz="3200" u="sng">
                <a:latin typeface="Times New Roman" charset="0"/>
              </a:rPr>
              <a:t>Area</a:t>
            </a:r>
            <a:r>
              <a:rPr lang="en-US" altLang="en-US" sz="3200">
                <a:latin typeface="Times New Roman" charset="0"/>
              </a:rPr>
              <a:t>: 	cm</a:t>
            </a:r>
            <a:r>
              <a:rPr lang="en-US" altLang="en-US" sz="3200" baseline="30000">
                <a:latin typeface="Times New Roman" charset="0"/>
              </a:rPr>
              <a:t>2</a:t>
            </a:r>
            <a:r>
              <a:rPr lang="en-US" altLang="en-US" sz="3200">
                <a:latin typeface="Times New Roman" charset="0"/>
              </a:rPr>
              <a:t>, m</a:t>
            </a:r>
            <a:r>
              <a:rPr lang="en-US" altLang="en-US" sz="3200" baseline="30000">
                <a:latin typeface="Times New Roman" charset="0"/>
              </a:rPr>
              <a:t>2</a:t>
            </a:r>
            <a:r>
              <a:rPr lang="en-US" altLang="en-US" sz="3200">
                <a:latin typeface="Times New Roman" charset="0"/>
              </a:rPr>
              <a:t>, km</a:t>
            </a:r>
            <a:r>
              <a:rPr lang="en-US" altLang="en-US" sz="3200" baseline="30000">
                <a:latin typeface="Times New Roman" charset="0"/>
              </a:rPr>
              <a:t>2</a:t>
            </a:r>
            <a:r>
              <a:rPr lang="en-US" altLang="en-US" sz="3200">
                <a:latin typeface="Times New Roman" charset="0"/>
              </a:rPr>
              <a:t> </a:t>
            </a:r>
          </a:p>
          <a:p>
            <a:pPr marL="457200" lvl="1" indent="0" eaLnBrk="1" hangingPunct="1">
              <a:buFontTx/>
              <a:buNone/>
            </a:pPr>
            <a:r>
              <a:rPr lang="en-US" altLang="en-US" sz="3200" u="sng">
                <a:latin typeface="Times New Roman" charset="0"/>
              </a:rPr>
              <a:t>Volume</a:t>
            </a:r>
            <a:r>
              <a:rPr lang="en-US" altLang="en-US" sz="3200">
                <a:latin typeface="Times New Roman" charset="0"/>
              </a:rPr>
              <a:t>: L, mL, </a:t>
            </a:r>
            <a:r>
              <a:rPr lang="en-US" altLang="en-US" sz="3200">
                <a:latin typeface="Symbol" charset="2"/>
                <a:ea typeface="Times New Roman" charset="0"/>
                <a:cs typeface="Times New Roman" charset="0"/>
              </a:rPr>
              <a:t>m</a:t>
            </a:r>
            <a:r>
              <a:rPr lang="en-US" altLang="en-US" sz="3200">
                <a:latin typeface="Times New Roman" charset="0"/>
                <a:ea typeface="Times New Roman" charset="0"/>
                <a:cs typeface="Times New Roman" charset="0"/>
              </a:rPr>
              <a:t>L, dL</a:t>
            </a:r>
            <a:r>
              <a:rPr lang="en-US" altLang="en-US" sz="3200">
                <a:latin typeface="Times New Roman" charset="0"/>
              </a:rPr>
              <a:t>, cm</a:t>
            </a:r>
            <a:r>
              <a:rPr lang="en-US" altLang="en-US" sz="3200" baseline="30000">
                <a:latin typeface="Times New Roman" charset="0"/>
              </a:rPr>
              <a:t>3</a:t>
            </a:r>
            <a:r>
              <a:rPr lang="en-US" altLang="en-US" sz="3200">
                <a:latin typeface="Times New Roman" charset="0"/>
              </a:rPr>
              <a:t>, m</a:t>
            </a:r>
            <a:r>
              <a:rPr lang="en-US" altLang="en-US" sz="3200" baseline="30000">
                <a:latin typeface="Times New Roman" charset="0"/>
              </a:rPr>
              <a:t>3</a:t>
            </a:r>
            <a:r>
              <a:rPr lang="en-US" altLang="en-US" sz="3200">
                <a:latin typeface="Times New Roman" charset="0"/>
              </a:rPr>
              <a:t>;</a:t>
            </a:r>
          </a:p>
          <a:p>
            <a:pPr marL="457200" lvl="1" indent="0" eaLnBrk="1" hangingPunct="1">
              <a:buFontTx/>
              <a:buNone/>
            </a:pPr>
            <a:r>
              <a:rPr lang="en-US" altLang="en-US" sz="3200">
                <a:latin typeface="Times New Roman" charset="0"/>
              </a:rPr>
              <a:t>		  (1 cm</a:t>
            </a:r>
            <a:r>
              <a:rPr lang="en-US" altLang="en-US" sz="3200" baseline="30000">
                <a:latin typeface="Times New Roman" charset="0"/>
              </a:rPr>
              <a:t>3</a:t>
            </a:r>
            <a:r>
              <a:rPr lang="en-US" altLang="en-US" sz="3200">
                <a:latin typeface="Times New Roman" charset="0"/>
              </a:rPr>
              <a:t> = 1 mL;   1 m</a:t>
            </a:r>
            <a:r>
              <a:rPr lang="en-US" altLang="en-US" sz="3200" baseline="30000">
                <a:latin typeface="Times New Roman" charset="0"/>
              </a:rPr>
              <a:t>3</a:t>
            </a:r>
            <a:r>
              <a:rPr lang="en-US" altLang="en-US" sz="3200">
                <a:latin typeface="Times New Roman" charset="0"/>
              </a:rPr>
              <a:t> = 10</a:t>
            </a:r>
            <a:r>
              <a:rPr lang="en-US" altLang="en-US" sz="3200" baseline="30000">
                <a:latin typeface="Times New Roman" charset="0"/>
              </a:rPr>
              <a:t>3</a:t>
            </a:r>
            <a:r>
              <a:rPr lang="en-US" altLang="en-US" sz="3200">
                <a:latin typeface="Times New Roman" charset="0"/>
              </a:rPr>
              <a:t> 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001000" cy="1020762"/>
          </a:xfrm>
        </p:spPr>
        <p:txBody>
          <a:bodyPr/>
          <a:lstStyle/>
          <a:p>
            <a:pPr eaLnBrk="1" hangingPunct="1"/>
            <a:r>
              <a:rPr lang="en-US" altLang="en-US" sz="4000">
                <a:latin typeface="Times New Roman" charset="0"/>
              </a:rPr>
              <a:t>Fundamental SI Units</a:t>
            </a:r>
          </a:p>
        </p:txBody>
      </p:sp>
      <p:sp>
        <p:nvSpPr>
          <p:cNvPr id="17411" name="Rectangle 3"/>
          <p:cNvSpPr>
            <a:spLocks noGrp="1" noChangeArrowheads="1"/>
          </p:cNvSpPr>
          <p:nvPr>
            <p:ph type="body" idx="1"/>
          </p:nvPr>
        </p:nvSpPr>
        <p:spPr>
          <a:xfrm>
            <a:off x="457200" y="1447800"/>
            <a:ext cx="8229600" cy="5181600"/>
          </a:xfrm>
        </p:spPr>
        <p:txBody>
          <a:bodyPr/>
          <a:lstStyle/>
          <a:p>
            <a:pPr marL="0" indent="0">
              <a:buFontTx/>
              <a:buNone/>
            </a:pPr>
            <a:r>
              <a:rPr lang="en-US" altLang="en-US" sz="2800" u="sng">
                <a:latin typeface="Times New Roman" charset="0"/>
                <a:ea typeface="Times New Roman" charset="0"/>
                <a:cs typeface="Times New Roman" charset="0"/>
              </a:rPr>
              <a:t>Physical Quantity</a:t>
            </a:r>
            <a:r>
              <a:rPr lang="en-US" altLang="en-US" sz="2800">
                <a:latin typeface="Times New Roman" charset="0"/>
                <a:ea typeface="Times New Roman" charset="0"/>
                <a:cs typeface="Times New Roman" charset="0"/>
              </a:rPr>
              <a:t>	   	</a:t>
            </a:r>
            <a:r>
              <a:rPr lang="en-US" altLang="en-US" sz="2800" u="sng">
                <a:latin typeface="Times New Roman" charset="0"/>
                <a:ea typeface="Times New Roman" charset="0"/>
                <a:cs typeface="Times New Roman" charset="0"/>
              </a:rPr>
              <a:t>Name of Unit</a:t>
            </a:r>
            <a:r>
              <a:rPr lang="en-US" altLang="en-US" sz="2800">
                <a:latin typeface="Times New Roman" charset="0"/>
                <a:ea typeface="Times New Roman" charset="0"/>
                <a:cs typeface="Times New Roman" charset="0"/>
              </a:rPr>
              <a:t>   </a:t>
            </a:r>
            <a:r>
              <a:rPr lang="en-US" altLang="en-US" sz="2800" u="sng">
                <a:latin typeface="Times New Roman" charset="0"/>
                <a:ea typeface="Times New Roman" charset="0"/>
                <a:cs typeface="Times New Roman" charset="0"/>
              </a:rPr>
              <a:t>Abbreviation</a:t>
            </a:r>
            <a:endParaRPr lang="en-US" altLang="en-US" sz="2800">
              <a:latin typeface="Times New Roman" charset="0"/>
              <a:ea typeface="Times New Roman" charset="0"/>
              <a:cs typeface="Times New Roman" charset="0"/>
            </a:endParaRPr>
          </a:p>
          <a:p>
            <a:pPr marL="457200" lvl="1" indent="0" eaLnBrk="1" hangingPunct="1">
              <a:buFontTx/>
              <a:buNone/>
            </a:pPr>
            <a:r>
              <a:rPr lang="en-US" altLang="en-US">
                <a:latin typeface="Times New Roman" charset="0"/>
              </a:rPr>
              <a:t>Mass		     	  kilogram		kg</a:t>
            </a:r>
          </a:p>
          <a:p>
            <a:pPr marL="457200" lvl="1" indent="0" eaLnBrk="1" hangingPunct="1">
              <a:buFontTx/>
              <a:buNone/>
            </a:pPr>
            <a:r>
              <a:rPr lang="en-US" altLang="en-US">
                <a:latin typeface="Times New Roman" charset="0"/>
              </a:rPr>
              <a:t>Length		     	  meter		m</a:t>
            </a:r>
          </a:p>
          <a:p>
            <a:pPr marL="457200" lvl="1" indent="0" eaLnBrk="1" hangingPunct="1">
              <a:buFontTx/>
              <a:buNone/>
            </a:pPr>
            <a:r>
              <a:rPr lang="en-US" altLang="en-US">
                <a:latin typeface="Times New Roman" charset="0"/>
              </a:rPr>
              <a:t>Time		     	  second		s</a:t>
            </a:r>
          </a:p>
          <a:p>
            <a:pPr marL="457200" lvl="1" indent="0" eaLnBrk="1" hangingPunct="1">
              <a:buFontTx/>
              <a:buNone/>
            </a:pPr>
            <a:r>
              <a:rPr lang="en-US" altLang="en-US">
                <a:latin typeface="Times New Roman" charset="0"/>
              </a:rPr>
              <a:t>Temperature	     	  Kelvin		K</a:t>
            </a:r>
          </a:p>
          <a:p>
            <a:pPr marL="457200" lvl="1" indent="0" eaLnBrk="1" hangingPunct="1">
              <a:buFontTx/>
              <a:buNone/>
            </a:pPr>
            <a:r>
              <a:rPr lang="en-US" altLang="en-US">
                <a:latin typeface="Times New Roman" charset="0"/>
              </a:rPr>
              <a:t>Amount of substance	   mole		mol</a:t>
            </a:r>
          </a:p>
          <a:p>
            <a:pPr marL="457200" lvl="1" indent="0" eaLnBrk="1" hangingPunct="1">
              <a:buFontTx/>
              <a:buNone/>
            </a:pPr>
            <a:r>
              <a:rPr lang="en-US" altLang="en-US">
                <a:latin typeface="Times New Roman" charset="0"/>
              </a:rPr>
              <a:t>Energy		      	  Joule		J</a:t>
            </a:r>
          </a:p>
          <a:p>
            <a:pPr marL="457200" lvl="1" indent="0" eaLnBrk="1" hangingPunct="1">
              <a:buFontTx/>
              <a:buNone/>
            </a:pPr>
            <a:r>
              <a:rPr lang="en-US" altLang="en-US">
                <a:latin typeface="Times New Roman" charset="0"/>
              </a:rPr>
              <a:t>Electrical charge     	  Coulomb		C</a:t>
            </a:r>
          </a:p>
          <a:p>
            <a:pPr marL="457200" lvl="1" indent="0" eaLnBrk="1" hangingPunct="1">
              <a:buFontTx/>
              <a:buNone/>
            </a:pPr>
            <a:r>
              <a:rPr lang="en-US" altLang="en-US">
                <a:latin typeface="Times New Roman" charset="0"/>
              </a:rPr>
              <a:t>Electric current	       	  ampere		A</a:t>
            </a:r>
          </a:p>
          <a:p>
            <a:pPr marL="457200" lvl="1" indent="0" eaLnBrk="1" hangingPunct="1">
              <a:buFontTx/>
              <a:buNone/>
            </a:pPr>
            <a:endParaRPr lang="en-US" altLang="en-US" sz="3000" baseline="300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0"/>
            <a:ext cx="8229600" cy="944563"/>
          </a:xfrm>
        </p:spPr>
        <p:txBody>
          <a:bodyPr/>
          <a:lstStyle/>
          <a:p>
            <a:pPr eaLnBrk="1" hangingPunct="1"/>
            <a:r>
              <a:rPr lang="en-US" altLang="en-US" sz="4000">
                <a:latin typeface="Times New Roman" charset="0"/>
              </a:rPr>
              <a:t>Prefixes in the Metric System</a:t>
            </a:r>
          </a:p>
        </p:txBody>
      </p:sp>
      <p:sp>
        <p:nvSpPr>
          <p:cNvPr id="34819" name="Rectangle 3"/>
          <p:cNvSpPr>
            <a:spLocks noGrp="1" noChangeArrowheads="1"/>
          </p:cNvSpPr>
          <p:nvPr>
            <p:ph type="body" idx="1"/>
          </p:nvPr>
        </p:nvSpPr>
        <p:spPr>
          <a:xfrm>
            <a:off x="457200" y="1524000"/>
            <a:ext cx="8229600" cy="4876800"/>
          </a:xfrm>
        </p:spPr>
        <p:txBody>
          <a:bodyPr/>
          <a:lstStyle/>
          <a:p>
            <a:pPr eaLnBrk="1" hangingPunct="1">
              <a:lnSpc>
                <a:spcPct val="90000"/>
              </a:lnSpc>
            </a:pPr>
            <a:r>
              <a:rPr lang="en-US" altLang="en-US" sz="2800" u="sng">
                <a:latin typeface="Times New Roman" charset="0"/>
              </a:rPr>
              <a:t>Prefix 	Symbol	10</a:t>
            </a:r>
            <a:r>
              <a:rPr lang="en-US" altLang="en-US" sz="2800" u="sng" baseline="34000">
                <a:latin typeface="Times New Roman" charset="0"/>
              </a:rPr>
              <a:t>n</a:t>
            </a:r>
            <a:r>
              <a:rPr lang="en-US" altLang="en-US" sz="2800" u="sng">
                <a:latin typeface="Times New Roman" charset="0"/>
              </a:rPr>
              <a:t>		Decimal Forms</a:t>
            </a:r>
          </a:p>
          <a:p>
            <a:pPr eaLnBrk="1" hangingPunct="1">
              <a:lnSpc>
                <a:spcPct val="90000"/>
              </a:lnSpc>
              <a:buFontTx/>
              <a:buNone/>
            </a:pPr>
            <a:r>
              <a:rPr lang="en-US" altLang="en-US" sz="2800">
                <a:latin typeface="Times New Roman" charset="0"/>
              </a:rPr>
              <a:t>	Giga	  G		10</a:t>
            </a:r>
            <a:r>
              <a:rPr lang="en-US" altLang="en-US" sz="2800" baseline="34000">
                <a:latin typeface="Times New Roman" charset="0"/>
              </a:rPr>
              <a:t>9</a:t>
            </a:r>
            <a:r>
              <a:rPr lang="en-US" altLang="en-US" sz="2800">
                <a:latin typeface="Times New Roman" charset="0"/>
              </a:rPr>
              <a:t>		1,000,000,000</a:t>
            </a:r>
          </a:p>
          <a:p>
            <a:pPr eaLnBrk="1" hangingPunct="1">
              <a:lnSpc>
                <a:spcPct val="90000"/>
              </a:lnSpc>
              <a:buFontTx/>
              <a:buNone/>
            </a:pPr>
            <a:r>
              <a:rPr lang="en-US" altLang="en-US" sz="2800">
                <a:latin typeface="Times New Roman" charset="0"/>
              </a:rPr>
              <a:t>	Mega	  M		10</a:t>
            </a:r>
            <a:r>
              <a:rPr lang="en-US" altLang="en-US" sz="2800" baseline="34000">
                <a:latin typeface="Times New Roman" charset="0"/>
              </a:rPr>
              <a:t>6</a:t>
            </a:r>
            <a:r>
              <a:rPr lang="en-US" altLang="en-US" sz="2800">
                <a:latin typeface="Times New Roman" charset="0"/>
              </a:rPr>
              <a:t>		1,000,000</a:t>
            </a:r>
          </a:p>
          <a:p>
            <a:pPr eaLnBrk="1" hangingPunct="1">
              <a:lnSpc>
                <a:spcPct val="90000"/>
              </a:lnSpc>
              <a:buFontTx/>
              <a:buNone/>
            </a:pPr>
            <a:r>
              <a:rPr lang="en-US" altLang="en-US" sz="2800">
                <a:latin typeface="Times New Roman" charset="0"/>
              </a:rPr>
              <a:t>	kilo		   k		10</a:t>
            </a:r>
            <a:r>
              <a:rPr lang="en-US" altLang="en-US" sz="2800" baseline="34000">
                <a:latin typeface="Times New Roman" charset="0"/>
              </a:rPr>
              <a:t>3</a:t>
            </a:r>
            <a:r>
              <a:rPr lang="en-US" altLang="en-US" sz="2800">
                <a:latin typeface="Times New Roman" charset="0"/>
              </a:rPr>
              <a:t>		1,000</a:t>
            </a:r>
          </a:p>
          <a:p>
            <a:pPr eaLnBrk="1" hangingPunct="1">
              <a:lnSpc>
                <a:spcPct val="90000"/>
              </a:lnSpc>
              <a:buFontTx/>
              <a:buNone/>
            </a:pPr>
            <a:r>
              <a:rPr lang="en-US" altLang="en-US" sz="2800">
                <a:latin typeface="Times New Roman" charset="0"/>
              </a:rPr>
              <a:t>	deci	   d		10</a:t>
            </a:r>
            <a:r>
              <a:rPr lang="en-US" altLang="en-US" sz="2800" baseline="34000">
                <a:latin typeface="Times New Roman" charset="0"/>
              </a:rPr>
              <a:t>-1</a:t>
            </a:r>
            <a:r>
              <a:rPr lang="en-US" altLang="en-US" sz="2800">
                <a:latin typeface="Times New Roman" charset="0"/>
              </a:rPr>
              <a:t>		0.1</a:t>
            </a:r>
          </a:p>
          <a:p>
            <a:pPr eaLnBrk="1" hangingPunct="1">
              <a:lnSpc>
                <a:spcPct val="90000"/>
              </a:lnSpc>
              <a:buFontTx/>
              <a:buNone/>
            </a:pPr>
            <a:r>
              <a:rPr lang="en-US" altLang="en-US" sz="2800">
                <a:latin typeface="Times New Roman" charset="0"/>
              </a:rPr>
              <a:t>	centi	   c		10</a:t>
            </a:r>
            <a:r>
              <a:rPr lang="en-US" altLang="en-US" sz="2800" baseline="34000">
                <a:latin typeface="Times New Roman" charset="0"/>
              </a:rPr>
              <a:t>-2</a:t>
            </a:r>
            <a:r>
              <a:rPr lang="en-US" altLang="en-US" sz="2800">
                <a:latin typeface="Times New Roman" charset="0"/>
              </a:rPr>
              <a:t>		0.01</a:t>
            </a:r>
          </a:p>
          <a:p>
            <a:pPr eaLnBrk="1" hangingPunct="1">
              <a:lnSpc>
                <a:spcPct val="90000"/>
              </a:lnSpc>
              <a:buFontTx/>
              <a:buNone/>
            </a:pPr>
            <a:r>
              <a:rPr lang="en-US" altLang="en-US" sz="2800">
                <a:latin typeface="Times New Roman" charset="0"/>
              </a:rPr>
              <a:t>	milli	   m		10</a:t>
            </a:r>
            <a:r>
              <a:rPr lang="en-US" altLang="en-US" sz="2800" baseline="34000">
                <a:latin typeface="Times New Roman" charset="0"/>
              </a:rPr>
              <a:t>-3</a:t>
            </a:r>
            <a:r>
              <a:rPr lang="en-US" altLang="en-US" sz="2800">
                <a:latin typeface="Times New Roman" charset="0"/>
              </a:rPr>
              <a:t>		0.001</a:t>
            </a:r>
          </a:p>
          <a:p>
            <a:pPr eaLnBrk="1" hangingPunct="1">
              <a:lnSpc>
                <a:spcPct val="90000"/>
              </a:lnSpc>
              <a:buFontTx/>
              <a:buNone/>
            </a:pPr>
            <a:r>
              <a:rPr lang="en-US" altLang="en-US" sz="2800">
                <a:latin typeface="Times New Roman" charset="0"/>
              </a:rPr>
              <a:t>	micro	   </a:t>
            </a:r>
            <a:r>
              <a:rPr lang="en-US" altLang="en-US" sz="2800">
                <a:latin typeface="Symbol" charset="2"/>
              </a:rPr>
              <a:t>m</a:t>
            </a:r>
            <a:r>
              <a:rPr lang="en-US" altLang="en-US" sz="2800">
                <a:latin typeface="Times New Roman" charset="0"/>
              </a:rPr>
              <a:t>		10</a:t>
            </a:r>
            <a:r>
              <a:rPr lang="en-US" altLang="en-US" sz="2800" baseline="34000">
                <a:latin typeface="Times New Roman" charset="0"/>
              </a:rPr>
              <a:t>-6</a:t>
            </a:r>
            <a:r>
              <a:rPr lang="en-US" altLang="en-US" sz="2800">
                <a:latin typeface="Times New Roman" charset="0"/>
              </a:rPr>
              <a:t>		0.000,001</a:t>
            </a:r>
          </a:p>
          <a:p>
            <a:pPr eaLnBrk="1" hangingPunct="1">
              <a:lnSpc>
                <a:spcPct val="90000"/>
              </a:lnSpc>
              <a:buFontTx/>
              <a:buNone/>
            </a:pPr>
            <a:r>
              <a:rPr lang="en-US" altLang="en-US" sz="2800">
                <a:latin typeface="Times New Roman" charset="0"/>
              </a:rPr>
              <a:t>	nano	   n		10</a:t>
            </a:r>
            <a:r>
              <a:rPr lang="en-US" altLang="en-US" sz="2800" baseline="34000">
                <a:latin typeface="Times New Roman" charset="0"/>
              </a:rPr>
              <a:t>-9</a:t>
            </a:r>
            <a:r>
              <a:rPr lang="en-US" altLang="en-US" sz="2800">
                <a:latin typeface="Times New Roman" charset="0"/>
              </a:rPr>
              <a:t>		0.000,000,001</a:t>
            </a:r>
          </a:p>
          <a:p>
            <a:pPr eaLnBrk="1" hangingPunct="1">
              <a:lnSpc>
                <a:spcPct val="90000"/>
              </a:lnSpc>
              <a:buFontTx/>
              <a:buNone/>
            </a:pPr>
            <a:r>
              <a:rPr lang="en-US" altLang="en-US" sz="2800">
                <a:latin typeface="Times New Roman" charset="0"/>
              </a:rPr>
              <a:t>	pico	   p		10</a:t>
            </a:r>
            <a:r>
              <a:rPr lang="en-US" altLang="en-US" sz="2800" baseline="34000">
                <a:latin typeface="Times New Roman" charset="0"/>
              </a:rPr>
              <a:t>-12	             </a:t>
            </a:r>
            <a:r>
              <a:rPr lang="en-US" altLang="en-US" sz="2800">
                <a:latin typeface="Times New Roman" charset="0"/>
              </a:rPr>
              <a:t>0.000,000,000,001</a:t>
            </a:r>
          </a:p>
          <a:p>
            <a:pPr eaLnBrk="1" hangingPunct="1">
              <a:lnSpc>
                <a:spcPct val="90000"/>
              </a:lnSpc>
              <a:buFontTx/>
              <a:buNone/>
            </a:pPr>
            <a:endParaRPr lang="en-US" altLang="en-US" sz="2800">
              <a:latin typeface="Times New Roman" charset="0"/>
            </a:endParaRPr>
          </a:p>
          <a:p>
            <a:pPr eaLnBrk="1" hangingPunct="1">
              <a:lnSpc>
                <a:spcPct val="90000"/>
              </a:lnSpc>
              <a:buFontTx/>
              <a:buNone/>
            </a:pPr>
            <a:r>
              <a:rPr lang="en-US" altLang="en-US" sz="2800">
                <a:latin typeface="Times New Roman" charset="0"/>
              </a:rPr>
              <a:t> </a:t>
            </a:r>
            <a:r>
              <a:rPr lang="en-US" altLang="en-US" sz="1200">
                <a:latin typeface="Times New Roman" charset="0"/>
              </a:rPr>
              <a:t>  </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4000">
                <a:latin typeface="Times New Roman" charset="0"/>
                <a:ea typeface="Times New Roman" charset="0"/>
                <a:cs typeface="Times New Roman" charset="0"/>
              </a:rPr>
              <a:t>Mass and Weight</a:t>
            </a:r>
          </a:p>
        </p:txBody>
      </p:sp>
      <p:sp>
        <p:nvSpPr>
          <p:cNvPr id="5" name="Content Placeholder 2"/>
          <p:cNvSpPr txBox="1">
            <a:spLocks/>
          </p:cNvSpPr>
          <p:nvPr/>
        </p:nvSpPr>
        <p:spPr>
          <a:xfrm>
            <a:off x="609600" y="1905000"/>
            <a:ext cx="7924800" cy="4343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Mass is a measure of quantity of substance;  </a:t>
            </a: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Mass does not vary with condition or location.</a:t>
            </a:r>
          </a:p>
          <a:p>
            <a:pPr marL="0" indent="0" eaLnBrk="1" hangingPunct="1">
              <a:buFontTx/>
              <a:buNone/>
              <a:defRPr/>
            </a:pPr>
            <a:endParaRPr lang="en-US" altLang="en-US" sz="2400" kern="0" dirty="0" smtClean="0">
              <a:latin typeface="Times New Roman" panose="02020603050405020304" pitchFamily="18" charset="0"/>
              <a:ea typeface="ＭＳ Ｐゴシック" pitchFamily="34" charset="-128"/>
              <a:cs typeface="Times New Roman" panose="02020603050405020304" pitchFamily="18" charset="0"/>
            </a:endParaRP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Weight is a measure of the gravitational force of attraction exerted on an object;  </a:t>
            </a: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Weight varies with location if the gravitational force changes.</a:t>
            </a: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(Earth </a:t>
            </a:r>
            <a:r>
              <a:rPr lang="en-US" altLang="en-US" sz="2800" i="1" kern="0" dirty="0" smtClean="0">
                <a:latin typeface="Times New Roman" panose="02020603050405020304" pitchFamily="18" charset="0"/>
                <a:ea typeface="ＭＳ Ｐゴシック" pitchFamily="34" charset="-128"/>
                <a:cs typeface="Times New Roman" panose="02020603050405020304" pitchFamily="18" charset="0"/>
              </a:rPr>
              <a:t>gravitational constant </a:t>
            </a: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is 9.8 m/s</a:t>
            </a:r>
            <a:r>
              <a:rPr lang="en-US" altLang="en-US" sz="2000" baseline="34000" dirty="0" smtClean="0">
                <a:latin typeface="Times New Roman" pitchFamily="18" charset="0"/>
              </a:rPr>
              <a:t>2 </a:t>
            </a: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 moon </a:t>
            </a:r>
            <a:r>
              <a:rPr lang="en-US" altLang="en-US" sz="2800" i="1" kern="0" dirty="0" smtClean="0">
                <a:latin typeface="Times New Roman" panose="02020603050405020304" pitchFamily="18" charset="0"/>
                <a:ea typeface="ＭＳ Ｐゴシック" pitchFamily="34" charset="-128"/>
                <a:cs typeface="Times New Roman" panose="02020603050405020304" pitchFamily="18" charset="0"/>
              </a:rPr>
              <a:t>gravitational constant </a:t>
            </a: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is </a:t>
            </a:r>
            <a:r>
              <a:rPr lang="en-US" sz="2600" dirty="0">
                <a:latin typeface="Times New Roman" panose="02020603050405020304" pitchFamily="18" charset="0"/>
                <a:cs typeface="Times New Roman" panose="02020603050405020304" pitchFamily="18" charset="0"/>
              </a:rPr>
              <a:t>1.625 </a:t>
            </a:r>
            <a:r>
              <a:rPr lang="en-US" sz="2600" dirty="0" smtClean="0">
                <a:latin typeface="Times New Roman" panose="02020603050405020304" pitchFamily="18" charset="0"/>
                <a:cs typeface="Times New Roman" panose="02020603050405020304" pitchFamily="18" charset="0"/>
              </a:rPr>
              <a:t>m/s</a:t>
            </a:r>
            <a:r>
              <a:rPr lang="en-US" sz="2600" baseline="30000" dirty="0" smtClean="0">
                <a:latin typeface="Times New Roman" panose="02020603050405020304" pitchFamily="18" charset="0"/>
                <a:cs typeface="Times New Roman" panose="02020603050405020304" pitchFamily="18" charset="0"/>
              </a:rPr>
              <a:t>2</a:t>
            </a:r>
            <a:r>
              <a:rPr lang="en-US" sz="2800" dirty="0" smtClean="0"/>
              <a:t>.</a:t>
            </a:r>
            <a:endParaRPr lang="en-US" altLang="en-US" sz="2800" kern="0" dirty="0" smtClean="0">
              <a:latin typeface="Times New Roman" panose="02020603050405020304" pitchFamily="18" charset="0"/>
              <a:ea typeface="ＭＳ Ｐゴシック"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000">
                <a:latin typeface="Times New Roman" charset="0"/>
              </a:rPr>
              <a:t>Types of Errors in Measurements</a:t>
            </a:r>
          </a:p>
        </p:txBody>
      </p:sp>
      <p:sp>
        <p:nvSpPr>
          <p:cNvPr id="19459" name="Rectangle 3"/>
          <p:cNvSpPr>
            <a:spLocks noGrp="1" noChangeArrowheads="1"/>
          </p:cNvSpPr>
          <p:nvPr>
            <p:ph type="body" idx="1"/>
          </p:nvPr>
        </p:nvSpPr>
        <p:spPr/>
        <p:txBody>
          <a:bodyPr/>
          <a:lstStyle/>
          <a:p>
            <a:pPr marL="609600" indent="-609600" eaLnBrk="1" hangingPunct="1">
              <a:lnSpc>
                <a:spcPct val="150000"/>
              </a:lnSpc>
            </a:pPr>
            <a:r>
              <a:rPr lang="en-US" altLang="en-US" sz="3600" i="1">
                <a:latin typeface="Times New Roman" charset="0"/>
              </a:rPr>
              <a:t>Random errors</a:t>
            </a:r>
          </a:p>
          <a:p>
            <a:pPr marL="990600" lvl="1" indent="-533400" eaLnBrk="1" hangingPunct="1">
              <a:lnSpc>
                <a:spcPct val="90000"/>
              </a:lnSpc>
              <a:buFontTx/>
              <a:buAutoNum type="arabicPeriod"/>
            </a:pPr>
            <a:r>
              <a:rPr lang="en-US" altLang="en-US">
                <a:latin typeface="Times New Roman" charset="0"/>
              </a:rPr>
              <a:t>values have equal chances of being high or low;</a:t>
            </a:r>
          </a:p>
          <a:p>
            <a:pPr marL="990600" lvl="1" indent="-533400" eaLnBrk="1" hangingPunct="1">
              <a:lnSpc>
                <a:spcPct val="90000"/>
              </a:lnSpc>
              <a:buFontTx/>
              <a:buAutoNum type="arabicPeriod"/>
            </a:pPr>
            <a:r>
              <a:rPr lang="en-US" altLang="en-US">
                <a:latin typeface="Times New Roman" charset="0"/>
              </a:rPr>
              <a:t>magnitude of error varies from one measurement to another; </a:t>
            </a:r>
          </a:p>
          <a:p>
            <a:pPr marL="990600" lvl="1" indent="-533400" eaLnBrk="1" hangingPunct="1">
              <a:lnSpc>
                <a:spcPct val="90000"/>
              </a:lnSpc>
              <a:buFontTx/>
              <a:buAutoNum type="arabicPeriod"/>
            </a:pPr>
            <a:r>
              <a:rPr lang="en-US" altLang="en-US">
                <a:latin typeface="Times New Roman" charset="0"/>
              </a:rPr>
              <a:t>error may be minimize by taking the </a:t>
            </a:r>
            <a:r>
              <a:rPr lang="en-US" altLang="en-US" i="1">
                <a:latin typeface="Times New Roman" charset="0"/>
              </a:rPr>
              <a:t>average</a:t>
            </a:r>
            <a:r>
              <a:rPr lang="en-US" altLang="en-US">
                <a:latin typeface="Times New Roman" charset="0"/>
              </a:rPr>
              <a:t> of several measurements of the same kind.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81000"/>
            <a:ext cx="8229600" cy="1143000"/>
          </a:xfrm>
        </p:spPr>
        <p:txBody>
          <a:bodyPr/>
          <a:lstStyle/>
          <a:p>
            <a:pPr eaLnBrk="1" hangingPunct="1"/>
            <a:r>
              <a:rPr lang="en-US" altLang="en-US">
                <a:latin typeface="Times New Roman" charset="0"/>
              </a:rPr>
              <a:t>Errors in Measurements</a:t>
            </a:r>
            <a:endParaRPr lang="en-US" altLang="en-US"/>
          </a:p>
        </p:txBody>
      </p:sp>
      <p:sp>
        <p:nvSpPr>
          <p:cNvPr id="37891" name="Content Placeholder 2"/>
          <p:cNvSpPr>
            <a:spLocks noGrp="1"/>
          </p:cNvSpPr>
          <p:nvPr>
            <p:ph idx="1"/>
          </p:nvPr>
        </p:nvSpPr>
        <p:spPr/>
        <p:txBody>
          <a:bodyPr/>
          <a:lstStyle/>
          <a:p>
            <a:pPr marL="609600" indent="-609600" eaLnBrk="1" hangingPunct="1">
              <a:lnSpc>
                <a:spcPct val="200000"/>
              </a:lnSpc>
            </a:pPr>
            <a:r>
              <a:rPr lang="en-US" altLang="en-US" sz="3600" i="1">
                <a:latin typeface="Times New Roman" charset="0"/>
              </a:rPr>
              <a:t>Systematic errors</a:t>
            </a:r>
          </a:p>
          <a:p>
            <a:pPr marL="990600" lvl="1" indent="-533400" eaLnBrk="1" hangingPunct="1">
              <a:lnSpc>
                <a:spcPct val="90000"/>
              </a:lnSpc>
              <a:buFontTx/>
              <a:buAutoNum type="arabicPeriod"/>
            </a:pPr>
            <a:r>
              <a:rPr lang="en-US" altLang="en-US">
                <a:latin typeface="Times New Roman" charset="0"/>
              </a:rPr>
              <a:t>Errors due to faulty instruments; </a:t>
            </a:r>
          </a:p>
          <a:p>
            <a:pPr marL="990600" lvl="1" indent="-533400" eaLnBrk="1" hangingPunct="1">
              <a:lnSpc>
                <a:spcPct val="90000"/>
              </a:lnSpc>
              <a:buFontTx/>
              <a:buAutoNum type="arabicPeriod"/>
            </a:pPr>
            <a:r>
              <a:rPr lang="en-US" altLang="en-US">
                <a:latin typeface="Times New Roman" charset="0"/>
              </a:rPr>
              <a:t>reading is either higher or lower than the correct values;</a:t>
            </a:r>
          </a:p>
          <a:p>
            <a:pPr marL="990600" lvl="1" indent="-533400" eaLnBrk="1" hangingPunct="1">
              <a:lnSpc>
                <a:spcPct val="90000"/>
              </a:lnSpc>
              <a:buFontTx/>
              <a:buAutoNum type="arabicPeriod"/>
            </a:pPr>
            <a:r>
              <a:rPr lang="en-US" altLang="en-US">
                <a:latin typeface="Times New Roman" charset="0"/>
              </a:rPr>
              <a:t>the magnitude of error is the same, regardless of quantity measured;</a:t>
            </a:r>
          </a:p>
          <a:p>
            <a:pPr marL="990600" lvl="1" indent="-533400" eaLnBrk="1" hangingPunct="1">
              <a:lnSpc>
                <a:spcPct val="90000"/>
              </a:lnSpc>
              <a:buFontTx/>
              <a:buAutoNum type="arabicPeriod"/>
            </a:pPr>
            <a:r>
              <a:rPr lang="en-US" altLang="en-US">
                <a:latin typeface="Times New Roman" charset="0"/>
              </a:rPr>
              <a:t>For balances, systematic errors can be eliminated by weighing by difference.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600">
                <a:latin typeface="Times New Roman" charset="0"/>
              </a:rPr>
              <a:t>Accuracy and Precision</a:t>
            </a:r>
            <a:br>
              <a:rPr lang="en-US" altLang="en-US" sz="3600">
                <a:latin typeface="Times New Roman" charset="0"/>
              </a:rPr>
            </a:br>
            <a:r>
              <a:rPr lang="en-US" altLang="en-US" sz="3600">
                <a:latin typeface="Times New Roman" charset="0"/>
              </a:rPr>
              <a:t>in Measurements</a:t>
            </a:r>
          </a:p>
        </p:txBody>
      </p:sp>
      <p:sp>
        <p:nvSpPr>
          <p:cNvPr id="18435" name="Rectangle 3"/>
          <p:cNvSpPr>
            <a:spLocks noGrp="1" noChangeArrowheads="1"/>
          </p:cNvSpPr>
          <p:nvPr>
            <p:ph type="body" idx="1"/>
          </p:nvPr>
        </p:nvSpPr>
        <p:spPr>
          <a:xfrm>
            <a:off x="457200" y="1905000"/>
            <a:ext cx="8229600" cy="4221163"/>
          </a:xfrm>
        </p:spPr>
        <p:txBody>
          <a:bodyPr/>
          <a:lstStyle/>
          <a:p>
            <a:pPr eaLnBrk="1" hangingPunct="1">
              <a:defRPr/>
            </a:pPr>
            <a:r>
              <a:rPr lang="en-US" altLang="en-US" dirty="0" smtClean="0">
                <a:latin typeface="Times New Roman" pitchFamily="18" charset="0"/>
                <a:ea typeface="+mn-ea"/>
              </a:rPr>
              <a:t>Accuracy</a:t>
            </a:r>
          </a:p>
          <a:p>
            <a:pPr lvl="1" eaLnBrk="1" hangingPunct="1">
              <a:buFontTx/>
              <a:buNone/>
              <a:defRPr/>
            </a:pPr>
            <a:r>
              <a:rPr lang="en-US" altLang="en-US" dirty="0" smtClean="0">
                <a:latin typeface="Times New Roman" pitchFamily="18" charset="0"/>
              </a:rPr>
              <a:t>	</a:t>
            </a:r>
            <a:r>
              <a:rPr lang="en-US" altLang="en-US" dirty="0">
                <a:latin typeface="Times New Roman" pitchFamily="18" charset="0"/>
              </a:rPr>
              <a:t>A</a:t>
            </a:r>
            <a:r>
              <a:rPr lang="en-US" altLang="en-US" dirty="0" smtClean="0">
                <a:latin typeface="Times New Roman" pitchFamily="18" charset="0"/>
              </a:rPr>
              <a:t>greement of an experimental value with the “true” or accepted value;</a:t>
            </a:r>
          </a:p>
          <a:p>
            <a:pPr lvl="1" eaLnBrk="1" hangingPunct="1">
              <a:buFontTx/>
              <a:buNone/>
              <a:defRPr/>
            </a:pPr>
            <a:endParaRPr lang="en-US" altLang="en-US" dirty="0" smtClean="0">
              <a:latin typeface="Times New Roman" pitchFamily="18" charset="0"/>
            </a:endParaRPr>
          </a:p>
          <a:p>
            <a:pPr eaLnBrk="1" hangingPunct="1">
              <a:defRPr/>
            </a:pPr>
            <a:r>
              <a:rPr lang="en-US" altLang="en-US" dirty="0" smtClean="0">
                <a:latin typeface="Times New Roman" pitchFamily="18" charset="0"/>
                <a:ea typeface="+mn-ea"/>
              </a:rPr>
              <a:t>Precision</a:t>
            </a:r>
          </a:p>
          <a:p>
            <a:pPr marL="457200" lvl="1" indent="0" eaLnBrk="1" hangingPunct="1">
              <a:buFontTx/>
              <a:buNone/>
              <a:defRPr/>
            </a:pPr>
            <a:r>
              <a:rPr lang="en-US" altLang="en-US" dirty="0" smtClean="0">
                <a:latin typeface="Times New Roman" pitchFamily="18" charset="0"/>
              </a:rPr>
              <a:t>	Degree of agreement among values of same measurements; reproducibility of experimental results;</a:t>
            </a:r>
          </a:p>
          <a:p>
            <a:pPr marL="0" indent="0" eaLnBrk="1" hangingPunct="1">
              <a:buFontTx/>
              <a:buNone/>
              <a:defRPr/>
            </a:pPr>
            <a:r>
              <a:rPr lang="en-US" altLang="en-US" dirty="0" smtClean="0">
                <a:latin typeface="Times New Roman" pitchFamily="18" charset="0"/>
                <a:ea typeface="+mn-ea"/>
              </a:rPr>
              <a:t>	</a:t>
            </a:r>
            <a:endParaRPr lang="en-US" altLang="en-US" sz="2600" dirty="0">
              <a:solidFill>
                <a:srgbClr val="000000"/>
              </a:solidFill>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4000">
                <a:latin typeface="Times New Roman" charset="0"/>
                <a:ea typeface="Times New Roman" charset="0"/>
                <a:cs typeface="Times New Roman" charset="0"/>
              </a:rPr>
              <a:t>The Three States of Water</a:t>
            </a:r>
            <a:br>
              <a:rPr lang="en-US" altLang="en-US" sz="4000">
                <a:latin typeface="Times New Roman" charset="0"/>
                <a:ea typeface="Times New Roman" charset="0"/>
                <a:cs typeface="Times New Roman" charset="0"/>
              </a:rPr>
            </a:br>
            <a:r>
              <a:rPr lang="en-US" altLang="en-US" sz="3200">
                <a:latin typeface="Times New Roman" charset="0"/>
                <a:ea typeface="Times New Roman" charset="0"/>
                <a:cs typeface="Times New Roman" charset="0"/>
              </a:rPr>
              <a:t>Macroscopic and Microscopic Views</a:t>
            </a:r>
          </a:p>
        </p:txBody>
      </p:sp>
      <p:pic>
        <p:nvPicPr>
          <p:cNvPr id="307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172450"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81000"/>
            <a:ext cx="8229600" cy="1143000"/>
          </a:xfrm>
        </p:spPr>
        <p:txBody>
          <a:bodyPr/>
          <a:lstStyle/>
          <a:p>
            <a:pPr eaLnBrk="1" hangingPunct="1"/>
            <a:r>
              <a:rPr lang="en-US" altLang="en-US">
                <a:latin typeface="Times New Roman" charset="0"/>
              </a:rPr>
              <a:t>Accuracy and Precision</a:t>
            </a:r>
            <a:endParaRPr lang="en-US" altLang="en-US"/>
          </a:p>
        </p:txBody>
      </p:sp>
      <p:pic>
        <p:nvPicPr>
          <p:cNvPr id="3993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98713"/>
            <a:ext cx="8636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4000">
                <a:latin typeface="Times New Roman" charset="0"/>
              </a:rPr>
              <a:t>Accuracy and Precision</a:t>
            </a:r>
            <a:endParaRPr lang="en-US" altLang="en-US" sz="4000">
              <a:latin typeface="Times New Roman" charset="0"/>
              <a:ea typeface="Times New Roman" charset="0"/>
              <a:cs typeface="Times New Roman" charset="0"/>
            </a:endParaRPr>
          </a:p>
        </p:txBody>
      </p:sp>
      <p:sp>
        <p:nvSpPr>
          <p:cNvPr id="40963" name="Content Placeholder 2"/>
          <p:cNvSpPr>
            <a:spLocks noGrp="1"/>
          </p:cNvSpPr>
          <p:nvPr>
            <p:ph idx="1"/>
          </p:nvPr>
        </p:nvSpPr>
        <p:spPr>
          <a:xfrm>
            <a:off x="457200" y="1905000"/>
            <a:ext cx="8229600" cy="4221163"/>
          </a:xfrm>
        </p:spPr>
        <p:txBody>
          <a:bodyPr/>
          <a:lstStyle/>
          <a:p>
            <a:r>
              <a:rPr lang="en-US" altLang="en-US">
                <a:latin typeface="Times New Roman" charset="0"/>
                <a:ea typeface="Times New Roman" charset="0"/>
                <a:cs typeface="Times New Roman" charset="0"/>
              </a:rPr>
              <a:t>In a given set of measurement, </a:t>
            </a:r>
            <a:r>
              <a:rPr lang="en-US" altLang="en-US" sz="2800" b="1" i="1">
                <a:latin typeface="Times New Roman" charset="0"/>
                <a:ea typeface="Times New Roman" charset="0"/>
                <a:cs typeface="Times New Roman" charset="0"/>
              </a:rPr>
              <a:t>accuracy</a:t>
            </a:r>
            <a:r>
              <a:rPr lang="en-US" altLang="en-US">
                <a:latin typeface="Times New Roman" charset="0"/>
                <a:ea typeface="Times New Roman" charset="0"/>
                <a:cs typeface="Times New Roman" charset="0"/>
              </a:rPr>
              <a:t> and </a:t>
            </a:r>
            <a:r>
              <a:rPr lang="en-US" altLang="en-US" sz="2800" b="1" i="1">
                <a:latin typeface="Times New Roman" charset="0"/>
                <a:ea typeface="Times New Roman" charset="0"/>
                <a:cs typeface="Times New Roman" charset="0"/>
              </a:rPr>
              <a:t>precision</a:t>
            </a:r>
            <a:r>
              <a:rPr lang="en-US" altLang="en-US">
                <a:latin typeface="Times New Roman" charset="0"/>
                <a:ea typeface="Times New Roman" charset="0"/>
                <a:cs typeface="Times New Roman" charset="0"/>
              </a:rPr>
              <a:t> are defined by the type of instrument used.</a:t>
            </a:r>
          </a:p>
          <a:p>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600">
                <a:latin typeface="Times New Roman" charset="0"/>
              </a:rPr>
              <a:t>Balances with Different Precisions</a:t>
            </a:r>
          </a:p>
        </p:txBody>
      </p:sp>
      <p:sp>
        <p:nvSpPr>
          <p:cNvPr id="41987" name="Rectangle 3"/>
          <p:cNvSpPr>
            <a:spLocks noGrp="1" noChangeArrowheads="1"/>
          </p:cNvSpPr>
          <p:nvPr>
            <p:ph type="body" idx="1"/>
          </p:nvPr>
        </p:nvSpPr>
        <p:spPr>
          <a:xfrm>
            <a:off x="457200" y="1600200"/>
            <a:ext cx="8229600" cy="4876800"/>
          </a:xfrm>
        </p:spPr>
        <p:txBody>
          <a:bodyPr/>
          <a:lstStyle/>
          <a:p>
            <a:pPr marL="0" indent="0">
              <a:buFontTx/>
              <a:buNone/>
            </a:pPr>
            <a:endParaRPr lang="en-US" altLang="en-US"/>
          </a:p>
          <a:p>
            <a:pPr marL="0" indent="0">
              <a:buFontTx/>
              <a:buNone/>
            </a:pPr>
            <a:endParaRPr lang="en-US" altLang="en-US"/>
          </a:p>
          <a:p>
            <a:pPr marL="0" indent="0">
              <a:buFontTx/>
              <a:buNone/>
            </a:pPr>
            <a:endParaRPr lang="en-US" altLang="en-US"/>
          </a:p>
          <a:p>
            <a:pPr marL="0" indent="0">
              <a:buFontTx/>
              <a:buNone/>
            </a:pPr>
            <a:endParaRPr lang="en-US" altLang="en-US" sz="2000">
              <a:latin typeface="Times New Roman" charset="0"/>
              <a:ea typeface="Times New Roman" charset="0"/>
              <a:cs typeface="Times New Roman" charset="0"/>
            </a:endParaRPr>
          </a:p>
          <a:p>
            <a:pPr marL="0" indent="0">
              <a:buFontTx/>
              <a:buNone/>
            </a:pPr>
            <a:r>
              <a:rPr lang="en-US" altLang="en-US" sz="20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Centigram Balance </a:t>
            </a:r>
          </a:p>
          <a:p>
            <a:pPr marL="0" indent="0">
              <a:buFontTx/>
              <a:buNone/>
            </a:pPr>
            <a:r>
              <a:rPr lang="en-US" altLang="en-US" sz="20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(precision: ± 0.01 g)</a:t>
            </a:r>
            <a:r>
              <a:rPr lang="en-US" altLang="en-US" sz="2000">
                <a:latin typeface="Times New Roman" charset="0"/>
                <a:ea typeface="Times New Roman" charset="0"/>
                <a:cs typeface="Times New Roman" charset="0"/>
              </a:rPr>
              <a:t>			</a:t>
            </a:r>
          </a:p>
          <a:p>
            <a:pPr marL="0" indent="0">
              <a:buFontTx/>
              <a:buNone/>
            </a:pPr>
            <a:r>
              <a:rPr lang="en-US" altLang="en-US" sz="20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Milligram Balance</a:t>
            </a:r>
          </a:p>
          <a:p>
            <a:pPr marL="0" indent="0">
              <a:buFontTx/>
              <a:buNone/>
            </a:pPr>
            <a:r>
              <a:rPr lang="en-US" altLang="en-US" sz="20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(precision: ± 0.001 g</a:t>
            </a:r>
            <a:r>
              <a:rPr lang="en-US" altLang="en-US" sz="2000">
                <a:latin typeface="Times New Roman" charset="0"/>
                <a:ea typeface="Times New Roman" charset="0"/>
                <a:cs typeface="Times New Roman" charset="0"/>
              </a:rPr>
              <a:t>) </a:t>
            </a:r>
          </a:p>
        </p:txBody>
      </p:sp>
      <p:pic>
        <p:nvPicPr>
          <p:cNvPr id="41988" name="Picture 4" descr="http://www.camlab.co.uk/images/thumbs/000870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3038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http://www.affordablescales.com/images/big/nimbus_precision_draftshield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90675"/>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1554162"/>
          </a:xfrm>
        </p:spPr>
        <p:txBody>
          <a:bodyPr/>
          <a:lstStyle/>
          <a:p>
            <a:r>
              <a:rPr lang="en-US" altLang="en-US" sz="4000">
                <a:latin typeface="Times New Roman" charset="0"/>
                <a:ea typeface="Times New Roman" charset="0"/>
                <a:cs typeface="Times New Roman" charset="0"/>
              </a:rPr>
              <a:t>Analytical Balance</a:t>
            </a:r>
            <a:br>
              <a:rPr lang="en-US" altLang="en-US" sz="4000">
                <a:latin typeface="Times New Roman" charset="0"/>
                <a:ea typeface="Times New Roman" charset="0"/>
                <a:cs typeface="Times New Roman" charset="0"/>
              </a:rPr>
            </a:br>
            <a:r>
              <a:rPr lang="en-US" altLang="en-US" sz="3200">
                <a:latin typeface="Times New Roman" charset="0"/>
                <a:ea typeface="Times New Roman" charset="0"/>
                <a:cs typeface="Times New Roman" charset="0"/>
              </a:rPr>
              <a:t>(precision: ± 0.0001 g)</a:t>
            </a:r>
            <a:endParaRPr lang="en-US" altLang="en-US" sz="4000">
              <a:latin typeface="Times New Roman" charset="0"/>
              <a:ea typeface="Times New Roman" charset="0"/>
              <a:cs typeface="Times New Roman" charset="0"/>
            </a:endParaRPr>
          </a:p>
        </p:txBody>
      </p:sp>
      <p:pic>
        <p:nvPicPr>
          <p:cNvPr id="43011" name="Content Placeholder 3" descr="http://www.accuris-usa.com/Product%20Images/AC-3100-Analytical-Balance-HR-Editable.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09800" y="1981200"/>
            <a:ext cx="4227513" cy="3733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868362"/>
          </a:xfrm>
        </p:spPr>
        <p:txBody>
          <a:bodyPr/>
          <a:lstStyle/>
          <a:p>
            <a:r>
              <a:rPr lang="en-US" altLang="en-US" sz="4000">
                <a:latin typeface="Times New Roman" charset="0"/>
              </a:rPr>
              <a:t>Significant Figures</a:t>
            </a:r>
            <a:endParaRPr lang="en-US" altLang="en-US" sz="4000"/>
          </a:p>
        </p:txBody>
      </p:sp>
      <p:sp>
        <p:nvSpPr>
          <p:cNvPr id="45059" name="Content Placeholder 2"/>
          <p:cNvSpPr>
            <a:spLocks noGrp="1"/>
          </p:cNvSpPr>
          <p:nvPr>
            <p:ph idx="1"/>
          </p:nvPr>
        </p:nvSpPr>
        <p:spPr>
          <a:xfrm>
            <a:off x="457200" y="1447800"/>
            <a:ext cx="8229600" cy="5257800"/>
          </a:xfrm>
        </p:spPr>
        <p:txBody>
          <a:bodyPr/>
          <a:lstStyle/>
          <a:p>
            <a:pPr>
              <a:defRPr/>
            </a:pPr>
            <a:r>
              <a:rPr lang="en-US" altLang="en-US" sz="2800" dirty="0">
                <a:latin typeface="Times New Roman" pitchFamily="18" charset="0"/>
                <a:ea typeface="+mn-ea"/>
                <a:cs typeface="Times New Roman" pitchFamily="18" charset="0"/>
              </a:rPr>
              <a:t>E</a:t>
            </a:r>
            <a:r>
              <a:rPr lang="en-US" altLang="en-US" sz="2800" dirty="0" smtClean="0">
                <a:latin typeface="Times New Roman" pitchFamily="18" charset="0"/>
                <a:ea typeface="+mn-ea"/>
                <a:cs typeface="Times New Roman" pitchFamily="18" charset="0"/>
              </a:rPr>
              <a:t>xpressing measured values with degree of certainty;</a:t>
            </a:r>
          </a:p>
          <a:p>
            <a:pPr>
              <a:defRPr/>
            </a:pPr>
            <a:r>
              <a:rPr lang="en-US" altLang="en-US" sz="2800" dirty="0" smtClean="0">
                <a:latin typeface="Times New Roman" pitchFamily="18" charset="0"/>
                <a:ea typeface="+mn-ea"/>
                <a:cs typeface="Times New Roman" pitchFamily="18" charset="0"/>
              </a:rPr>
              <a:t>For examples:</a:t>
            </a:r>
          </a:p>
          <a:p>
            <a:pPr lvl="2">
              <a:defRPr/>
            </a:pPr>
            <a:r>
              <a:rPr lang="en-US" altLang="en-US" dirty="0" smtClean="0">
                <a:latin typeface="Times New Roman" pitchFamily="18" charset="0"/>
                <a:cs typeface="Times New Roman" pitchFamily="18" charset="0"/>
              </a:rPr>
              <a:t>Mass of a penny on a centigram balance = 2.51 g;</a:t>
            </a:r>
          </a:p>
          <a:p>
            <a:pPr marL="914400" lvl="2" indent="0">
              <a:buFontTx/>
              <a:buNone/>
              <a:defRPr/>
            </a:pP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Absolute error </a:t>
            </a:r>
            <a:r>
              <a:rPr lang="en-US" altLang="en-US" dirty="0" smtClean="0">
                <a:latin typeface="Times New Roman" pitchFamily="18" charset="0"/>
                <a:cs typeface="Times New Roman" pitchFamily="18" charset="0"/>
              </a:rPr>
              <a:t>on measurement </a:t>
            </a:r>
            <a:r>
              <a:rPr lang="en-US" altLang="en-US" dirty="0">
                <a:latin typeface="Times New Roman" pitchFamily="18" charset="0"/>
                <a:cs typeface="Times New Roman" pitchFamily="18" charset="0"/>
              </a:rPr>
              <a:t>= 0.4</a:t>
            </a:r>
            <a:r>
              <a:rPr lang="en-US" altLang="en-US" dirty="0" smtClean="0">
                <a:latin typeface="Times New Roman" pitchFamily="18" charset="0"/>
                <a:cs typeface="Times New Roman" pitchFamily="18" charset="0"/>
              </a:rPr>
              <a:t>%)</a:t>
            </a:r>
          </a:p>
          <a:p>
            <a:pPr lvl="2">
              <a:defRPr/>
            </a:pPr>
            <a:r>
              <a:rPr lang="en-US" altLang="en-US" dirty="0" smtClean="0">
                <a:latin typeface="Times New Roman" pitchFamily="18" charset="0"/>
                <a:cs typeface="Times New Roman" pitchFamily="18" charset="0"/>
              </a:rPr>
              <a:t>Mass of same penny on analytical balance = 2.5089 g;</a:t>
            </a:r>
          </a:p>
          <a:p>
            <a:pPr marL="457200" lvl="1" indent="0">
              <a:buFontTx/>
              <a:buNone/>
              <a:defRPr/>
            </a:pPr>
            <a:r>
              <a:rPr lang="en-US" altLang="en-US" sz="2400" dirty="0" smtClean="0">
                <a:latin typeface="Times New Roman" pitchFamily="18" charset="0"/>
                <a:cs typeface="Times New Roman" pitchFamily="18" charset="0"/>
              </a:rPr>
              <a:t>	   (Absolute error on measurement = 0.004%)</a:t>
            </a:r>
          </a:p>
          <a:p>
            <a:pPr marL="457200" lvl="1" indent="0">
              <a:buFontTx/>
              <a:buNone/>
              <a:defRPr/>
            </a:pPr>
            <a:r>
              <a:rPr lang="en-US" altLang="en-US" sz="2400" dirty="0" smtClean="0">
                <a:latin typeface="Times New Roman" pitchFamily="18" charset="0"/>
                <a:cs typeface="Times New Roman" pitchFamily="18" charset="0"/>
              </a:rPr>
              <a:t>Analytical balance gives the mass of penny with 5 </a:t>
            </a:r>
            <a:r>
              <a:rPr lang="en-US" altLang="en-US" sz="2400" i="1" dirty="0" smtClean="0">
                <a:latin typeface="Times New Roman" pitchFamily="18" charset="0"/>
                <a:cs typeface="Times New Roman" pitchFamily="18" charset="0"/>
              </a:rPr>
              <a:t>significant figures</a:t>
            </a:r>
            <a:r>
              <a:rPr lang="en-US" altLang="en-US" sz="2400" dirty="0" smtClean="0">
                <a:latin typeface="Times New Roman" pitchFamily="18" charset="0"/>
                <a:cs typeface="Times New Roman" pitchFamily="18" charset="0"/>
              </a:rPr>
              <a:t>, implying a </a:t>
            </a:r>
            <a:r>
              <a:rPr lang="en-US" altLang="en-US" sz="2400" i="1" dirty="0" smtClean="0">
                <a:latin typeface="Times New Roman" pitchFamily="18" charset="0"/>
                <a:cs typeface="Times New Roman" pitchFamily="18" charset="0"/>
              </a:rPr>
              <a:t>higher precision</a:t>
            </a:r>
            <a:r>
              <a:rPr lang="en-US" altLang="en-US" sz="2400" dirty="0" smtClean="0">
                <a:latin typeface="Times New Roman" pitchFamily="18" charset="0"/>
                <a:cs typeface="Times New Roman" pitchFamily="18" charset="0"/>
              </a:rPr>
              <a:t>; the centigram balance yields the mass of the same penny with 3 </a:t>
            </a:r>
            <a:r>
              <a:rPr lang="en-US" altLang="en-US" sz="2400" i="1" dirty="0" smtClean="0">
                <a:latin typeface="Times New Roman" pitchFamily="18" charset="0"/>
                <a:cs typeface="Times New Roman" pitchFamily="18" charset="0"/>
              </a:rPr>
              <a:t>significant figures</a:t>
            </a:r>
            <a:r>
              <a:rPr lang="en-US" altLang="en-US" i="1" dirty="0" smtClean="0">
                <a:latin typeface="Times New Roman" pitchFamily="18" charset="0"/>
                <a:cs typeface="Times New Roman" pitchFamily="18" charset="0"/>
              </a:rPr>
              <a:t>,</a:t>
            </a:r>
            <a:r>
              <a:rPr lang="en-US" altLang="en-US" sz="2400" i="1" dirty="0" smtClean="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implying a </a:t>
            </a:r>
            <a:r>
              <a:rPr lang="en-US" altLang="en-US" sz="2400" i="1" dirty="0" smtClean="0">
                <a:latin typeface="Times New Roman" pitchFamily="18" charset="0"/>
                <a:cs typeface="Times New Roman" pitchFamily="18" charset="0"/>
              </a:rPr>
              <a:t>lower precision</a:t>
            </a:r>
            <a:r>
              <a:rPr lang="en-US" altLang="en-US"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1401762"/>
          </a:xfrm>
        </p:spPr>
        <p:txBody>
          <a:bodyPr/>
          <a:lstStyle/>
          <a:p>
            <a:r>
              <a:rPr lang="en-US" altLang="en-US" sz="4000">
                <a:latin typeface="Times New Roman" charset="0"/>
                <a:ea typeface="Times New Roman" charset="0"/>
                <a:cs typeface="Times New Roman" charset="0"/>
              </a:rPr>
              <a:t>How many significant figures are shown in the following measurements?</a:t>
            </a:r>
          </a:p>
        </p:txBody>
      </p:sp>
      <p:pic>
        <p:nvPicPr>
          <p:cNvPr id="45059" name="Content Placeholder 3" descr="http://1.bp.blogspot.com/_PNsxQN5jV0Y/TGWCzIk1rmI/AAAAAAAAAB0/Dtmn7f0JN28/s1600/1b.2.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133600"/>
            <a:ext cx="5705475" cy="3810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57200"/>
            <a:ext cx="5181600" cy="1600200"/>
          </a:xfrm>
        </p:spPr>
        <p:txBody>
          <a:bodyPr/>
          <a:lstStyle/>
          <a:p>
            <a:pPr eaLnBrk="1" hangingPunct="1"/>
            <a:r>
              <a:rPr lang="en-US" altLang="en-US" sz="3200">
                <a:latin typeface="Times New Roman" charset="0"/>
                <a:ea typeface="Times New Roman" charset="0"/>
                <a:cs typeface="Times New Roman" charset="0"/>
              </a:rPr>
              <a:t>What is the buret reading </a:t>
            </a:r>
            <a:br>
              <a:rPr lang="en-US" altLang="en-US" sz="3200">
                <a:latin typeface="Times New Roman" charset="0"/>
                <a:ea typeface="Times New Roman" charset="0"/>
                <a:cs typeface="Times New Roman" charset="0"/>
              </a:rPr>
            </a:br>
            <a:r>
              <a:rPr lang="en-US" altLang="en-US" sz="3200">
                <a:latin typeface="Times New Roman" charset="0"/>
                <a:ea typeface="Times New Roman" charset="0"/>
                <a:cs typeface="Times New Roman" charset="0"/>
              </a:rPr>
              <a:t>shown in the diagram?</a:t>
            </a:r>
          </a:p>
        </p:txBody>
      </p:sp>
      <p:sp>
        <p:nvSpPr>
          <p:cNvPr id="3" name="Rectangle 3"/>
          <p:cNvSpPr txBox="1">
            <a:spLocks noChangeArrowheads="1"/>
          </p:cNvSpPr>
          <p:nvPr/>
        </p:nvSpPr>
        <p:spPr>
          <a:xfrm>
            <a:off x="304800" y="2286000"/>
            <a:ext cx="5334000" cy="4114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Reading liquid volume in a </a:t>
            </a:r>
            <a:r>
              <a:rPr lang="en-US" altLang="en-US" sz="2800" kern="0" dirty="0" err="1" smtClean="0">
                <a:latin typeface="Times New Roman" panose="02020603050405020304" pitchFamily="18" charset="0"/>
                <a:ea typeface="ＭＳ Ｐゴシック" pitchFamily="34" charset="-128"/>
                <a:cs typeface="Times New Roman" panose="02020603050405020304" pitchFamily="18" charset="0"/>
              </a:rPr>
              <a:t>buret</a:t>
            </a:r>
            <a:r>
              <a:rPr lang="en-US" altLang="en-US" sz="2800" kern="0" dirty="0">
                <a:latin typeface="Times New Roman" panose="02020603050405020304" pitchFamily="18" charset="0"/>
                <a:ea typeface="ＭＳ Ｐゴシック" pitchFamily="34" charset="-128"/>
                <a:cs typeface="Times New Roman" panose="02020603050405020304" pitchFamily="18" charset="0"/>
              </a:rPr>
              <a:t>;</a:t>
            </a:r>
            <a:endParaRPr lang="en-US" altLang="en-US" sz="2800" kern="0" dirty="0" smtClean="0">
              <a:latin typeface="Times New Roman" panose="02020603050405020304" pitchFamily="18" charset="0"/>
              <a:ea typeface="ＭＳ Ｐゴシック" pitchFamily="34" charset="-128"/>
              <a:cs typeface="Times New Roman" panose="02020603050405020304" pitchFamily="18" charset="0"/>
            </a:endParaRPr>
          </a:p>
          <a:p>
            <a:pPr eaLnBrk="1" hangingPunct="1">
              <a:defRPr/>
            </a:pPr>
            <a:r>
              <a:rPr lang="en-US" altLang="en-US" sz="2800" kern="0" dirty="0">
                <a:latin typeface="Times New Roman" panose="02020603050405020304" pitchFamily="18" charset="0"/>
                <a:ea typeface="ＭＳ Ｐゴシック" pitchFamily="34" charset="-128"/>
                <a:cs typeface="Times New Roman" panose="02020603050405020304" pitchFamily="18" charset="0"/>
              </a:rPr>
              <a:t>R</a:t>
            </a: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ead at the bottom of meniscus;</a:t>
            </a:r>
          </a:p>
          <a:p>
            <a:pPr eaLnBrk="1" hangingPunct="1">
              <a:defRPr/>
            </a:pPr>
            <a:r>
              <a:rPr lang="en-US" altLang="en-US" sz="2800" kern="0" dirty="0" smtClean="0">
                <a:latin typeface="Times New Roman" panose="02020603050405020304" pitchFamily="18" charset="0"/>
                <a:ea typeface="ＭＳ Ｐゴシック" pitchFamily="34" charset="-128"/>
                <a:cs typeface="Times New Roman" panose="02020603050405020304" pitchFamily="18" charset="0"/>
              </a:rPr>
              <a:t>Suppose meniscus is read as 20.15 mL:</a:t>
            </a:r>
          </a:p>
          <a:p>
            <a:pPr lvl="1" eaLnBrk="1" hangingPunct="1">
              <a:defRPr/>
            </a:pPr>
            <a:r>
              <a:rPr lang="en-US" altLang="en-US" kern="0" dirty="0" smtClean="0">
                <a:latin typeface="Times New Roman" panose="02020603050405020304" pitchFamily="18" charset="0"/>
                <a:ea typeface="ＭＳ Ｐゴシック" pitchFamily="34" charset="-128"/>
                <a:cs typeface="Times New Roman" panose="02020603050405020304" pitchFamily="18" charset="0"/>
              </a:rPr>
              <a:t>Certain digits:  20.15</a:t>
            </a:r>
          </a:p>
          <a:p>
            <a:pPr lvl="1" eaLnBrk="1" hangingPunct="1">
              <a:defRPr/>
            </a:pPr>
            <a:r>
              <a:rPr lang="en-US" altLang="en-US" kern="0" dirty="0" smtClean="0">
                <a:latin typeface="Times New Roman" panose="02020603050405020304" pitchFamily="18" charset="0"/>
                <a:ea typeface="ＭＳ Ｐゴシック" pitchFamily="34" charset="-128"/>
                <a:cs typeface="Times New Roman" panose="02020603050405020304" pitchFamily="18" charset="0"/>
              </a:rPr>
              <a:t>Uncertain digit: 20.15 </a:t>
            </a:r>
          </a:p>
          <a:p>
            <a:pPr eaLnBrk="1" hangingPunct="1">
              <a:defRPr/>
            </a:pPr>
            <a:r>
              <a:rPr lang="en-US" altLang="en-US" sz="2400" kern="0" dirty="0" err="1" smtClean="0">
                <a:latin typeface="Times New Roman" panose="02020603050405020304" pitchFamily="18" charset="0"/>
                <a:ea typeface="ＭＳ Ｐゴシック" pitchFamily="34" charset="-128"/>
                <a:cs typeface="Times New Roman" panose="02020603050405020304" pitchFamily="18" charset="0"/>
              </a:rPr>
              <a:t>Buret</a:t>
            </a:r>
            <a:r>
              <a:rPr lang="en-US" altLang="en-US" sz="2400" kern="0" dirty="0" smtClean="0">
                <a:latin typeface="Times New Roman" panose="02020603050405020304" pitchFamily="18" charset="0"/>
                <a:ea typeface="ＭＳ Ｐゴシック" pitchFamily="34" charset="-128"/>
                <a:cs typeface="Times New Roman" panose="02020603050405020304" pitchFamily="18" charset="0"/>
              </a:rPr>
              <a:t> readings must be recorded with 2 decimal digits, as shown above.</a:t>
            </a:r>
          </a:p>
        </p:txBody>
      </p:sp>
      <p:pic>
        <p:nvPicPr>
          <p:cNvPr id="4608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2747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3228975" y="4310063"/>
            <a:ext cx="733425" cy="414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2400">
              <a:latin typeface="Calibri" charset="0"/>
              <a:ea typeface="ＭＳ Ｐゴシック" charset="-128"/>
            </a:endParaRPr>
          </a:p>
        </p:txBody>
      </p:sp>
      <p:sp>
        <p:nvSpPr>
          <p:cNvPr id="6" name="Rectangle 6"/>
          <p:cNvSpPr>
            <a:spLocks noChangeArrowheads="1"/>
          </p:cNvSpPr>
          <p:nvPr/>
        </p:nvSpPr>
        <p:spPr bwMode="auto">
          <a:xfrm>
            <a:off x="4067175" y="4838700"/>
            <a:ext cx="2286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2400">
              <a:latin typeface="Calibri"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1447800"/>
          </a:xfrm>
        </p:spPr>
        <p:txBody>
          <a:bodyPr/>
          <a:lstStyle/>
          <a:p>
            <a:r>
              <a:rPr lang="en-US" altLang="en-US" sz="4000">
                <a:latin typeface="Times New Roman" charset="0"/>
                <a:ea typeface="Times New Roman" charset="0"/>
                <a:cs typeface="Times New Roman" charset="0"/>
              </a:rPr>
              <a:t>What is the volume of liquid in </a:t>
            </a:r>
            <a:br>
              <a:rPr lang="en-US" altLang="en-US" sz="4000">
                <a:latin typeface="Times New Roman" charset="0"/>
                <a:ea typeface="Times New Roman" charset="0"/>
                <a:cs typeface="Times New Roman" charset="0"/>
              </a:rPr>
            </a:br>
            <a:r>
              <a:rPr lang="en-US" altLang="en-US" sz="4000">
                <a:latin typeface="Times New Roman" charset="0"/>
                <a:ea typeface="Times New Roman" charset="0"/>
                <a:cs typeface="Times New Roman" charset="0"/>
              </a:rPr>
              <a:t>the graduated cylinder?</a:t>
            </a:r>
          </a:p>
        </p:txBody>
      </p:sp>
      <p:pic>
        <p:nvPicPr>
          <p:cNvPr id="47107" name="Picture 2" descr="http://philschatz.com/chemistry-book/resources/CNX_Chem_01_05_Meas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2362200"/>
            <a:ext cx="678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600">
                <a:latin typeface="Times New Roman" charset="0"/>
              </a:rPr>
              <a:t>Rules for Counting Significant Figures</a:t>
            </a:r>
          </a:p>
        </p:txBody>
      </p:sp>
      <p:sp>
        <p:nvSpPr>
          <p:cNvPr id="21507" name="Rectangle 3"/>
          <p:cNvSpPr>
            <a:spLocks noGrp="1" noChangeArrowheads="1"/>
          </p:cNvSpPr>
          <p:nvPr>
            <p:ph type="body" idx="1"/>
          </p:nvPr>
        </p:nvSpPr>
        <p:spPr/>
        <p:txBody>
          <a:bodyPr/>
          <a:lstStyle/>
          <a:p>
            <a:pPr marL="0" indent="0" eaLnBrk="1" hangingPunct="1">
              <a:lnSpc>
                <a:spcPct val="90000"/>
              </a:lnSpc>
              <a:buFontTx/>
              <a:buNone/>
            </a:pPr>
            <a:endParaRPr lang="en-US" altLang="en-US" sz="1600">
              <a:latin typeface="Times New Roman" charset="0"/>
            </a:endParaRPr>
          </a:p>
          <a:p>
            <a:pPr marL="0" indent="0" eaLnBrk="1" hangingPunct="1">
              <a:lnSpc>
                <a:spcPct val="90000"/>
              </a:lnSpc>
              <a:buFontTx/>
              <a:buAutoNum type="arabicPeriod"/>
            </a:pPr>
            <a:r>
              <a:rPr lang="en-US" altLang="en-US">
                <a:latin typeface="Times New Roman" charset="0"/>
              </a:rPr>
              <a:t> </a:t>
            </a:r>
            <a:r>
              <a:rPr lang="en-US" altLang="en-US" sz="2800">
                <a:latin typeface="Times New Roman" charset="0"/>
              </a:rPr>
              <a:t>All nonzero integers are significant figures;</a:t>
            </a:r>
          </a:p>
          <a:p>
            <a:pPr lvl="1" eaLnBrk="1" hangingPunct="1">
              <a:lnSpc>
                <a:spcPct val="90000"/>
              </a:lnSpc>
              <a:buFontTx/>
              <a:buNone/>
            </a:pPr>
            <a:r>
              <a:rPr lang="en-US" altLang="en-US" sz="2600">
                <a:latin typeface="Times New Roman" charset="0"/>
              </a:rPr>
              <a:t>	</a:t>
            </a:r>
            <a:r>
              <a:rPr lang="en-US" altLang="en-US">
                <a:latin typeface="Times New Roman" charset="0"/>
              </a:rPr>
              <a:t>Examples: </a:t>
            </a:r>
          </a:p>
          <a:p>
            <a:pPr lvl="1" eaLnBrk="1" hangingPunct="1">
              <a:lnSpc>
                <a:spcPct val="90000"/>
              </a:lnSpc>
              <a:buFontTx/>
              <a:buNone/>
            </a:pPr>
            <a:r>
              <a:rPr lang="en-US" altLang="en-US">
                <a:latin typeface="Times New Roman" charset="0"/>
              </a:rPr>
              <a:t>			453.6 has </a:t>
            </a:r>
            <a:r>
              <a:rPr lang="en-US" altLang="en-US" i="1">
                <a:latin typeface="Times New Roman" charset="0"/>
              </a:rPr>
              <a:t>four</a:t>
            </a:r>
            <a:r>
              <a:rPr lang="en-US" altLang="en-US">
                <a:latin typeface="Times New Roman" charset="0"/>
              </a:rPr>
              <a:t> significant figures;</a:t>
            </a:r>
          </a:p>
          <a:p>
            <a:pPr lvl="1" eaLnBrk="1" hangingPunct="1">
              <a:lnSpc>
                <a:spcPct val="90000"/>
              </a:lnSpc>
              <a:buFontTx/>
              <a:buNone/>
            </a:pPr>
            <a:r>
              <a:rPr lang="en-US" altLang="en-US">
                <a:latin typeface="Times New Roman" charset="0"/>
              </a:rPr>
              <a:t>			4.48 x 10</a:t>
            </a:r>
            <a:r>
              <a:rPr lang="en-US" altLang="en-US" baseline="34000">
                <a:latin typeface="Times New Roman" charset="0"/>
              </a:rPr>
              <a:t>5 </a:t>
            </a:r>
            <a:r>
              <a:rPr lang="en-US" altLang="en-US">
                <a:latin typeface="Times New Roman" charset="0"/>
              </a:rPr>
              <a:t> has </a:t>
            </a:r>
            <a:r>
              <a:rPr lang="en-US" altLang="en-US" i="1">
                <a:latin typeface="Times New Roman" charset="0"/>
              </a:rPr>
              <a:t>three</a:t>
            </a:r>
            <a:r>
              <a:rPr lang="en-US" altLang="en-US">
                <a:latin typeface="Times New Roman" charset="0"/>
              </a:rPr>
              <a:t> significant figures;</a:t>
            </a:r>
          </a:p>
          <a:p>
            <a:pPr lvl="1" eaLnBrk="1" hangingPunct="1">
              <a:lnSpc>
                <a:spcPct val="90000"/>
              </a:lnSpc>
              <a:buFontTx/>
              <a:buNone/>
            </a:pPr>
            <a:r>
              <a:rPr lang="en-US" altLang="en-US">
                <a:latin typeface="Times New Roman" charset="0"/>
              </a:rPr>
              <a:t>			0.00055 has </a:t>
            </a:r>
            <a:r>
              <a:rPr lang="en-US" altLang="en-US" i="1">
                <a:latin typeface="Times New Roman" charset="0"/>
              </a:rPr>
              <a:t>two</a:t>
            </a:r>
            <a:r>
              <a:rPr lang="en-US" altLang="en-US">
                <a:latin typeface="Times New Roman" charset="0"/>
              </a:rPr>
              <a:t> significant figures.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a:latin typeface="Times New Roman" charset="0"/>
              </a:rPr>
              <a:t>Rules for Counting Significant Figures</a:t>
            </a:r>
          </a:p>
        </p:txBody>
      </p:sp>
      <p:sp>
        <p:nvSpPr>
          <p:cNvPr id="21507" name="Rectangle 3"/>
          <p:cNvSpPr>
            <a:spLocks noGrp="1" noChangeArrowheads="1"/>
          </p:cNvSpPr>
          <p:nvPr>
            <p:ph type="body" idx="1"/>
          </p:nvPr>
        </p:nvSpPr>
        <p:spPr/>
        <p:txBody>
          <a:bodyPr/>
          <a:lstStyle/>
          <a:p>
            <a:pPr marL="0" indent="0" eaLnBrk="1" hangingPunct="1">
              <a:lnSpc>
                <a:spcPct val="90000"/>
              </a:lnSpc>
              <a:buFontTx/>
              <a:buNone/>
            </a:pPr>
            <a:endParaRPr lang="en-US" altLang="en-US" sz="1600">
              <a:latin typeface="Times New Roman" charset="0"/>
            </a:endParaRPr>
          </a:p>
          <a:p>
            <a:pPr marL="0" indent="0" eaLnBrk="1" hangingPunct="1">
              <a:lnSpc>
                <a:spcPct val="90000"/>
              </a:lnSpc>
              <a:buFontTx/>
              <a:buNone/>
            </a:pPr>
            <a:r>
              <a:rPr lang="en-US" altLang="en-US">
                <a:latin typeface="Times New Roman" charset="0"/>
              </a:rPr>
              <a:t> </a:t>
            </a:r>
            <a:r>
              <a:rPr lang="en-US" altLang="en-US" sz="2800">
                <a:latin typeface="Times New Roman" charset="0"/>
              </a:rPr>
              <a:t>2.  </a:t>
            </a:r>
            <a:r>
              <a:rPr lang="en-US" altLang="en-US" sz="2800" i="1">
                <a:latin typeface="Times New Roman" charset="0"/>
              </a:rPr>
              <a:t>Captive zeroes</a:t>
            </a:r>
            <a:r>
              <a:rPr lang="en-US" altLang="en-US" sz="2800">
                <a:latin typeface="Times New Roman" charset="0"/>
              </a:rPr>
              <a:t> – (zeroes between nonzero digits) </a:t>
            </a:r>
          </a:p>
          <a:p>
            <a:pPr marL="0" indent="0" eaLnBrk="1" hangingPunct="1">
              <a:lnSpc>
                <a:spcPct val="90000"/>
              </a:lnSpc>
              <a:buFontTx/>
              <a:buNone/>
            </a:pPr>
            <a:r>
              <a:rPr lang="en-US" altLang="en-US" sz="2800">
                <a:latin typeface="Times New Roman" charset="0"/>
              </a:rPr>
              <a:t>	are significant figures.</a:t>
            </a:r>
          </a:p>
          <a:p>
            <a:pPr lvl="1" eaLnBrk="1" hangingPunct="1">
              <a:lnSpc>
                <a:spcPct val="90000"/>
              </a:lnSpc>
              <a:buFontTx/>
              <a:buNone/>
            </a:pPr>
            <a:r>
              <a:rPr lang="en-US" altLang="en-US" sz="2600">
                <a:latin typeface="Times New Roman" charset="0"/>
              </a:rPr>
              <a:t>	</a:t>
            </a:r>
            <a:r>
              <a:rPr lang="en-US" altLang="en-US">
                <a:latin typeface="Times New Roman" charset="0"/>
              </a:rPr>
              <a:t>Examples: </a:t>
            </a:r>
          </a:p>
          <a:p>
            <a:pPr lvl="1" eaLnBrk="1" hangingPunct="1">
              <a:lnSpc>
                <a:spcPct val="90000"/>
              </a:lnSpc>
              <a:buFontTx/>
              <a:buNone/>
            </a:pPr>
            <a:r>
              <a:rPr lang="en-US" altLang="en-US">
                <a:latin typeface="Times New Roman" charset="0"/>
              </a:rPr>
              <a:t>		1.079 has </a:t>
            </a:r>
            <a:r>
              <a:rPr lang="en-US" altLang="en-US" i="1">
                <a:latin typeface="Times New Roman" charset="0"/>
              </a:rPr>
              <a:t>four</a:t>
            </a:r>
            <a:r>
              <a:rPr lang="en-US" altLang="en-US">
                <a:latin typeface="Times New Roman" charset="0"/>
              </a:rPr>
              <a:t> significant figures;</a:t>
            </a:r>
          </a:p>
          <a:p>
            <a:pPr lvl="1" eaLnBrk="1" hangingPunct="1">
              <a:lnSpc>
                <a:spcPct val="90000"/>
              </a:lnSpc>
              <a:buFontTx/>
              <a:buNone/>
            </a:pPr>
            <a:r>
              <a:rPr lang="en-US" altLang="en-US">
                <a:latin typeface="Times New Roman" charset="0"/>
              </a:rPr>
              <a:t>		1.0079 has </a:t>
            </a:r>
            <a:r>
              <a:rPr lang="en-US" altLang="en-US" i="1">
                <a:latin typeface="Times New Roman" charset="0"/>
              </a:rPr>
              <a:t>five</a:t>
            </a:r>
            <a:r>
              <a:rPr lang="en-US" altLang="en-US">
                <a:latin typeface="Times New Roman" charset="0"/>
              </a:rPr>
              <a:t> significant figures;</a:t>
            </a:r>
          </a:p>
          <a:p>
            <a:pPr lvl="1" eaLnBrk="1" hangingPunct="1">
              <a:lnSpc>
                <a:spcPct val="90000"/>
              </a:lnSpc>
              <a:buFontTx/>
              <a:buNone/>
            </a:pPr>
            <a:r>
              <a:rPr lang="en-US" altLang="en-US">
                <a:latin typeface="Times New Roman" charset="0"/>
              </a:rPr>
              <a:t>		0.08206 has </a:t>
            </a:r>
            <a:r>
              <a:rPr lang="en-US" altLang="en-US" i="1">
                <a:latin typeface="Times New Roman" charset="0"/>
              </a:rPr>
              <a:t>four</a:t>
            </a:r>
            <a:r>
              <a:rPr lang="en-US" altLang="en-US">
                <a:latin typeface="Times New Roman" charset="0"/>
              </a:rPr>
              <a:t> significant figures.</a:t>
            </a:r>
          </a:p>
          <a:p>
            <a:pPr marL="0" indent="0" eaLnBrk="1" hangingPunct="1">
              <a:lnSpc>
                <a:spcPct val="90000"/>
              </a:lnSpc>
              <a:buFontTx/>
              <a:buNone/>
            </a:pPr>
            <a:endParaRPr lang="en-US" altLang="en-US">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a:latin typeface="Times New Roman" charset="0"/>
              </a:rPr>
              <a:t>Where does Chemistry fit in?</a:t>
            </a:r>
          </a:p>
        </p:txBody>
      </p:sp>
      <p:sp>
        <p:nvSpPr>
          <p:cNvPr id="63491" name="Rectangle 3"/>
          <p:cNvSpPr>
            <a:spLocks noGrp="1" noChangeArrowheads="1"/>
          </p:cNvSpPr>
          <p:nvPr>
            <p:ph type="body" idx="1"/>
          </p:nvPr>
        </p:nvSpPr>
        <p:spPr>
          <a:xfrm>
            <a:off x="457200" y="1600200"/>
            <a:ext cx="8229600" cy="4800600"/>
          </a:xfrm>
        </p:spPr>
        <p:txBody>
          <a:bodyPr/>
          <a:lstStyle/>
          <a:p>
            <a:pPr eaLnBrk="1" hangingPunct="1"/>
            <a:r>
              <a:rPr lang="en-US" altLang="en-US" dirty="0">
                <a:latin typeface="Times New Roman" charset="0"/>
                <a:ea typeface="ＭＳ Ｐゴシック" charset="-128"/>
                <a:cs typeface="Times New Roman" charset="0"/>
              </a:rPr>
              <a:t>Chemistry provides the links between the macroscopic world and the microscopic particles of atoms and molecules. </a:t>
            </a:r>
          </a:p>
          <a:p>
            <a:pPr eaLnBrk="1" hangingPunct="1"/>
            <a:r>
              <a:rPr lang="en-US" altLang="en-US" dirty="0">
                <a:latin typeface="Times New Roman" charset="0"/>
                <a:ea typeface="ＭＳ Ｐゴシック" charset="-128"/>
                <a:cs typeface="Times New Roman" charset="0"/>
              </a:rPr>
              <a:t>It is relevant to all form of scientific studies.</a:t>
            </a:r>
          </a:p>
          <a:p>
            <a:pPr eaLnBrk="1" hangingPunct="1"/>
            <a:endParaRPr lang="en-US" altLang="en-US" dirty="0">
              <a:latin typeface="Times New Roman" charset="0"/>
              <a:ea typeface="ＭＳ Ｐゴシック" charset="-128"/>
              <a:cs typeface="Times New Roman" charset="0"/>
            </a:endParaRPr>
          </a:p>
          <a:p>
            <a:pPr eaLnBrk="1" hangingPunct="1"/>
            <a:endParaRPr lang="en-US" altLang="en-US" sz="3600" dirty="0">
              <a:latin typeface="Times New Roman" charset="0"/>
              <a:ea typeface="ＭＳ Ｐゴシック" charset="-128"/>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3600">
                <a:latin typeface="Times New Roman" charset="0"/>
              </a:rPr>
              <a:t>Rules for Counting Significant Figures</a:t>
            </a:r>
          </a:p>
        </p:txBody>
      </p:sp>
      <p:sp>
        <p:nvSpPr>
          <p:cNvPr id="21507" name="Rectangle 3"/>
          <p:cNvSpPr>
            <a:spLocks noGrp="1" noChangeArrowheads="1"/>
          </p:cNvSpPr>
          <p:nvPr>
            <p:ph type="body" idx="1"/>
          </p:nvPr>
        </p:nvSpPr>
        <p:spPr/>
        <p:txBody>
          <a:bodyPr/>
          <a:lstStyle/>
          <a:p>
            <a:pPr marL="0" indent="0" eaLnBrk="1" hangingPunct="1">
              <a:lnSpc>
                <a:spcPct val="90000"/>
              </a:lnSpc>
              <a:buFontTx/>
              <a:buNone/>
              <a:defRPr/>
            </a:pPr>
            <a:endParaRPr lang="en-US" altLang="en-US" sz="1600" dirty="0" smtClean="0">
              <a:latin typeface="Times New Roman" pitchFamily="18" charset="0"/>
              <a:ea typeface="+mn-ea"/>
            </a:endParaRPr>
          </a:p>
          <a:p>
            <a:pPr marL="514350" indent="-514350" eaLnBrk="1" hangingPunct="1">
              <a:lnSpc>
                <a:spcPct val="90000"/>
              </a:lnSpc>
              <a:buFontTx/>
              <a:buAutoNum type="arabicPeriod" startAt="3"/>
              <a:defRPr/>
            </a:pPr>
            <a:r>
              <a:rPr lang="en-US" altLang="en-US" sz="2800" i="1" dirty="0" smtClean="0">
                <a:latin typeface="Times New Roman" pitchFamily="18" charset="0"/>
                <a:ea typeface="+mn-ea"/>
              </a:rPr>
              <a:t>Leading zeroes </a:t>
            </a:r>
            <a:r>
              <a:rPr lang="en-US" altLang="en-US" sz="2800" dirty="0" smtClean="0">
                <a:latin typeface="Times New Roman" pitchFamily="18" charset="0"/>
                <a:ea typeface="+mn-ea"/>
              </a:rPr>
              <a:t>– (zeroes preceding nonzero digits) </a:t>
            </a:r>
          </a:p>
          <a:p>
            <a:pPr marL="0" indent="0" eaLnBrk="1" hangingPunct="1">
              <a:lnSpc>
                <a:spcPct val="90000"/>
              </a:lnSpc>
              <a:buFontTx/>
              <a:buNone/>
              <a:defRPr/>
            </a:pPr>
            <a:r>
              <a:rPr lang="en-US" altLang="en-US" sz="2800" dirty="0">
                <a:latin typeface="Times New Roman" pitchFamily="18" charset="0"/>
                <a:ea typeface="+mn-ea"/>
              </a:rPr>
              <a:t>	</a:t>
            </a:r>
            <a:r>
              <a:rPr lang="en-US" altLang="en-US" sz="2800" dirty="0" smtClean="0">
                <a:latin typeface="Times New Roman" pitchFamily="18" charset="0"/>
                <a:ea typeface="+mn-ea"/>
              </a:rPr>
              <a:t>are NOT counted as significant figures.</a:t>
            </a:r>
          </a:p>
          <a:p>
            <a:pPr lvl="1" eaLnBrk="1" hangingPunct="1">
              <a:lnSpc>
                <a:spcPct val="90000"/>
              </a:lnSpc>
              <a:buFontTx/>
              <a:buNone/>
              <a:defRPr/>
            </a:pPr>
            <a:r>
              <a:rPr lang="en-US" altLang="en-US" dirty="0" smtClean="0">
                <a:latin typeface="Times New Roman" pitchFamily="18" charset="0"/>
              </a:rPr>
              <a:t>	</a:t>
            </a:r>
          </a:p>
          <a:p>
            <a:pPr lvl="1" eaLnBrk="1" hangingPunct="1">
              <a:lnSpc>
                <a:spcPct val="90000"/>
              </a:lnSpc>
              <a:buFontTx/>
              <a:buNone/>
              <a:defRPr/>
            </a:pPr>
            <a:r>
              <a:rPr lang="en-US" altLang="en-US" dirty="0">
                <a:latin typeface="Times New Roman" pitchFamily="18" charset="0"/>
              </a:rPr>
              <a:t>	</a:t>
            </a:r>
            <a:r>
              <a:rPr lang="en-US" altLang="en-US" dirty="0" smtClean="0">
                <a:latin typeface="Times New Roman" pitchFamily="18" charset="0"/>
              </a:rPr>
              <a:t>Examples: </a:t>
            </a:r>
          </a:p>
          <a:p>
            <a:pPr lvl="1" eaLnBrk="1" hangingPunct="1">
              <a:lnSpc>
                <a:spcPct val="90000"/>
              </a:lnSpc>
              <a:buFontTx/>
              <a:buNone/>
              <a:defRPr/>
            </a:pPr>
            <a:r>
              <a:rPr lang="en-US" altLang="en-US" dirty="0" smtClean="0">
                <a:latin typeface="Times New Roman" pitchFamily="18" charset="0"/>
              </a:rPr>
              <a:t>		   0.00055 has </a:t>
            </a:r>
            <a:r>
              <a:rPr lang="en-US" altLang="en-US" i="1" dirty="0" smtClean="0">
                <a:latin typeface="Times New Roman" pitchFamily="18" charset="0"/>
              </a:rPr>
              <a:t>two</a:t>
            </a:r>
            <a:r>
              <a:rPr lang="en-US" altLang="en-US" dirty="0" smtClean="0">
                <a:latin typeface="Times New Roman" pitchFamily="18" charset="0"/>
              </a:rPr>
              <a:t> significant figures;</a:t>
            </a:r>
            <a:endParaRPr lang="en-US" altLang="en-US" sz="2600" dirty="0" smtClean="0">
              <a:latin typeface="Times New Roman" pitchFamily="18" charset="0"/>
            </a:endParaRPr>
          </a:p>
          <a:p>
            <a:pPr lvl="1" eaLnBrk="1" hangingPunct="1">
              <a:lnSpc>
                <a:spcPct val="90000"/>
              </a:lnSpc>
              <a:buFontTx/>
              <a:buNone/>
              <a:defRPr/>
            </a:pPr>
            <a:r>
              <a:rPr lang="en-US" altLang="en-US" dirty="0">
                <a:latin typeface="Times New Roman" pitchFamily="18" charset="0"/>
              </a:rPr>
              <a:t>	</a:t>
            </a:r>
            <a:r>
              <a:rPr lang="en-US" altLang="en-US" dirty="0" smtClean="0">
                <a:latin typeface="Times New Roman" pitchFamily="18" charset="0"/>
              </a:rPr>
              <a:t>	   0.082059 has </a:t>
            </a:r>
            <a:r>
              <a:rPr lang="en-US" altLang="en-US" i="1" dirty="0" smtClean="0">
                <a:latin typeface="Times New Roman" pitchFamily="18" charset="0"/>
              </a:rPr>
              <a:t>five</a:t>
            </a:r>
            <a:r>
              <a:rPr lang="en-US" altLang="en-US" dirty="0" smtClean="0">
                <a:latin typeface="Times New Roman" pitchFamily="18" charset="0"/>
              </a:rPr>
              <a:t> significant figures;</a:t>
            </a:r>
          </a:p>
          <a:p>
            <a:pPr marL="0" indent="0" eaLnBrk="1" hangingPunct="1">
              <a:lnSpc>
                <a:spcPct val="90000"/>
              </a:lnSpc>
              <a:buFontTx/>
              <a:buNone/>
              <a:defRPr/>
            </a:pPr>
            <a:endParaRPr lang="en-US" altLang="en-US" dirty="0" smtClean="0">
              <a:latin typeface="Times New Roman"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a:latin typeface="Times New Roman" charset="0"/>
              </a:rPr>
              <a:t>Rules for Counting Significant Figures</a:t>
            </a:r>
          </a:p>
        </p:txBody>
      </p:sp>
      <p:sp>
        <p:nvSpPr>
          <p:cNvPr id="21507" name="Rectangle 3"/>
          <p:cNvSpPr>
            <a:spLocks noGrp="1" noChangeArrowheads="1"/>
          </p:cNvSpPr>
          <p:nvPr>
            <p:ph type="body" idx="1"/>
          </p:nvPr>
        </p:nvSpPr>
        <p:spPr/>
        <p:txBody>
          <a:bodyPr/>
          <a:lstStyle/>
          <a:p>
            <a:pPr marL="0" indent="0" eaLnBrk="1" hangingPunct="1">
              <a:lnSpc>
                <a:spcPct val="90000"/>
              </a:lnSpc>
              <a:buFontTx/>
              <a:buNone/>
            </a:pPr>
            <a:endParaRPr lang="en-US" altLang="en-US" sz="1600">
              <a:latin typeface="Times New Roman" charset="0"/>
            </a:endParaRPr>
          </a:p>
          <a:p>
            <a:pPr marL="0" indent="0" eaLnBrk="1" hangingPunct="1">
              <a:lnSpc>
                <a:spcPct val="90000"/>
              </a:lnSpc>
              <a:buFontTx/>
              <a:buNone/>
            </a:pPr>
            <a:r>
              <a:rPr lang="en-US" altLang="en-US">
                <a:latin typeface="Times New Roman" charset="0"/>
              </a:rPr>
              <a:t> </a:t>
            </a:r>
            <a:r>
              <a:rPr lang="en-US" altLang="en-US" sz="2800">
                <a:latin typeface="Times New Roman" charset="0"/>
              </a:rPr>
              <a:t>4.  </a:t>
            </a:r>
            <a:r>
              <a:rPr lang="en-US" altLang="en-US" sz="2800" i="1">
                <a:latin typeface="Times New Roman" charset="0"/>
              </a:rPr>
              <a:t>Trailing zeroes </a:t>
            </a:r>
            <a:r>
              <a:rPr lang="en-US" altLang="en-US" sz="2800">
                <a:latin typeface="Times New Roman" charset="0"/>
              </a:rPr>
              <a:t>– (zeroes at the right end of a value) 	are significant in all values with decimal points, 	but not in those values without decimal points.</a:t>
            </a:r>
          </a:p>
          <a:p>
            <a:pPr lvl="1" eaLnBrk="1" hangingPunct="1">
              <a:lnSpc>
                <a:spcPct val="90000"/>
              </a:lnSpc>
              <a:buFontTx/>
              <a:buNone/>
            </a:pPr>
            <a:r>
              <a:rPr lang="en-US" altLang="en-US" sz="2600">
                <a:latin typeface="Times New Roman" charset="0"/>
              </a:rPr>
              <a:t>	Examples: </a:t>
            </a:r>
          </a:p>
          <a:p>
            <a:pPr lvl="1" eaLnBrk="1" hangingPunct="1">
              <a:lnSpc>
                <a:spcPct val="90000"/>
              </a:lnSpc>
              <a:buFontTx/>
              <a:buNone/>
            </a:pPr>
            <a:r>
              <a:rPr lang="en-US" altLang="en-US" sz="2600">
                <a:latin typeface="Times New Roman" charset="0"/>
              </a:rPr>
              <a:t>		   </a:t>
            </a:r>
            <a:r>
              <a:rPr lang="en-US" altLang="en-US">
                <a:latin typeface="Times New Roman" charset="0"/>
              </a:rPr>
              <a:t>208.0 has </a:t>
            </a:r>
            <a:r>
              <a:rPr lang="en-US" altLang="en-US" i="1">
                <a:latin typeface="Times New Roman" charset="0"/>
              </a:rPr>
              <a:t>four</a:t>
            </a:r>
            <a:r>
              <a:rPr lang="en-US" altLang="en-US">
                <a:latin typeface="Times New Roman" charset="0"/>
              </a:rPr>
              <a:t> significant figures;</a:t>
            </a:r>
          </a:p>
          <a:p>
            <a:pPr lvl="1" eaLnBrk="1" hangingPunct="1">
              <a:lnSpc>
                <a:spcPct val="90000"/>
              </a:lnSpc>
              <a:buFontTx/>
              <a:buNone/>
            </a:pPr>
            <a:r>
              <a:rPr lang="en-US" altLang="en-US">
                <a:latin typeface="Times New Roman" charset="0"/>
              </a:rPr>
              <a:t>		   2080. also has </a:t>
            </a:r>
            <a:r>
              <a:rPr lang="en-US" altLang="en-US" i="1">
                <a:latin typeface="Times New Roman" charset="0"/>
              </a:rPr>
              <a:t>four</a:t>
            </a:r>
            <a:r>
              <a:rPr lang="en-US" altLang="en-US">
                <a:latin typeface="Times New Roman" charset="0"/>
              </a:rPr>
              <a:t> significant figures, but </a:t>
            </a:r>
          </a:p>
          <a:p>
            <a:pPr lvl="1" eaLnBrk="1" hangingPunct="1">
              <a:lnSpc>
                <a:spcPct val="90000"/>
              </a:lnSpc>
              <a:buFontTx/>
              <a:buNone/>
            </a:pPr>
            <a:r>
              <a:rPr lang="en-US" altLang="en-US">
                <a:latin typeface="Times New Roman" charset="0"/>
              </a:rPr>
              <a:t>		   2,080 has </a:t>
            </a:r>
            <a:r>
              <a:rPr lang="en-US" altLang="en-US" i="1">
                <a:latin typeface="Times New Roman" charset="0"/>
              </a:rPr>
              <a:t>three</a:t>
            </a:r>
            <a:r>
              <a:rPr lang="en-US" altLang="en-US">
                <a:latin typeface="Times New Roman" charset="0"/>
              </a:rPr>
              <a:t> significant figures, and</a:t>
            </a:r>
          </a:p>
          <a:p>
            <a:pPr lvl="1" eaLnBrk="1" hangingPunct="1">
              <a:lnSpc>
                <a:spcPct val="90000"/>
              </a:lnSpc>
              <a:buFontTx/>
              <a:buNone/>
            </a:pPr>
            <a:r>
              <a:rPr lang="en-US" altLang="en-US">
                <a:latin typeface="Times New Roman" charset="0"/>
              </a:rPr>
              <a:t>		   2,000 has only </a:t>
            </a:r>
            <a:r>
              <a:rPr lang="en-US" altLang="en-US" i="1">
                <a:latin typeface="Times New Roman" charset="0"/>
              </a:rPr>
              <a:t>one</a:t>
            </a:r>
            <a:r>
              <a:rPr lang="en-US" altLang="en-US">
                <a:latin typeface="Times New Roman" charset="0"/>
              </a:rPr>
              <a:t> significant figure.</a:t>
            </a:r>
          </a:p>
          <a:p>
            <a:pPr marL="0" indent="0" eaLnBrk="1" hangingPunct="1">
              <a:lnSpc>
                <a:spcPct val="90000"/>
              </a:lnSpc>
              <a:buFontTx/>
              <a:buNone/>
            </a:pPr>
            <a:endParaRPr lang="en-US" altLang="en-US">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600">
                <a:latin typeface="Times New Roman" charset="0"/>
              </a:rPr>
              <a:t>Rules for Counting Significant Figures</a:t>
            </a:r>
          </a:p>
        </p:txBody>
      </p:sp>
      <p:sp>
        <p:nvSpPr>
          <p:cNvPr id="21507" name="Rectangle 3"/>
          <p:cNvSpPr>
            <a:spLocks noGrp="1" noChangeArrowheads="1"/>
          </p:cNvSpPr>
          <p:nvPr>
            <p:ph type="body" idx="1"/>
          </p:nvPr>
        </p:nvSpPr>
        <p:spPr>
          <a:xfrm>
            <a:off x="457200" y="1524000"/>
            <a:ext cx="8229600" cy="4953000"/>
          </a:xfrm>
        </p:spPr>
        <p:txBody>
          <a:bodyPr/>
          <a:lstStyle/>
          <a:p>
            <a:pPr marL="0" indent="0" eaLnBrk="1" hangingPunct="1">
              <a:lnSpc>
                <a:spcPct val="90000"/>
              </a:lnSpc>
              <a:buFontTx/>
              <a:buNone/>
              <a:defRPr/>
            </a:pPr>
            <a:endParaRPr lang="en-US" altLang="en-US" sz="1600" dirty="0" smtClean="0">
              <a:latin typeface="Times New Roman" pitchFamily="18" charset="0"/>
              <a:ea typeface="+mn-ea"/>
            </a:endParaRPr>
          </a:p>
          <a:p>
            <a:pPr marL="0" indent="0">
              <a:buFontTx/>
              <a:buNone/>
              <a:defRPr/>
            </a:pPr>
            <a:r>
              <a:rPr lang="en-US" sz="2800" dirty="0" smtClean="0">
                <a:latin typeface="Times New Roman" panose="02020603050405020304" pitchFamily="18" charset="0"/>
                <a:ea typeface="+mn-ea"/>
                <a:cs typeface="Times New Roman" panose="02020603050405020304" pitchFamily="18" charset="0"/>
              </a:rPr>
              <a:t>5</a:t>
            </a:r>
            <a:r>
              <a:rPr lang="en-US" sz="2800" dirty="0">
                <a:latin typeface="Times New Roman" panose="02020603050405020304" pitchFamily="18" charset="0"/>
                <a:ea typeface="+mn-ea"/>
                <a:cs typeface="Times New Roman" panose="02020603050405020304" pitchFamily="18" charset="0"/>
              </a:rPr>
              <a:t>. </a:t>
            </a:r>
            <a:r>
              <a:rPr lang="en-US" sz="2800" i="1" dirty="0">
                <a:latin typeface="Times New Roman" panose="02020603050405020304" pitchFamily="18" charset="0"/>
                <a:ea typeface="+mn-ea"/>
                <a:cs typeface="Times New Roman" panose="02020603050405020304" pitchFamily="18" charset="0"/>
              </a:rPr>
              <a:t>Exact numbers </a:t>
            </a:r>
            <a:r>
              <a:rPr lang="en-US" sz="2800" dirty="0">
                <a:latin typeface="Times New Roman" panose="02020603050405020304" pitchFamily="18" charset="0"/>
                <a:ea typeface="+mn-ea"/>
                <a:cs typeface="Times New Roman" panose="02020603050405020304" pitchFamily="18" charset="0"/>
              </a:rPr>
              <a:t>– numbers given by definition, or </a:t>
            </a:r>
            <a:r>
              <a:rPr lang="en-US" sz="2800" dirty="0" smtClean="0">
                <a:latin typeface="Times New Roman" panose="02020603050405020304" pitchFamily="18" charset="0"/>
                <a:ea typeface="+mn-ea"/>
                <a:cs typeface="Times New Roman" panose="02020603050405020304" pitchFamily="18" charset="0"/>
              </a:rPr>
              <a:t>			those obtained </a:t>
            </a:r>
            <a:r>
              <a:rPr lang="en-US" sz="2800" dirty="0">
                <a:latin typeface="Times New Roman" panose="02020603050405020304" pitchFamily="18" charset="0"/>
                <a:ea typeface="+mn-ea"/>
                <a:cs typeface="Times New Roman" panose="02020603050405020304" pitchFamily="18" charset="0"/>
              </a:rPr>
              <a:t>by counting</a:t>
            </a:r>
            <a:r>
              <a:rPr lang="en-US" sz="2800" i="1" dirty="0">
                <a:latin typeface="Times New Roman" panose="02020603050405020304" pitchFamily="18" charset="0"/>
                <a:ea typeface="+mn-ea"/>
                <a:cs typeface="Times New Roman" panose="02020603050405020304" pitchFamily="18" charset="0"/>
              </a:rPr>
              <a:t>. </a:t>
            </a:r>
            <a:endParaRPr lang="en-US" sz="2800" dirty="0">
              <a:latin typeface="Times New Roman" panose="02020603050405020304" pitchFamily="18" charset="0"/>
              <a:ea typeface="+mn-ea"/>
              <a:cs typeface="Times New Roman" panose="02020603050405020304" pitchFamily="18" charset="0"/>
            </a:endParaRPr>
          </a:p>
          <a:p>
            <a:pPr>
              <a:defRPr/>
            </a:pPr>
            <a:r>
              <a:rPr lang="en-US" sz="2400" dirty="0" smtClean="0">
                <a:latin typeface="Times New Roman" panose="02020603050405020304" pitchFamily="18" charset="0"/>
                <a:ea typeface="+mn-ea"/>
                <a:cs typeface="Times New Roman" panose="02020603050405020304" pitchFamily="18" charset="0"/>
              </a:rPr>
              <a:t>They </a:t>
            </a:r>
            <a:r>
              <a:rPr lang="en-US" sz="2400" dirty="0">
                <a:latin typeface="Times New Roman" panose="02020603050405020304" pitchFamily="18" charset="0"/>
                <a:ea typeface="+mn-ea"/>
                <a:cs typeface="Times New Roman" panose="02020603050405020304" pitchFamily="18" charset="0"/>
              </a:rPr>
              <a:t>have infinite number of significant </a:t>
            </a:r>
            <a:r>
              <a:rPr lang="en-US" sz="2400" dirty="0" smtClean="0">
                <a:latin typeface="Times New Roman" panose="02020603050405020304" pitchFamily="18" charset="0"/>
                <a:ea typeface="+mn-ea"/>
                <a:cs typeface="Times New Roman" panose="02020603050405020304" pitchFamily="18" charset="0"/>
              </a:rPr>
              <a:t>figures; meaning </a:t>
            </a:r>
            <a:r>
              <a:rPr lang="en-US" sz="2400" dirty="0">
                <a:latin typeface="Times New Roman" panose="02020603050405020304" pitchFamily="18" charset="0"/>
                <a:ea typeface="+mn-ea"/>
                <a:cs typeface="Times New Roman" panose="02020603050405020304" pitchFamily="18" charset="0"/>
              </a:rPr>
              <a:t>the value has no error.</a:t>
            </a:r>
          </a:p>
          <a:p>
            <a:pPr marL="0" indent="0" eaLnBrk="1" hangingPunct="1">
              <a:lnSpc>
                <a:spcPct val="90000"/>
              </a:lnSpc>
              <a:buFontTx/>
              <a:buNone/>
              <a:defRPr/>
            </a:pPr>
            <a:r>
              <a:rPr lang="en-US" altLang="en-US" dirty="0" smtClean="0">
                <a:latin typeface="Times New Roman" pitchFamily="18" charset="0"/>
                <a:ea typeface="+mn-ea"/>
              </a:rPr>
              <a:t>      </a:t>
            </a:r>
            <a:r>
              <a:rPr lang="en-US" altLang="en-US" sz="2800" dirty="0" smtClean="0">
                <a:latin typeface="Times New Roman" pitchFamily="18" charset="0"/>
                <a:ea typeface="+mn-ea"/>
              </a:rPr>
              <a:t>Examples:</a:t>
            </a:r>
          </a:p>
          <a:p>
            <a:pPr marL="0" indent="0" eaLnBrk="1" hangingPunct="1">
              <a:lnSpc>
                <a:spcPct val="90000"/>
              </a:lnSpc>
              <a:buFontTx/>
              <a:buNone/>
              <a:defRPr/>
            </a:pPr>
            <a:r>
              <a:rPr lang="en-US" altLang="en-US" sz="2800" dirty="0" smtClean="0">
                <a:latin typeface="Times New Roman" pitchFamily="18" charset="0"/>
                <a:ea typeface="+mn-ea"/>
              </a:rPr>
              <a:t>	1 yard = 36 inches;	  1 inch = 2.54 cm (exactly);</a:t>
            </a:r>
          </a:p>
          <a:p>
            <a:pPr marL="0" indent="0" eaLnBrk="1" hangingPunct="1">
              <a:lnSpc>
                <a:spcPct val="90000"/>
              </a:lnSpc>
              <a:buFontTx/>
              <a:buNone/>
              <a:defRPr/>
            </a:pPr>
            <a:r>
              <a:rPr lang="en-US" altLang="en-US" sz="2800" dirty="0" smtClean="0">
                <a:latin typeface="Times New Roman" pitchFamily="18" charset="0"/>
                <a:ea typeface="+mn-ea"/>
              </a:rPr>
              <a:t>	there are 24 eggs in the basket; </a:t>
            </a:r>
          </a:p>
          <a:p>
            <a:pPr marL="0" indent="0" eaLnBrk="1" hangingPunct="1">
              <a:lnSpc>
                <a:spcPct val="90000"/>
              </a:lnSpc>
              <a:buFontTx/>
              <a:buNone/>
              <a:defRPr/>
            </a:pPr>
            <a:r>
              <a:rPr lang="en-US" altLang="en-US" sz="2800" dirty="0" smtClean="0">
                <a:latin typeface="Times New Roman" pitchFamily="18" charset="0"/>
                <a:ea typeface="+mn-ea"/>
              </a:rPr>
              <a:t>	this class has 60 students enrolled;</a:t>
            </a:r>
          </a:p>
          <a:p>
            <a:pPr marL="0" indent="0" eaLnBrk="1" hangingPunct="1">
              <a:lnSpc>
                <a:spcPct val="90000"/>
              </a:lnSpc>
              <a:buFontTx/>
              <a:buNone/>
              <a:defRPr/>
            </a:pPr>
            <a:r>
              <a:rPr lang="en-US" altLang="en-US" sz="2400" dirty="0" smtClean="0">
                <a:latin typeface="Times New Roman" pitchFamily="18" charset="0"/>
                <a:ea typeface="+mn-ea"/>
              </a:rPr>
              <a:t>(There are 35,600 spectators watching the A’s game at the Coliseum is not an exact number, because it is an estimate.)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200" dirty="0" smtClean="0">
                <a:latin typeface="Times New Roman" charset="0"/>
              </a:rPr>
              <a:t>Exercise-#1</a:t>
            </a:r>
            <a:r>
              <a:rPr lang="en-US" altLang="en-US" sz="3600" dirty="0" smtClean="0">
                <a:latin typeface="Times New Roman" charset="0"/>
              </a:rPr>
              <a:t>: How </a:t>
            </a:r>
            <a:r>
              <a:rPr lang="en-US" altLang="en-US" sz="3600" dirty="0">
                <a:latin typeface="Times New Roman" charset="0"/>
              </a:rPr>
              <a:t>many significant figures?</a:t>
            </a:r>
          </a:p>
        </p:txBody>
      </p:sp>
      <p:sp>
        <p:nvSpPr>
          <p:cNvPr id="53251" name="Rectangle 3"/>
          <p:cNvSpPr>
            <a:spLocks noGrp="1" noChangeArrowheads="1"/>
          </p:cNvSpPr>
          <p:nvPr>
            <p:ph type="body" sz="half" idx="1"/>
          </p:nvPr>
        </p:nvSpPr>
        <p:spPr>
          <a:xfrm>
            <a:off x="838200" y="1600200"/>
            <a:ext cx="6629400" cy="4648200"/>
          </a:xfrm>
        </p:spPr>
        <p:txBody>
          <a:bodyPr/>
          <a:lstStyle/>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0.00239</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0.082060</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1.050 x 10</a:t>
            </a:r>
            <a:r>
              <a:rPr lang="en-US" altLang="en-US" sz="2800" baseline="34000" dirty="0">
                <a:latin typeface="Times New Roman" charset="0"/>
                <a:ea typeface="Times New Roman" charset="0"/>
                <a:cs typeface="Times New Roman" charset="0"/>
              </a:rPr>
              <a:t>-3  </a:t>
            </a:r>
            <a:endParaRPr lang="en-US" altLang="en-US" sz="2800" dirty="0">
              <a:latin typeface="Times New Roman" charset="0"/>
              <a:ea typeface="Times New Roman" charset="0"/>
              <a:cs typeface="Times New Roman" charset="0"/>
            </a:endParaRP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100.40</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168,000</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1 mile = 1760 yards</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1 yard = 0.9144 m</a:t>
            </a:r>
          </a:p>
          <a:p>
            <a:pPr marL="609600" indent="-609600" eaLnBrk="1" hangingPunct="1">
              <a:lnSpc>
                <a:spcPct val="90000"/>
              </a:lnSpc>
              <a:buFontTx/>
              <a:buAutoNum type="alphaLcParenBoth"/>
            </a:pPr>
            <a:r>
              <a:rPr lang="en-US" altLang="en-US" sz="2800" dirty="0">
                <a:latin typeface="Times New Roman" charset="0"/>
                <a:ea typeface="Times New Roman" charset="0"/>
                <a:cs typeface="Times New Roman" charset="0"/>
              </a:rPr>
              <a:t>That basket contains 24 apples;</a:t>
            </a:r>
          </a:p>
          <a:p>
            <a:pPr marL="609600" indent="-609600" eaLnBrk="1" hangingPunct="1">
              <a:lnSpc>
                <a:spcPct val="90000"/>
              </a:lnSpc>
              <a:buFontTx/>
              <a:buAutoNum type="alphaLcParenBoth"/>
            </a:pPr>
            <a:r>
              <a:rPr lang="en-US" altLang="en-US" sz="2400" dirty="0">
                <a:latin typeface="Times New Roman" charset="0"/>
                <a:ea typeface="Times New Roman" charset="0"/>
                <a:cs typeface="Times New Roman" charset="0"/>
              </a:rPr>
              <a:t>14,850 people watched 2017 Wimbledon final between Roger Federer and Martin </a:t>
            </a:r>
            <a:r>
              <a:rPr lang="en-US" altLang="en-US" sz="2400" dirty="0" err="1">
                <a:latin typeface="Times New Roman" charset="0"/>
                <a:ea typeface="Times New Roman" charset="0"/>
                <a:cs typeface="Times New Roman" charset="0"/>
              </a:rPr>
              <a:t>Cilic</a:t>
            </a:r>
            <a:r>
              <a:rPr lang="en-US" altLang="en-US" sz="2400" dirty="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4000">
                <a:latin typeface="Times New Roman" charset="0"/>
              </a:rPr>
              <a:t>Rounding off Values in Calculations</a:t>
            </a:r>
          </a:p>
        </p:txBody>
      </p:sp>
      <p:sp>
        <p:nvSpPr>
          <p:cNvPr id="22531" name="Rectangle 3"/>
          <p:cNvSpPr>
            <a:spLocks noGrp="1" noChangeArrowheads="1"/>
          </p:cNvSpPr>
          <p:nvPr>
            <p:ph type="body" idx="1"/>
          </p:nvPr>
        </p:nvSpPr>
        <p:spPr/>
        <p:txBody>
          <a:bodyPr/>
          <a:lstStyle/>
          <a:p>
            <a:pPr eaLnBrk="1" hangingPunct="1"/>
            <a:r>
              <a:rPr lang="en-US" altLang="en-US" sz="2800" i="1" dirty="0">
                <a:solidFill>
                  <a:srgbClr val="7030A0"/>
                </a:solidFill>
                <a:latin typeface="Times New Roman" charset="0"/>
              </a:rPr>
              <a:t>In Multiplications and/or Divisions</a:t>
            </a:r>
          </a:p>
          <a:p>
            <a:pPr lvl="1" eaLnBrk="1" hangingPunct="1">
              <a:buFontTx/>
              <a:buNone/>
            </a:pPr>
            <a:r>
              <a:rPr lang="en-US" altLang="en-US" sz="2600" dirty="0">
                <a:latin typeface="Times New Roman" charset="0"/>
              </a:rPr>
              <a:t>	Round off the final answer so that it has the same number of significant figures as the value with the least significant figures.</a:t>
            </a:r>
          </a:p>
          <a:p>
            <a:pPr lvl="1" eaLnBrk="1" hangingPunct="1">
              <a:buFontTx/>
              <a:buNone/>
            </a:pPr>
            <a:r>
              <a:rPr lang="en-US" altLang="en-US" sz="1200" dirty="0">
                <a:latin typeface="Times New Roman" charset="0"/>
              </a:rPr>
              <a:t>	</a:t>
            </a:r>
          </a:p>
          <a:p>
            <a:pPr lvl="1" eaLnBrk="1" hangingPunct="1">
              <a:buFontTx/>
              <a:buNone/>
            </a:pPr>
            <a:r>
              <a:rPr lang="en-US" altLang="en-US" sz="2400" u="sng" dirty="0">
                <a:latin typeface="Times New Roman" charset="0"/>
              </a:rPr>
              <a:t>Examples:</a:t>
            </a:r>
            <a:endParaRPr lang="en-US" altLang="en-US" sz="2400" dirty="0">
              <a:latin typeface="Times New Roman" charset="0"/>
            </a:endParaRPr>
          </a:p>
          <a:p>
            <a:pPr lvl="1" eaLnBrk="1" hangingPunct="1">
              <a:buFontTx/>
              <a:buNone/>
            </a:pPr>
            <a:r>
              <a:rPr lang="en-US" altLang="en-US" sz="2400" dirty="0">
                <a:latin typeface="Times New Roman" charset="0"/>
              </a:rPr>
              <a:t>	(a) 9.546 x 3.12 = 29.8 (round off from 29.78352)</a:t>
            </a:r>
          </a:p>
          <a:p>
            <a:pPr lvl="1" eaLnBrk="1" hangingPunct="1">
              <a:buFontTx/>
              <a:buNone/>
            </a:pPr>
            <a:r>
              <a:rPr lang="en-US" altLang="en-US" sz="2400" dirty="0">
                <a:latin typeface="Times New Roman" charset="0"/>
              </a:rPr>
              <a:t>	(b) 9.546/2.5 = 3.8 (round off from 3.8184)</a:t>
            </a:r>
          </a:p>
          <a:p>
            <a:pPr lvl="1" eaLnBrk="1" hangingPunct="1">
              <a:buFontTx/>
              <a:buNone/>
            </a:pPr>
            <a:r>
              <a:rPr lang="en-US" altLang="en-US" sz="2400" dirty="0">
                <a:latin typeface="Times New Roman" charset="0"/>
              </a:rPr>
              <a:t>	(c) (9.546 x 3.12)/2.5 = 12 (round off from 11.913408)</a:t>
            </a:r>
          </a:p>
          <a:p>
            <a:pPr lvl="1" eaLnBrk="1" hangingPunct="1">
              <a:buFontTx/>
              <a:buNone/>
            </a:pPr>
            <a:r>
              <a:rPr lang="en-US" altLang="en-US" sz="2200" dirty="0">
                <a:latin typeface="Times New Roman" charset="0"/>
              </a:rPr>
              <a:t>	</a:t>
            </a:r>
            <a:endParaRPr lang="en-US" altLang="en-US" sz="2200" u="sng"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latin typeface="Times New Roman" charset="0"/>
              </a:rPr>
              <a:t>Rounding off Calculated values</a:t>
            </a:r>
          </a:p>
        </p:txBody>
      </p:sp>
      <p:sp>
        <p:nvSpPr>
          <p:cNvPr id="24579" name="Rectangle 3"/>
          <p:cNvSpPr>
            <a:spLocks noGrp="1" noChangeArrowheads="1"/>
          </p:cNvSpPr>
          <p:nvPr>
            <p:ph type="body" idx="1"/>
          </p:nvPr>
        </p:nvSpPr>
        <p:spPr/>
        <p:txBody>
          <a:bodyPr/>
          <a:lstStyle/>
          <a:p>
            <a:pPr eaLnBrk="1" hangingPunct="1"/>
            <a:r>
              <a:rPr lang="en-US" altLang="en-US" sz="2800" i="1" dirty="0">
                <a:solidFill>
                  <a:srgbClr val="FF0000"/>
                </a:solidFill>
                <a:latin typeface="Times New Roman" charset="0"/>
              </a:rPr>
              <a:t>In Additions and/or Subtractions</a:t>
            </a:r>
          </a:p>
          <a:p>
            <a:pPr lvl="1" eaLnBrk="1" hangingPunct="1">
              <a:buFontTx/>
              <a:buNone/>
            </a:pPr>
            <a:r>
              <a:rPr lang="en-US" altLang="en-US" sz="2600" dirty="0">
                <a:latin typeface="Times New Roman" charset="0"/>
              </a:rPr>
              <a:t>	Round off the final answer so that it has the same number of digits after the decimal point as the data value with the least number of such digits.</a:t>
            </a:r>
          </a:p>
          <a:p>
            <a:pPr lvl="1" eaLnBrk="1" hangingPunct="1">
              <a:buFontTx/>
              <a:buNone/>
            </a:pPr>
            <a:endParaRPr lang="en-US" altLang="en-US" sz="1200" dirty="0">
              <a:latin typeface="Times New Roman" charset="0"/>
            </a:endParaRPr>
          </a:p>
          <a:p>
            <a:pPr lvl="1" eaLnBrk="1" hangingPunct="1">
              <a:buFontTx/>
              <a:buNone/>
            </a:pPr>
            <a:r>
              <a:rPr lang="en-US" altLang="en-US" sz="2600" u="sng" dirty="0">
                <a:latin typeface="Times New Roman" charset="0"/>
              </a:rPr>
              <a:t>Examples:</a:t>
            </a:r>
            <a:endParaRPr lang="en-US" altLang="en-US" sz="2600" dirty="0">
              <a:latin typeface="Times New Roman" charset="0"/>
            </a:endParaRPr>
          </a:p>
          <a:p>
            <a:pPr lvl="1" eaLnBrk="1" hangingPunct="1">
              <a:buFontTx/>
              <a:buNone/>
            </a:pPr>
            <a:r>
              <a:rPr lang="en-US" altLang="en-US" sz="2600" dirty="0">
                <a:latin typeface="Times New Roman" charset="0"/>
              </a:rPr>
              <a:t>	</a:t>
            </a:r>
            <a:r>
              <a:rPr lang="en-US" altLang="en-US" sz="2400" dirty="0">
                <a:latin typeface="Times New Roman" charset="0"/>
              </a:rPr>
              <a:t>(a) 53.6 + 7.265 = </a:t>
            </a:r>
            <a:r>
              <a:rPr lang="en-US" altLang="en-US" sz="2400" u="sng" dirty="0">
                <a:latin typeface="Times New Roman" charset="0"/>
              </a:rPr>
              <a:t>60.9</a:t>
            </a:r>
            <a:r>
              <a:rPr lang="en-US" altLang="en-US" sz="2400" dirty="0">
                <a:latin typeface="Times New Roman" charset="0"/>
              </a:rPr>
              <a:t> (round off from 60.865)</a:t>
            </a:r>
          </a:p>
          <a:p>
            <a:pPr lvl="1" eaLnBrk="1" hangingPunct="1">
              <a:buFontTx/>
              <a:buNone/>
            </a:pPr>
            <a:r>
              <a:rPr lang="en-US" altLang="en-US" sz="2400" dirty="0">
                <a:latin typeface="Times New Roman" charset="0"/>
              </a:rPr>
              <a:t>	(b) 53.6 – 7.265 = </a:t>
            </a:r>
            <a:r>
              <a:rPr lang="en-US" altLang="en-US" sz="2400" u="sng" dirty="0">
                <a:latin typeface="Times New Roman" charset="0"/>
              </a:rPr>
              <a:t>46.3</a:t>
            </a:r>
            <a:r>
              <a:rPr lang="en-US" altLang="en-US" sz="2400" dirty="0">
                <a:latin typeface="Times New Roman" charset="0"/>
              </a:rPr>
              <a:t> (round off from 46.335)</a:t>
            </a:r>
          </a:p>
          <a:p>
            <a:pPr lvl="1" eaLnBrk="1" hangingPunct="1">
              <a:buFontTx/>
              <a:buNone/>
            </a:pPr>
            <a:r>
              <a:rPr lang="en-US" altLang="en-US" sz="2600" dirty="0">
                <a:latin typeface="Times New Roman" charset="0"/>
              </a:rPr>
              <a:t>	</a:t>
            </a:r>
            <a:r>
              <a:rPr lang="en-US" altLang="en-US" sz="2400" dirty="0">
                <a:latin typeface="Times New Roman" charset="0"/>
              </a:rPr>
              <a:t>(c) 41 + 7.265 – 5.5 = 43 (round off from 42.765)</a:t>
            </a:r>
            <a:endParaRPr lang="en-US" altLang="en-US" sz="2400" u="sng"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sz="3200" dirty="0" smtClean="0">
                <a:latin typeface="Times New Roman" charset="0"/>
                <a:ea typeface="Times New Roman" charset="0"/>
                <a:cs typeface="Times New Roman" charset="0"/>
              </a:rPr>
              <a:t>Exercise-#2:</a:t>
            </a:r>
            <a:r>
              <a:rPr lang="en-US" sz="3600" dirty="0" smtClean="0">
                <a:latin typeface="Times New Roman" charset="0"/>
                <a:ea typeface="Times New Roman" charset="0"/>
                <a:cs typeface="Times New Roman" charset="0"/>
              </a:rPr>
              <a:t> Rounding off Values</a:t>
            </a:r>
            <a:endParaRPr lang="en-US" sz="3600"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sz="2400" dirty="0">
                <a:latin typeface="Times New Roman" charset="0"/>
                <a:ea typeface="Times New Roman" charset="0"/>
                <a:cs typeface="Times New Roman" charset="0"/>
              </a:rPr>
              <a:t>Round off the following </a:t>
            </a:r>
            <a:r>
              <a:rPr lang="en-US" sz="2400" dirty="0" smtClean="0">
                <a:latin typeface="Times New Roman" charset="0"/>
                <a:ea typeface="Times New Roman" charset="0"/>
                <a:cs typeface="Times New Roman" charset="0"/>
              </a:rPr>
              <a:t>values </a:t>
            </a:r>
            <a:r>
              <a:rPr lang="en-US" sz="2400" dirty="0">
                <a:latin typeface="Times New Roman" charset="0"/>
                <a:ea typeface="Times New Roman" charset="0"/>
                <a:cs typeface="Times New Roman" charset="0"/>
              </a:rPr>
              <a:t>to the number of significant figures indicated in parenthesis.</a:t>
            </a:r>
          </a:p>
          <a:p>
            <a:r>
              <a:rPr lang="en-US" sz="2000" dirty="0">
                <a:latin typeface="Times New Roman" charset="0"/>
                <a:ea typeface="Times New Roman" charset="0"/>
                <a:cs typeface="Times New Roman" charset="0"/>
              </a:rPr>
              <a:t> </a:t>
            </a:r>
          </a:p>
          <a:p>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a) 0.037421 </a:t>
            </a:r>
            <a:r>
              <a:rPr lang="en-US" sz="2400" dirty="0" smtClean="0">
                <a:latin typeface="Times New Roman" charset="0"/>
                <a:ea typeface="Times New Roman" charset="0"/>
                <a:cs typeface="Times New Roman" charset="0"/>
              </a:rPr>
              <a:t>(to 3 sig. fig.) </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________________</a:t>
            </a:r>
          </a:p>
          <a:p>
            <a:r>
              <a:rPr lang="en-US" sz="2000" dirty="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b) 1.5587 </a:t>
            </a:r>
            <a:r>
              <a:rPr lang="en-US" sz="2400" dirty="0" smtClean="0">
                <a:latin typeface="Times New Roman" charset="0"/>
                <a:ea typeface="Times New Roman" charset="0"/>
                <a:cs typeface="Times New Roman" charset="0"/>
              </a:rPr>
              <a:t>(to 2 sig. fig.) </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__________________</a:t>
            </a:r>
          </a:p>
          <a:p>
            <a:endParaRPr lang="en-US" sz="2000" dirty="0"/>
          </a:p>
          <a:p>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c) 29,979 </a:t>
            </a:r>
            <a:r>
              <a:rPr lang="en-US" sz="2400" dirty="0" smtClean="0">
                <a:latin typeface="Times New Roman" charset="0"/>
                <a:ea typeface="Times New Roman" charset="0"/>
                <a:cs typeface="Times New Roman" charset="0"/>
              </a:rPr>
              <a:t>(to 3 sig. fig.) </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__________________</a:t>
            </a:r>
          </a:p>
          <a:p>
            <a:r>
              <a:rPr lang="en-US" sz="2000" dirty="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d) 201,035 </a:t>
            </a:r>
            <a:r>
              <a:rPr lang="en-US" sz="2400" dirty="0" smtClean="0">
                <a:latin typeface="Times New Roman" charset="0"/>
                <a:ea typeface="Times New Roman" charset="0"/>
                <a:cs typeface="Times New Roman" charset="0"/>
              </a:rPr>
              <a:t>(to 4 sig. fig.) </a:t>
            </a:r>
            <a:r>
              <a:rPr lang="en-US" sz="2400" dirty="0">
                <a:latin typeface="Times New Roman" charset="0"/>
                <a:ea typeface="Times New Roman" charset="0"/>
                <a:cs typeface="Times New Roman" charset="0"/>
              </a:rPr>
              <a:t>= _________________</a:t>
            </a:r>
          </a:p>
        </p:txBody>
      </p:sp>
    </p:spTree>
    <p:extLst>
      <p:ext uri="{BB962C8B-B14F-4D97-AF65-F5344CB8AC3E}">
        <p14:creationId xmlns:p14="http://schemas.microsoft.com/office/powerpoint/2010/main" val="1808297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charset="0"/>
                <a:ea typeface="Times New Roman" charset="0"/>
                <a:cs typeface="Times New Roman" charset="0"/>
              </a:rPr>
              <a:t>Exercise-#3: </a:t>
            </a:r>
            <a:r>
              <a:rPr lang="en-US" sz="3600" dirty="0" smtClean="0">
                <a:latin typeface="Times New Roman" charset="0"/>
                <a:ea typeface="Times New Roman" charset="0"/>
                <a:cs typeface="Times New Roman" charset="0"/>
              </a:rPr>
              <a:t>Values consistent with Precision</a:t>
            </a:r>
            <a:endParaRPr lang="en-US" sz="3600" dirty="0"/>
          </a:p>
        </p:txBody>
      </p:sp>
      <p:sp>
        <p:nvSpPr>
          <p:cNvPr id="3" name="Content Placeholder 2"/>
          <p:cNvSpPr>
            <a:spLocks noGrp="1"/>
          </p:cNvSpPr>
          <p:nvPr>
            <p:ph idx="1"/>
          </p:nvPr>
        </p:nvSpPr>
        <p:spPr>
          <a:xfrm>
            <a:off x="457200" y="1600200"/>
            <a:ext cx="8229600" cy="4800600"/>
          </a:xfrm>
        </p:spPr>
        <p:txBody>
          <a:bodyPr/>
          <a:lstStyle/>
          <a:p>
            <a:r>
              <a:rPr lang="en-US" sz="2400" dirty="0">
                <a:latin typeface="Times New Roman" charset="0"/>
                <a:ea typeface="Times New Roman" charset="0"/>
                <a:cs typeface="Times New Roman" charset="0"/>
              </a:rPr>
              <a:t>Express the following quantities using the significant figures that are consistent with the precision (that would imply the state error</a:t>
            </a:r>
            <a:r>
              <a:rPr lang="en-US" sz="24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a) 2.3 ± 0.001 = _______________	</a:t>
            </a:r>
            <a:endParaRPr lang="en-US" sz="2400" dirty="0" smtClean="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b) 22,500 ± 10 = </a:t>
            </a:r>
            <a:r>
              <a:rPr lang="en-US" sz="2400" dirty="0" smtClean="0">
                <a:latin typeface="Times New Roman" charset="0"/>
                <a:ea typeface="Times New Roman" charset="0"/>
                <a:cs typeface="Times New Roman" charset="0"/>
              </a:rPr>
              <a:t>_______________</a:t>
            </a:r>
            <a:endParaRPr lang="en-US" sz="2400" dirty="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c) 21.45 ± 0.02 = </a:t>
            </a:r>
            <a:r>
              <a:rPr lang="en-US" sz="2400" dirty="0" smtClean="0">
                <a:latin typeface="Times New Roman" charset="0"/>
                <a:ea typeface="Times New Roman" charset="0"/>
                <a:cs typeface="Times New Roman" charset="0"/>
              </a:rPr>
              <a:t>________________</a:t>
            </a:r>
            <a:r>
              <a:rPr lang="en-US" sz="2400" dirty="0">
                <a:latin typeface="Times New Roman" charset="0"/>
                <a:ea typeface="Times New Roman" charset="0"/>
                <a:cs typeface="Times New Roman" charset="0"/>
              </a:rPr>
              <a:t>	</a:t>
            </a:r>
            <a:endParaRPr lang="en-US" sz="2400" dirty="0" smtClean="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d) </a:t>
            </a:r>
            <a:r>
              <a:rPr lang="en-US" sz="2400" dirty="0" smtClean="0">
                <a:latin typeface="Times New Roman" charset="0"/>
                <a:ea typeface="Times New Roman" charset="0"/>
                <a:cs typeface="Times New Roman" charset="0"/>
              </a:rPr>
              <a:t>0.00549 </a:t>
            </a:r>
            <a:r>
              <a:rPr lang="en-US" sz="2400" dirty="0">
                <a:latin typeface="Times New Roman" charset="0"/>
                <a:ea typeface="Times New Roman" charset="0"/>
                <a:cs typeface="Times New Roman" charset="0"/>
              </a:rPr>
              <a:t>± 0.0001 = _____________</a:t>
            </a:r>
            <a:r>
              <a:rPr lang="en-US" sz="2400" dirty="0" smtClean="0">
                <a:effectLst/>
                <a:latin typeface="Times New Roman" charset="0"/>
                <a:ea typeface="Times New Roman" charset="0"/>
                <a:cs typeface="Times New Roman" charset="0"/>
              </a:rPr>
              <a:t> </a:t>
            </a:r>
          </a:p>
          <a:p>
            <a:pPr>
              <a:lnSpc>
                <a:spcPct val="150000"/>
              </a:lnSpc>
            </a:pPr>
            <a:endParaRPr lang="en-US" sz="2000" dirty="0">
              <a:latin typeface="Times New Roman" charset="0"/>
              <a:ea typeface="Times New Roman" charset="0"/>
              <a:cs typeface="Times New Roman" charset="0"/>
            </a:endParaRPr>
          </a:p>
          <a:p>
            <a:pPr>
              <a:lnSpc>
                <a:spcPct val="150000"/>
              </a:lnSpc>
            </a:pPr>
            <a:r>
              <a:rPr lang="en-US" sz="2000" dirty="0" smtClean="0">
                <a:latin typeface="Times New Roman" charset="0"/>
                <a:ea typeface="Times New Roman" charset="0"/>
                <a:cs typeface="Times New Roman" charset="0"/>
              </a:rPr>
              <a:t>(Answer: (a) 2.300;  (b) 2.250 x 10</a:t>
            </a:r>
            <a:r>
              <a:rPr lang="en-US" sz="2000" baseline="30000" dirty="0" smtClean="0">
                <a:latin typeface="Times New Roman" charset="0"/>
                <a:ea typeface="Times New Roman" charset="0"/>
                <a:cs typeface="Times New Roman" charset="0"/>
              </a:rPr>
              <a:t>4</a:t>
            </a:r>
            <a:r>
              <a:rPr lang="en-US" sz="2000" dirty="0" smtClean="0">
                <a:latin typeface="Times New Roman" charset="0"/>
                <a:ea typeface="Times New Roman" charset="0"/>
                <a:cs typeface="Times New Roman" charset="0"/>
              </a:rPr>
              <a:t>;  (c) 21.45;  (d) 0.0055)</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06777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charset="0"/>
                <a:ea typeface="Times New Roman" charset="0"/>
                <a:cs typeface="Times New Roman" charset="0"/>
              </a:rPr>
              <a:t>Exercise-#4: </a:t>
            </a:r>
            <a:r>
              <a:rPr lang="en-US" sz="3600" dirty="0" smtClean="0">
                <a:latin typeface="Times New Roman" charset="0"/>
                <a:ea typeface="Times New Roman" charset="0"/>
                <a:cs typeface="Times New Roman" charset="0"/>
              </a:rPr>
              <a:t>Significant Figures </a:t>
            </a:r>
            <a:endParaRPr lang="en-US" sz="36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lstStyle/>
              <a:p>
                <a:r>
                  <a:rPr lang="en-US" sz="2400" dirty="0" smtClean="0">
                    <a:latin typeface="Times New Roman" charset="0"/>
                    <a:ea typeface="Times New Roman" charset="0"/>
                    <a:cs typeface="Times New Roman" charset="0"/>
                  </a:rPr>
                  <a:t>Perform the following mathematical operations and express the answer with the correct number of significant figures.</a:t>
                </a:r>
                <a:endParaRPr lang="en-US" sz="2000" dirty="0">
                  <a:latin typeface="Times New Roman" charset="0"/>
                  <a:ea typeface="Times New Roman" charset="0"/>
                  <a:cs typeface="Times New Roman" charset="0"/>
                </a:endParaRP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a) </a:t>
                </a:r>
                <a:r>
                  <a:rPr lang="en-US" sz="2400" dirty="0" smtClean="0">
                    <a:latin typeface="Times New Roman" charset="0"/>
                    <a:ea typeface="Times New Roman" charset="0"/>
                    <a:cs typeface="Times New Roman" charset="0"/>
                  </a:rPr>
                  <a:t>3.227 </a:t>
                </a:r>
                <a:r>
                  <a:rPr lang="en-US" sz="2400" dirty="0">
                    <a:latin typeface="Times New Roman" charset="0"/>
                    <a:ea typeface="Times New Roman" charset="0"/>
                    <a:cs typeface="Times New Roman" charset="0"/>
                  </a:rPr>
                  <a:t>x 1.54 </a:t>
                </a:r>
                <a:r>
                  <a:rPr lang="en-US" sz="2400" b="1"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0.17925 </a:t>
                </a:r>
                <a:r>
                  <a:rPr lang="en-US" sz="2400" dirty="0">
                    <a:latin typeface="Times New Roman" charset="0"/>
                    <a:ea typeface="Times New Roman" charset="0"/>
                    <a:cs typeface="Times New Roman" charset="0"/>
                  </a:rPr>
                  <a:t>= ____________</a:t>
                </a: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b) 8.2198 + 0.253 – 5.32 = _____________</a:t>
                </a:r>
              </a:p>
              <a:p>
                <a:pPr>
                  <a:lnSpc>
                    <a:spcPct val="150000"/>
                  </a:lnSpc>
                </a:pP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c) (8.52 + </a:t>
                </a:r>
                <a:r>
                  <a:rPr lang="en-US" sz="2400" dirty="0" smtClean="0">
                    <a:latin typeface="Times New Roman" charset="0"/>
                    <a:ea typeface="Times New Roman" charset="0"/>
                    <a:cs typeface="Times New Roman" charset="0"/>
                  </a:rPr>
                  <a:t>4.159) </a:t>
                </a:r>
                <a:r>
                  <a:rPr lang="en-US" sz="2400" dirty="0">
                    <a:latin typeface="Times New Roman" charset="0"/>
                    <a:ea typeface="Times New Roman" charset="0"/>
                    <a:cs typeface="Times New Roman" charset="0"/>
                  </a:rPr>
                  <a:t>x (18.73 + 15.3) = _____________</a:t>
                </a:r>
              </a:p>
              <a:p>
                <a:r>
                  <a:rPr lang="en-US" sz="2400" dirty="0" smtClean="0">
                    <a:latin typeface="Times New Roman" charset="0"/>
                    <a:ea typeface="Times New Roman" charset="0"/>
                    <a:cs typeface="Times New Roman" charset="0"/>
                  </a:rPr>
                  <a:t>(d) </a:t>
                </a:r>
                <a14:m>
                  <m:oMath xmlns:m="http://schemas.openxmlformats.org/officeDocument/2006/math">
                    <m:f>
                      <m:fPr>
                        <m:ctrlPr>
                          <a:rPr lang="en-US" sz="2400" i="1" smtClean="0">
                            <a:latin typeface="Cambria Math"/>
                            <a:ea typeface="Times New Roman" charset="0"/>
                            <a:cs typeface="Times New Roman" charset="0"/>
                          </a:rPr>
                        </m:ctrlPr>
                      </m:fPr>
                      <m:num>
                        <m:d>
                          <m:dPr>
                            <m:ctrlPr>
                              <a:rPr lang="en-US" sz="2400" b="0" i="1" smtClean="0">
                                <a:latin typeface="Cambria Math"/>
                                <a:ea typeface="Times New Roman" charset="0"/>
                                <a:cs typeface="Times New Roman" charset="0"/>
                              </a:rPr>
                            </m:ctrlPr>
                          </m:dPr>
                          <m:e>
                            <m:r>
                              <a:rPr lang="en-US" sz="2400" b="0" i="0" smtClean="0">
                                <a:latin typeface="Cambria Math" charset="0"/>
                                <a:ea typeface="Times New Roman" charset="0"/>
                                <a:cs typeface="Times New Roman" charset="0"/>
                              </a:rPr>
                              <m:t>6.626 </m:t>
                            </m:r>
                            <m:r>
                              <m:rPr>
                                <m:sty m:val="p"/>
                              </m:rPr>
                              <a:rPr lang="en-US" sz="2400" b="0" i="0" smtClean="0">
                                <a:latin typeface="Cambria Math" charset="0"/>
                                <a:ea typeface="Times New Roman" charset="0"/>
                                <a:cs typeface="Times New Roman" charset="0"/>
                              </a:rPr>
                              <m:t>x</m:t>
                            </m:r>
                            <m:r>
                              <a:rPr lang="en-US" sz="2400" b="0" i="0" smtClean="0">
                                <a:latin typeface="Cambria Math" charset="0"/>
                                <a:ea typeface="Times New Roman" charset="0"/>
                                <a:cs typeface="Times New Roman" charset="0"/>
                              </a:rPr>
                              <m:t> </m:t>
                            </m:r>
                            <m:sSup>
                              <m:sSupPr>
                                <m:ctrlPr>
                                  <a:rPr lang="en-US" sz="2400" b="0" i="1" smtClean="0">
                                    <a:latin typeface="Cambria Math"/>
                                    <a:ea typeface="Times New Roman" charset="0"/>
                                    <a:cs typeface="Times New Roman" charset="0"/>
                                  </a:rPr>
                                </m:ctrlPr>
                              </m:sSupPr>
                              <m:e>
                                <m:r>
                                  <a:rPr lang="en-US" sz="2400" b="0" i="0" smtClean="0">
                                    <a:latin typeface="Cambria Math" charset="0"/>
                                    <a:ea typeface="Times New Roman" charset="0"/>
                                    <a:cs typeface="Times New Roman" charset="0"/>
                                  </a:rPr>
                                  <m:t>10</m:t>
                                </m:r>
                              </m:e>
                              <m:sup>
                                <m:r>
                                  <a:rPr lang="en-US" sz="2400" b="0" i="0" smtClean="0">
                                    <a:latin typeface="Cambria Math" charset="0"/>
                                    <a:ea typeface="Times New Roman" charset="0"/>
                                    <a:cs typeface="Times New Roman" charset="0"/>
                                  </a:rPr>
                                  <m:t>−34</m:t>
                                </m:r>
                              </m:sup>
                            </m:sSup>
                            <m:r>
                              <m:rPr>
                                <m:sty m:val="p"/>
                              </m:rPr>
                              <a:rPr lang="en-US" sz="2400" b="0" i="0" smtClean="0">
                                <a:latin typeface="Cambria Math" charset="0"/>
                                <a:ea typeface="Times New Roman" charset="0"/>
                                <a:cs typeface="Times New Roman" charset="0"/>
                              </a:rPr>
                              <m:t>J</m:t>
                            </m:r>
                            <m:r>
                              <a:rPr lang="en-US" sz="2400" b="0" i="0" smtClean="0">
                                <a:latin typeface="Cambria Math" charset="0"/>
                                <a:ea typeface="Times New Roman" charset="0"/>
                                <a:cs typeface="Times New Roman" charset="0"/>
                              </a:rPr>
                              <m:t>.</m:t>
                            </m:r>
                            <m:r>
                              <m:rPr>
                                <m:sty m:val="p"/>
                              </m:rPr>
                              <a:rPr lang="en-US" sz="2400" b="0" i="0" smtClean="0">
                                <a:latin typeface="Cambria Math" charset="0"/>
                                <a:ea typeface="Times New Roman" charset="0"/>
                                <a:cs typeface="Times New Roman" charset="0"/>
                              </a:rPr>
                              <m:t>s</m:t>
                            </m:r>
                          </m:e>
                        </m:d>
                        <m:r>
                          <a:rPr lang="en-US" sz="2400" b="0" i="0" smtClean="0">
                            <a:latin typeface="Cambria Math" charset="0"/>
                            <a:ea typeface="Times New Roman" charset="0"/>
                            <a:cs typeface="Times New Roman" charset="0"/>
                          </a:rPr>
                          <m:t> </m:t>
                        </m:r>
                        <m:r>
                          <m:rPr>
                            <m:sty m:val="p"/>
                          </m:rPr>
                          <a:rPr lang="en-US" sz="2400" b="0" i="0" smtClean="0">
                            <a:latin typeface="Cambria Math" charset="0"/>
                            <a:ea typeface="Times New Roman" charset="0"/>
                            <a:cs typeface="Times New Roman" charset="0"/>
                          </a:rPr>
                          <m:t>x</m:t>
                        </m:r>
                        <m:r>
                          <a:rPr lang="en-US" sz="2400" b="0" i="0" smtClean="0">
                            <a:latin typeface="Cambria Math" charset="0"/>
                            <a:ea typeface="Times New Roman" charset="0"/>
                            <a:cs typeface="Times New Roman" charset="0"/>
                          </a:rPr>
                          <m:t> (3.00 </m:t>
                        </m:r>
                        <m:r>
                          <m:rPr>
                            <m:sty m:val="p"/>
                          </m:rPr>
                          <a:rPr lang="en-US" sz="2400" b="0" i="0" smtClean="0">
                            <a:latin typeface="Cambria Math" charset="0"/>
                            <a:ea typeface="Times New Roman" charset="0"/>
                            <a:cs typeface="Times New Roman" charset="0"/>
                          </a:rPr>
                          <m:t>x</m:t>
                        </m:r>
                        <m:f>
                          <m:fPr>
                            <m:ctrlPr>
                              <a:rPr lang="en-US" sz="2400" b="0" i="1" smtClean="0">
                                <a:latin typeface="Cambria Math"/>
                                <a:ea typeface="Times New Roman" charset="0"/>
                                <a:cs typeface="Times New Roman" charset="0"/>
                              </a:rPr>
                            </m:ctrlPr>
                          </m:fPr>
                          <m:num>
                            <m:sSup>
                              <m:sSupPr>
                                <m:ctrlPr>
                                  <a:rPr lang="en-US" sz="2400" b="0" i="1" smtClean="0">
                                    <a:latin typeface="Cambria Math"/>
                                    <a:ea typeface="Times New Roman" charset="0"/>
                                    <a:cs typeface="Times New Roman" charset="0"/>
                                  </a:rPr>
                                </m:ctrlPr>
                              </m:sSupPr>
                              <m:e>
                                <m:r>
                                  <a:rPr lang="en-US" sz="2400" b="0" i="0" smtClean="0">
                                    <a:latin typeface="Cambria Math" charset="0"/>
                                    <a:ea typeface="Times New Roman" charset="0"/>
                                    <a:cs typeface="Times New Roman" charset="0"/>
                                  </a:rPr>
                                  <m:t>10</m:t>
                                </m:r>
                              </m:e>
                              <m:sup>
                                <m:r>
                                  <a:rPr lang="en-US" sz="2400" b="0" i="0" smtClean="0">
                                    <a:latin typeface="Cambria Math" charset="0"/>
                                    <a:ea typeface="Times New Roman" charset="0"/>
                                    <a:cs typeface="Times New Roman" charset="0"/>
                                  </a:rPr>
                                  <m:t>8</m:t>
                                </m:r>
                              </m:sup>
                            </m:sSup>
                            <m:r>
                              <m:rPr>
                                <m:sty m:val="p"/>
                              </m:rPr>
                              <a:rPr lang="en-US" sz="2400" b="0" i="0" smtClean="0">
                                <a:latin typeface="Cambria Math" charset="0"/>
                                <a:ea typeface="Times New Roman" charset="0"/>
                                <a:cs typeface="Times New Roman" charset="0"/>
                              </a:rPr>
                              <m:t>m</m:t>
                            </m:r>
                          </m:num>
                          <m:den>
                            <m:r>
                              <m:rPr>
                                <m:sty m:val="p"/>
                              </m:rPr>
                              <a:rPr lang="en-US" sz="2400" b="0" i="0" smtClean="0">
                                <a:latin typeface="Cambria Math" charset="0"/>
                                <a:ea typeface="Times New Roman" charset="0"/>
                                <a:cs typeface="Times New Roman" charset="0"/>
                              </a:rPr>
                              <m:t>s</m:t>
                            </m:r>
                          </m:den>
                        </m:f>
                        <m:r>
                          <a:rPr lang="en-US" sz="2400" b="0" i="0" smtClean="0">
                            <a:latin typeface="Cambria Math" charset="0"/>
                            <a:ea typeface="Times New Roman" charset="0"/>
                            <a:cs typeface="Times New Roman" charset="0"/>
                          </a:rPr>
                          <m:t>)</m:t>
                        </m:r>
                      </m:num>
                      <m:den>
                        <m:r>
                          <a:rPr lang="en-US" sz="2400" b="0" i="0" smtClean="0">
                            <a:latin typeface="Cambria Math" charset="0"/>
                            <a:ea typeface="Times New Roman" charset="0"/>
                            <a:cs typeface="Times New Roman" charset="0"/>
                          </a:rPr>
                          <m:t>5.5 </m:t>
                        </m:r>
                        <m:r>
                          <m:rPr>
                            <m:sty m:val="p"/>
                          </m:rPr>
                          <a:rPr lang="en-US" sz="2400" b="0" i="0" smtClean="0">
                            <a:latin typeface="Cambria Math" charset="0"/>
                            <a:ea typeface="Times New Roman" charset="0"/>
                            <a:cs typeface="Times New Roman" charset="0"/>
                          </a:rPr>
                          <m:t>x</m:t>
                        </m:r>
                        <m:r>
                          <a:rPr lang="en-US" sz="2400" b="0" i="0" smtClean="0">
                            <a:latin typeface="Cambria Math" charset="0"/>
                            <a:ea typeface="Times New Roman" charset="0"/>
                            <a:cs typeface="Times New Roman" charset="0"/>
                          </a:rPr>
                          <m:t> </m:t>
                        </m:r>
                        <m:sSup>
                          <m:sSupPr>
                            <m:ctrlPr>
                              <a:rPr lang="en-US" sz="2400" b="0" i="1" smtClean="0">
                                <a:latin typeface="Cambria Math"/>
                                <a:ea typeface="Times New Roman" charset="0"/>
                                <a:cs typeface="Times New Roman" charset="0"/>
                              </a:rPr>
                            </m:ctrlPr>
                          </m:sSupPr>
                          <m:e>
                            <m:r>
                              <a:rPr lang="en-US" sz="2400" b="0" i="0" smtClean="0">
                                <a:latin typeface="Cambria Math" charset="0"/>
                                <a:ea typeface="Times New Roman" charset="0"/>
                                <a:cs typeface="Times New Roman" charset="0"/>
                              </a:rPr>
                              <m:t>10</m:t>
                            </m:r>
                          </m:e>
                          <m:sup>
                            <m:r>
                              <a:rPr lang="en-US" sz="2400" b="0" i="0" smtClean="0">
                                <a:latin typeface="Cambria Math" charset="0"/>
                                <a:ea typeface="Times New Roman" charset="0"/>
                                <a:cs typeface="Times New Roman" charset="0"/>
                              </a:rPr>
                              <m:t>−7</m:t>
                            </m:r>
                          </m:sup>
                        </m:sSup>
                        <m:r>
                          <m:rPr>
                            <m:sty m:val="p"/>
                          </m:rPr>
                          <a:rPr lang="en-US" sz="2400" b="0" i="0" smtClean="0">
                            <a:latin typeface="Cambria Math" charset="0"/>
                            <a:ea typeface="Times New Roman" charset="0"/>
                            <a:cs typeface="Times New Roman" charset="0"/>
                          </a:rPr>
                          <m:t>m</m:t>
                        </m:r>
                      </m:den>
                    </m:f>
                  </m:oMath>
                </a14:m>
                <a:r>
                  <a:rPr lang="en-US" sz="2400" dirty="0" smtClean="0">
                    <a:latin typeface="Times New Roman" charset="0"/>
                    <a:ea typeface="Times New Roman" charset="0"/>
                    <a:cs typeface="Times New Roman" charset="0"/>
                  </a:rPr>
                  <a:t> = _____________</a:t>
                </a:r>
              </a:p>
              <a:p>
                <a:endParaRPr lang="en-US" sz="2000" dirty="0">
                  <a:latin typeface="Times New Roman" charset="0"/>
                  <a:ea typeface="Times New Roman" charset="0"/>
                  <a:cs typeface="Times New Roman" charset="0"/>
                </a:endParaRPr>
              </a:p>
              <a:p>
                <a:endParaRPr lang="en-US" sz="2000" dirty="0" smtClean="0">
                  <a:solidFill>
                    <a:srgbClr val="0070C0"/>
                  </a:solidFill>
                  <a:latin typeface="Times New Roman" charset="0"/>
                  <a:ea typeface="Times New Roman" charset="0"/>
                  <a:cs typeface="Times New Roman" charset="0"/>
                </a:endParaRPr>
              </a:p>
              <a:p>
                <a:r>
                  <a:rPr lang="en-US" sz="2000" dirty="0" smtClean="0">
                    <a:solidFill>
                      <a:srgbClr val="0070C0"/>
                    </a:solidFill>
                    <a:latin typeface="Times New Roman" charset="0"/>
                    <a:ea typeface="Times New Roman" charset="0"/>
                    <a:cs typeface="Times New Roman" charset="0"/>
                  </a:rPr>
                  <a:t>(Answer: (a) 27.7;  	(b) 3.15;        (c) 431	(d) 3.6 x 10</a:t>
                </a:r>
                <a:r>
                  <a:rPr lang="en-US" sz="2000" baseline="30000" dirty="0" smtClean="0">
                    <a:solidFill>
                      <a:srgbClr val="0070C0"/>
                    </a:solidFill>
                    <a:latin typeface="Times New Roman" charset="0"/>
                    <a:ea typeface="Times New Roman" charset="0"/>
                    <a:cs typeface="Times New Roman" charset="0"/>
                  </a:rPr>
                  <a:t>-19</a:t>
                </a:r>
                <a:r>
                  <a:rPr lang="en-US" sz="2000" dirty="0" smtClean="0">
                    <a:solidFill>
                      <a:srgbClr val="0070C0"/>
                    </a:solidFill>
                    <a:latin typeface="Times New Roman" charset="0"/>
                    <a:ea typeface="Times New Roman" charset="0"/>
                    <a:cs typeface="Times New Roman" charset="0"/>
                  </a:rPr>
                  <a:t> J)  </a:t>
                </a:r>
                <a:endParaRPr lang="en-US" sz="2000" dirty="0">
                  <a:solidFill>
                    <a:srgbClr val="0070C0"/>
                  </a:solidFill>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0">
                <a:blip r:embed="rId2"/>
                <a:stretch>
                  <a:fillRect l="-963" t="-1017"/>
                </a:stretch>
              </a:blipFill>
            </p:spPr>
            <p:txBody>
              <a:bodyPr/>
              <a:lstStyle/>
              <a:p>
                <a:r>
                  <a:rPr lang="en-US">
                    <a:noFill/>
                  </a:rPr>
                  <a:t> </a:t>
                </a:r>
              </a:p>
            </p:txBody>
          </p:sp>
        </mc:Fallback>
      </mc:AlternateContent>
    </p:spTree>
    <p:extLst>
      <p:ext uri="{BB962C8B-B14F-4D97-AF65-F5344CB8AC3E}">
        <p14:creationId xmlns:p14="http://schemas.microsoft.com/office/powerpoint/2010/main" val="5208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000">
                <a:latin typeface="Times New Roman" charset="0"/>
              </a:rPr>
              <a:t>Mean, Median &amp; Standard Deviation</a:t>
            </a:r>
          </a:p>
        </p:txBody>
      </p:sp>
      <p:sp>
        <p:nvSpPr>
          <p:cNvPr id="25603" name="Rectangle 3"/>
          <p:cNvSpPr>
            <a:spLocks noGrp="1" noChangeArrowheads="1"/>
          </p:cNvSpPr>
          <p:nvPr>
            <p:ph type="body" idx="1"/>
          </p:nvPr>
        </p:nvSpPr>
        <p:spPr/>
        <p:txBody>
          <a:bodyPr/>
          <a:lstStyle/>
          <a:p>
            <a:pPr eaLnBrk="1" hangingPunct="1"/>
            <a:r>
              <a:rPr lang="en-US" altLang="en-US" i="1" dirty="0">
                <a:solidFill>
                  <a:srgbClr val="002060"/>
                </a:solidFill>
                <a:latin typeface="Times New Roman" charset="0"/>
              </a:rPr>
              <a:t>Mean</a:t>
            </a:r>
            <a:r>
              <a:rPr lang="en-US" altLang="en-US" dirty="0">
                <a:latin typeface="Times New Roman" charset="0"/>
              </a:rPr>
              <a:t> = average</a:t>
            </a:r>
          </a:p>
          <a:p>
            <a:pPr lvl="1" eaLnBrk="1" hangingPunct="1">
              <a:buFontTx/>
              <a:buNone/>
            </a:pPr>
            <a:r>
              <a:rPr lang="en-US" altLang="en-US" dirty="0">
                <a:latin typeface="Times New Roman" charset="0"/>
              </a:rPr>
              <a:t>	Example: </a:t>
            </a:r>
          </a:p>
          <a:p>
            <a:pPr lvl="2" eaLnBrk="1" hangingPunct="1"/>
            <a:r>
              <a:rPr lang="en-US" altLang="en-US" dirty="0">
                <a:latin typeface="Times New Roman" charset="0"/>
              </a:rPr>
              <a:t>Consider the following temperature values:</a:t>
            </a:r>
            <a:r>
              <a:rPr lang="en-US" altLang="en-US" sz="2200" dirty="0">
                <a:latin typeface="Times New Roman" charset="0"/>
              </a:rPr>
              <a:t> </a:t>
            </a:r>
          </a:p>
          <a:p>
            <a:pPr lvl="2" eaLnBrk="1" hangingPunct="1">
              <a:buFontTx/>
              <a:buNone/>
            </a:pPr>
            <a:r>
              <a:rPr lang="en-US" altLang="en-US" dirty="0">
                <a:latin typeface="Times New Roman" charset="0"/>
              </a:rPr>
              <a:t>20.4</a:t>
            </a:r>
            <a:r>
              <a:rPr lang="en-US" altLang="en-US" baseline="30000" dirty="0">
                <a:latin typeface="Times New Roman" charset="0"/>
              </a:rPr>
              <a:t>o</a:t>
            </a:r>
            <a:r>
              <a:rPr lang="en-US" altLang="en-US" dirty="0">
                <a:latin typeface="Times New Roman" charset="0"/>
              </a:rPr>
              <a:t>C, 20.6</a:t>
            </a:r>
            <a:r>
              <a:rPr lang="en-US" altLang="en-US" baseline="30000" dirty="0">
                <a:latin typeface="Times New Roman" charset="0"/>
              </a:rPr>
              <a:t>o</a:t>
            </a:r>
            <a:r>
              <a:rPr lang="en-US" altLang="en-US" dirty="0">
                <a:latin typeface="Times New Roman" charset="0"/>
              </a:rPr>
              <a:t>C, 20.3</a:t>
            </a:r>
            <a:r>
              <a:rPr lang="en-US" altLang="en-US" baseline="30000" dirty="0">
                <a:latin typeface="Times New Roman" charset="0"/>
              </a:rPr>
              <a:t>o</a:t>
            </a:r>
            <a:r>
              <a:rPr lang="en-US" altLang="en-US" dirty="0">
                <a:latin typeface="Times New Roman" charset="0"/>
              </a:rPr>
              <a:t>C, 20.5</a:t>
            </a:r>
            <a:r>
              <a:rPr lang="en-US" altLang="en-US" baseline="30000" dirty="0">
                <a:latin typeface="Times New Roman" charset="0"/>
              </a:rPr>
              <a:t>o</a:t>
            </a:r>
            <a:r>
              <a:rPr lang="en-US" altLang="en-US" dirty="0">
                <a:latin typeface="Times New Roman" charset="0"/>
              </a:rPr>
              <a:t>C, 20.4</a:t>
            </a:r>
            <a:r>
              <a:rPr lang="en-US" altLang="en-US" baseline="30000" dirty="0">
                <a:latin typeface="Times New Roman" charset="0"/>
              </a:rPr>
              <a:t>o</a:t>
            </a:r>
            <a:r>
              <a:rPr lang="en-US" altLang="en-US" dirty="0">
                <a:latin typeface="Times New Roman" charset="0"/>
              </a:rPr>
              <a:t>C, and 20.2</a:t>
            </a:r>
            <a:r>
              <a:rPr lang="en-US" altLang="en-US" baseline="30000" dirty="0">
                <a:latin typeface="Times New Roman" charset="0"/>
              </a:rPr>
              <a:t>o</a:t>
            </a:r>
            <a:r>
              <a:rPr lang="en-US" altLang="en-US" dirty="0">
                <a:latin typeface="Times New Roman" charset="0"/>
              </a:rPr>
              <a:t>C;</a:t>
            </a:r>
          </a:p>
          <a:p>
            <a:pPr lvl="2" eaLnBrk="1" hangingPunct="1">
              <a:buFontTx/>
              <a:buNone/>
            </a:pPr>
            <a:r>
              <a:rPr lang="en-US" altLang="en-US" dirty="0">
                <a:latin typeface="Times New Roman" charset="0"/>
              </a:rPr>
              <a:t>(Is there any outlying value that we can throw away?)</a:t>
            </a:r>
          </a:p>
          <a:p>
            <a:pPr lvl="2" eaLnBrk="1" hangingPunct="1">
              <a:buFontTx/>
              <a:buNone/>
            </a:pPr>
            <a:endParaRPr lang="en-US" altLang="en-US" sz="1200" dirty="0">
              <a:latin typeface="Times New Roman" charset="0"/>
            </a:endParaRPr>
          </a:p>
          <a:p>
            <a:pPr lvl="2" eaLnBrk="1" hangingPunct="1"/>
            <a:r>
              <a:rPr lang="en-US" altLang="en-US" dirty="0">
                <a:latin typeface="Times New Roman" charset="0"/>
              </a:rPr>
              <a:t>No outlying value, the mean temperature is:</a:t>
            </a:r>
          </a:p>
          <a:p>
            <a:pPr lvl="2" eaLnBrk="1" hangingPunct="1">
              <a:buFontTx/>
              <a:buNone/>
            </a:pPr>
            <a:endParaRPr lang="en-US" altLang="en-US" sz="1000" dirty="0">
              <a:latin typeface="Times New Roman" charset="0"/>
            </a:endParaRPr>
          </a:p>
          <a:p>
            <a:pPr lvl="2" eaLnBrk="1" hangingPunct="1">
              <a:buFontTx/>
              <a:buNone/>
            </a:pPr>
            <a:r>
              <a:rPr lang="en-US" altLang="en-US" dirty="0">
                <a:latin typeface="Times New Roman" charset="0"/>
              </a:rPr>
              <a:t>(20.4 + 20.6 + 20.3 + 20.5 + 20.4 + 20.2) </a:t>
            </a:r>
            <a:r>
              <a:rPr lang="en-US" altLang="en-US" dirty="0">
                <a:latin typeface="Times New Roman" charset="0"/>
                <a:ea typeface="Times New Roman" charset="0"/>
                <a:cs typeface="Times New Roman" charset="0"/>
              </a:rPr>
              <a:t>÷</a:t>
            </a:r>
            <a:r>
              <a:rPr lang="en-US" altLang="en-US" dirty="0">
                <a:latin typeface="Times New Roman" charset="0"/>
              </a:rPr>
              <a:t> 6 = 122.4/6</a:t>
            </a:r>
          </a:p>
          <a:p>
            <a:pPr lvl="2" eaLnBrk="1" hangingPunct="1">
              <a:buFontTx/>
              <a:buNone/>
            </a:pPr>
            <a:r>
              <a:rPr lang="en-US" altLang="en-US" dirty="0">
                <a:latin typeface="Times New Roman" charset="0"/>
              </a:rPr>
              <a:t>							 = </a:t>
            </a:r>
            <a:r>
              <a:rPr lang="en-US" altLang="en-US" u="sng" dirty="0">
                <a:latin typeface="Times New Roman" charset="0"/>
              </a:rPr>
              <a:t>20.40</a:t>
            </a:r>
            <a:r>
              <a:rPr lang="en-US" altLang="en-US" u="sng" baseline="30000" dirty="0">
                <a:latin typeface="Times New Roman" charset="0"/>
              </a:rPr>
              <a:t>o</a:t>
            </a:r>
            <a:r>
              <a:rPr lang="en-US" altLang="en-US" u="sng" dirty="0">
                <a:latin typeface="Times New Roman"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latin typeface="Times New Roman" charset="0"/>
                <a:ea typeface="Times New Roman" charset="0"/>
                <a:cs typeface="Times New Roman" charset="0"/>
              </a:rPr>
              <a:t>Roles of Chemistry</a:t>
            </a:r>
          </a:p>
        </p:txBody>
      </p:sp>
      <p:pic>
        <p:nvPicPr>
          <p:cNvPr id="512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229600" cy="38862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4000">
                <a:latin typeface="Times New Roman" charset="0"/>
              </a:rPr>
              <a:t>Mean, Median &amp; Standard Deviation</a:t>
            </a:r>
          </a:p>
        </p:txBody>
      </p:sp>
      <p:sp>
        <p:nvSpPr>
          <p:cNvPr id="26627" name="Rectangle 3"/>
          <p:cNvSpPr>
            <a:spLocks noGrp="1" noChangeArrowheads="1"/>
          </p:cNvSpPr>
          <p:nvPr>
            <p:ph type="body" idx="1"/>
          </p:nvPr>
        </p:nvSpPr>
        <p:spPr/>
        <p:txBody>
          <a:bodyPr/>
          <a:lstStyle/>
          <a:p>
            <a:pPr marL="609600" indent="-609600" eaLnBrk="1" hangingPunct="1">
              <a:buFontTx/>
              <a:buNone/>
            </a:pPr>
            <a:r>
              <a:rPr lang="en-US" altLang="en-US" i="1" dirty="0">
                <a:solidFill>
                  <a:srgbClr val="00B050"/>
                </a:solidFill>
                <a:latin typeface="Times New Roman" charset="0"/>
              </a:rPr>
              <a:t>Median</a:t>
            </a:r>
            <a:r>
              <a:rPr lang="en-US" altLang="en-US" dirty="0">
                <a:latin typeface="Times New Roman" charset="0"/>
              </a:rPr>
              <a:t>: </a:t>
            </a:r>
          </a:p>
          <a:p>
            <a:pPr marL="990600" lvl="1" indent="-533400" eaLnBrk="1" hangingPunct="1">
              <a:buFontTx/>
              <a:buAutoNum type="arabicPeriod"/>
            </a:pPr>
            <a:r>
              <a:rPr lang="en-US" altLang="en-US" sz="2400" dirty="0">
                <a:latin typeface="Times New Roman" charset="0"/>
              </a:rPr>
              <a:t>the middle value (for odd number samples) or </a:t>
            </a:r>
          </a:p>
          <a:p>
            <a:pPr marL="990600" lvl="1" indent="-533400" eaLnBrk="1" hangingPunct="1">
              <a:buFontTx/>
              <a:buAutoNum type="arabicPeriod"/>
            </a:pPr>
            <a:r>
              <a:rPr lang="en-US" altLang="en-US" sz="2400" dirty="0">
                <a:latin typeface="Times New Roman" charset="0"/>
              </a:rPr>
              <a:t>average of two middle values (for even number) </a:t>
            </a:r>
          </a:p>
          <a:p>
            <a:pPr marL="990600" lvl="1" indent="-533400" eaLnBrk="1" hangingPunct="1">
              <a:buFontTx/>
              <a:buAutoNum type="arabicPeriod"/>
            </a:pPr>
            <a:r>
              <a:rPr lang="en-US" altLang="en-US" sz="2400" dirty="0">
                <a:latin typeface="Times New Roman" charset="0"/>
              </a:rPr>
              <a:t>when values are arranged in ascending or descending order.</a:t>
            </a:r>
          </a:p>
          <a:p>
            <a:pPr marL="990600" lvl="1" indent="-533400" eaLnBrk="1" hangingPunct="1">
              <a:buFontTx/>
              <a:buNone/>
            </a:pPr>
            <a:endParaRPr lang="en-US" altLang="en-US" sz="1200" dirty="0">
              <a:latin typeface="Times New Roman" charset="0"/>
            </a:endParaRPr>
          </a:p>
          <a:p>
            <a:pPr marL="990600" lvl="1" indent="-533400" eaLnBrk="1" hangingPunct="1">
              <a:buFontTx/>
              <a:buNone/>
            </a:pPr>
            <a:r>
              <a:rPr lang="en-US" altLang="en-US" dirty="0">
                <a:latin typeface="Times New Roman" charset="0"/>
              </a:rPr>
              <a:t>Arranging the temperatures from lowest to highest:</a:t>
            </a:r>
          </a:p>
          <a:p>
            <a:pPr marL="990600" lvl="1" indent="-533400" eaLnBrk="1" hangingPunct="1">
              <a:buFontTx/>
              <a:buNone/>
            </a:pPr>
            <a:r>
              <a:rPr lang="en-US" altLang="en-US" sz="3100" dirty="0">
                <a:latin typeface="Times New Roman" charset="0"/>
              </a:rPr>
              <a:t>	</a:t>
            </a:r>
            <a:r>
              <a:rPr lang="en-US" altLang="en-US" sz="2400" dirty="0">
                <a:latin typeface="Times New Roman" charset="0"/>
              </a:rPr>
              <a:t> 20.2</a:t>
            </a:r>
            <a:r>
              <a:rPr lang="en-US" altLang="en-US" sz="2400" baseline="30000" dirty="0">
                <a:latin typeface="Times New Roman" charset="0"/>
              </a:rPr>
              <a:t>o</a:t>
            </a:r>
            <a:r>
              <a:rPr lang="en-US" altLang="en-US" sz="2400" dirty="0">
                <a:latin typeface="Times New Roman" charset="0"/>
              </a:rPr>
              <a:t>C, 20.3</a:t>
            </a:r>
            <a:r>
              <a:rPr lang="en-US" altLang="en-US" sz="2400" baseline="30000" dirty="0">
                <a:latin typeface="Times New Roman" charset="0"/>
              </a:rPr>
              <a:t>o</a:t>
            </a:r>
            <a:r>
              <a:rPr lang="en-US" altLang="en-US" sz="2400" dirty="0">
                <a:latin typeface="Times New Roman" charset="0"/>
              </a:rPr>
              <a:t>C, 20.4</a:t>
            </a:r>
            <a:r>
              <a:rPr lang="en-US" altLang="en-US" sz="2400" baseline="30000" dirty="0">
                <a:latin typeface="Times New Roman" charset="0"/>
              </a:rPr>
              <a:t>o</a:t>
            </a:r>
            <a:r>
              <a:rPr lang="en-US" altLang="en-US" sz="2400" dirty="0">
                <a:latin typeface="Times New Roman" charset="0"/>
              </a:rPr>
              <a:t>C, 20.4</a:t>
            </a:r>
            <a:r>
              <a:rPr lang="en-US" altLang="en-US" sz="2400" baseline="30000" dirty="0">
                <a:latin typeface="Times New Roman" charset="0"/>
              </a:rPr>
              <a:t>o</a:t>
            </a:r>
            <a:r>
              <a:rPr lang="en-US" altLang="en-US" sz="2400" dirty="0">
                <a:latin typeface="Times New Roman" charset="0"/>
              </a:rPr>
              <a:t>C, 20.5</a:t>
            </a:r>
            <a:r>
              <a:rPr lang="en-US" altLang="en-US" sz="2400" baseline="30000" dirty="0">
                <a:latin typeface="Times New Roman" charset="0"/>
              </a:rPr>
              <a:t>o</a:t>
            </a:r>
            <a:r>
              <a:rPr lang="en-US" altLang="en-US" sz="2400" dirty="0">
                <a:latin typeface="Times New Roman" charset="0"/>
              </a:rPr>
              <a:t>C, and 20.6</a:t>
            </a:r>
            <a:r>
              <a:rPr lang="en-US" altLang="en-US" sz="2400" baseline="30000" dirty="0">
                <a:latin typeface="Times New Roman" charset="0"/>
              </a:rPr>
              <a:t>o</a:t>
            </a:r>
            <a:r>
              <a:rPr lang="en-US" altLang="en-US" sz="2400" dirty="0">
                <a:latin typeface="Times New Roman" charset="0"/>
              </a:rPr>
              <a:t>C,</a:t>
            </a:r>
          </a:p>
          <a:p>
            <a:pPr marL="990600" lvl="1" indent="-533400" eaLnBrk="1" hangingPunct="1">
              <a:buFontTx/>
              <a:buNone/>
            </a:pPr>
            <a:r>
              <a:rPr lang="en-US" altLang="en-US" sz="2400" dirty="0">
                <a:latin typeface="Times New Roman" charset="0"/>
              </a:rPr>
              <a:t>	</a:t>
            </a:r>
            <a:r>
              <a:rPr lang="en-US" altLang="en-US" sz="2600" dirty="0">
                <a:latin typeface="Times New Roman" charset="0"/>
              </a:rPr>
              <a:t>the </a:t>
            </a:r>
            <a:r>
              <a:rPr lang="en-US" altLang="en-US" sz="2600" i="1" dirty="0">
                <a:latin typeface="Times New Roman" charset="0"/>
              </a:rPr>
              <a:t>median</a:t>
            </a:r>
            <a:r>
              <a:rPr lang="en-US" altLang="en-US" sz="2600" dirty="0">
                <a:latin typeface="Times New Roman" charset="0"/>
              </a:rPr>
              <a:t> = (20.4</a:t>
            </a:r>
            <a:r>
              <a:rPr lang="en-US" altLang="en-US" sz="2600" baseline="30000" dirty="0">
                <a:latin typeface="Times New Roman" charset="0"/>
              </a:rPr>
              <a:t>o</a:t>
            </a:r>
            <a:r>
              <a:rPr lang="en-US" altLang="en-US" sz="2600" dirty="0">
                <a:latin typeface="Times New Roman" charset="0"/>
              </a:rPr>
              <a:t>C + 20.4</a:t>
            </a:r>
            <a:r>
              <a:rPr lang="en-US" altLang="en-US" sz="2600" baseline="30000" dirty="0">
                <a:latin typeface="Times New Roman" charset="0"/>
              </a:rPr>
              <a:t>o</a:t>
            </a:r>
            <a:r>
              <a:rPr lang="en-US" altLang="en-US" sz="2600" dirty="0">
                <a:latin typeface="Times New Roman" charset="0"/>
              </a:rPr>
              <a:t>C)/2 = 20.4</a:t>
            </a:r>
            <a:r>
              <a:rPr lang="en-US" altLang="en-US" sz="2600" baseline="30000" dirty="0">
                <a:latin typeface="Times New Roman" charset="0"/>
              </a:rPr>
              <a:t>o</a:t>
            </a:r>
            <a:r>
              <a:rPr lang="en-US" altLang="en-US" sz="2600" dirty="0">
                <a:latin typeface="Times New Roman"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a:latin typeface="Times New Roman" charset="0"/>
              </a:rPr>
              <a:t>Mean, Median &amp; Standard Deviation</a:t>
            </a:r>
          </a:p>
        </p:txBody>
      </p:sp>
      <p:sp>
        <p:nvSpPr>
          <p:cNvPr id="58371" name="Rectangle 3"/>
          <p:cNvSpPr>
            <a:spLocks noGrp="1" noChangeArrowheads="1"/>
          </p:cNvSpPr>
          <p:nvPr>
            <p:ph type="body" sz="half" idx="1"/>
          </p:nvPr>
        </p:nvSpPr>
        <p:spPr>
          <a:xfrm>
            <a:off x="457200" y="1600200"/>
            <a:ext cx="8077200" cy="4525963"/>
          </a:xfrm>
        </p:spPr>
        <p:txBody>
          <a:bodyPr/>
          <a:lstStyle/>
          <a:p>
            <a:pPr eaLnBrk="1" hangingPunct="1"/>
            <a:endParaRPr lang="en-US" altLang="en-US" sz="2800" dirty="0"/>
          </a:p>
          <a:p>
            <a:pPr eaLnBrk="1" hangingPunct="1"/>
            <a:r>
              <a:rPr lang="en-US" altLang="en-US" sz="2800" dirty="0">
                <a:solidFill>
                  <a:srgbClr val="0070C0"/>
                </a:solidFill>
                <a:latin typeface="Times New Roman" charset="0"/>
              </a:rPr>
              <a:t>Standard Deviation</a:t>
            </a:r>
            <a:r>
              <a:rPr lang="en-US" altLang="en-US" sz="2800" dirty="0">
                <a:latin typeface="Times New Roman" charset="0"/>
              </a:rPr>
              <a:t>:</a:t>
            </a:r>
            <a:r>
              <a:rPr lang="en-US" altLang="en-US" sz="2800" dirty="0"/>
              <a:t> </a:t>
            </a:r>
            <a:r>
              <a:rPr lang="en-US" altLang="en-US" sz="2800" i="1" dirty="0">
                <a:latin typeface="Times New Roman" charset="0"/>
              </a:rPr>
              <a:t>S</a:t>
            </a:r>
            <a:r>
              <a:rPr lang="en-US" altLang="en-US" sz="2800" dirty="0">
                <a:latin typeface="Times New Roman" charset="0"/>
              </a:rPr>
              <a:t> =</a:t>
            </a:r>
            <a:r>
              <a:rPr lang="en-US" altLang="en-US" sz="2800" dirty="0"/>
              <a:t>	           </a:t>
            </a:r>
            <a:r>
              <a:rPr lang="en-US" altLang="en-US" sz="2800" dirty="0">
                <a:latin typeface="Times New Roman" charset="0"/>
                <a:ea typeface="Times New Roman" charset="0"/>
                <a:cs typeface="Times New Roman" charset="0"/>
              </a:rPr>
              <a:t>;</a:t>
            </a:r>
            <a:r>
              <a:rPr lang="en-US" altLang="en-US" sz="2800" dirty="0"/>
              <a:t>   </a:t>
            </a:r>
            <a:r>
              <a:rPr lang="en-US" altLang="en-US" sz="2400" dirty="0">
                <a:latin typeface="Times New Roman" charset="0"/>
                <a:ea typeface="Times New Roman" charset="0"/>
                <a:cs typeface="Times New Roman" charset="0"/>
              </a:rPr>
              <a:t>(for </a:t>
            </a:r>
            <a:r>
              <a:rPr lang="en-US" altLang="en-US" sz="2400" i="1" dirty="0">
                <a:latin typeface="Times New Roman" charset="0"/>
                <a:ea typeface="Times New Roman" charset="0"/>
                <a:cs typeface="Times New Roman" charset="0"/>
              </a:rPr>
              <a:t>n </a:t>
            </a:r>
            <a:r>
              <a:rPr lang="en-US" altLang="en-US" sz="2400" i="1" u="sng" dirty="0">
                <a:latin typeface="Times New Roman" charset="0"/>
                <a:ea typeface="Times New Roman" charset="0"/>
                <a:cs typeface="Times New Roman" charset="0"/>
              </a:rPr>
              <a:t>&lt;</a:t>
            </a:r>
            <a:r>
              <a:rPr lang="en-US" altLang="en-US" sz="2400" dirty="0">
                <a:latin typeface="Times New Roman" charset="0"/>
                <a:ea typeface="Times New Roman" charset="0"/>
                <a:cs typeface="Times New Roman" charset="0"/>
              </a:rPr>
              <a:t> 10)</a:t>
            </a:r>
            <a:endParaRPr lang="en-US" altLang="en-US" sz="2400" dirty="0"/>
          </a:p>
          <a:p>
            <a:pPr lvl="2" eaLnBrk="1" hangingPunct="1">
              <a:buFontTx/>
              <a:buNone/>
            </a:pPr>
            <a:endParaRPr lang="en-US" altLang="en-US" sz="1200" dirty="0"/>
          </a:p>
          <a:p>
            <a:pPr lvl="2" eaLnBrk="1" hangingPunct="1">
              <a:buFontTx/>
              <a:buNone/>
            </a:pPr>
            <a:endParaRPr lang="en-US" altLang="en-US" sz="1200" dirty="0">
              <a:latin typeface="Times New Roman" charset="0"/>
            </a:endParaRPr>
          </a:p>
          <a:p>
            <a:pPr lvl="2" eaLnBrk="1" hangingPunct="1">
              <a:buFontTx/>
              <a:buNone/>
            </a:pPr>
            <a:r>
              <a:rPr lang="en-US" altLang="en-US" dirty="0">
                <a:latin typeface="Times New Roman" charset="0"/>
              </a:rPr>
              <a:t>(</a:t>
            </a:r>
            <a:r>
              <a:rPr lang="en-US" altLang="en-US" i="1" dirty="0">
                <a:latin typeface="Times New Roman" charset="0"/>
              </a:rPr>
              <a:t>n </a:t>
            </a:r>
            <a:r>
              <a:rPr lang="en-US" altLang="en-US" dirty="0">
                <a:latin typeface="Times New Roman" charset="0"/>
              </a:rPr>
              <a:t>= sample size;</a:t>
            </a:r>
            <a:r>
              <a:rPr lang="en-US" altLang="en-US" i="1" dirty="0">
                <a:latin typeface="Times New Roman" charset="0"/>
              </a:rPr>
              <a:t> X</a:t>
            </a:r>
            <a:r>
              <a:rPr lang="en-US" altLang="en-US" i="1" baseline="-25000" dirty="0">
                <a:latin typeface="Times New Roman" charset="0"/>
              </a:rPr>
              <a:t>i</a:t>
            </a:r>
            <a:r>
              <a:rPr lang="en-US" altLang="en-US" i="1" dirty="0">
                <a:latin typeface="Times New Roman" charset="0"/>
              </a:rPr>
              <a:t> </a:t>
            </a:r>
            <a:r>
              <a:rPr lang="en-US" altLang="en-US" dirty="0">
                <a:latin typeface="Times New Roman" charset="0"/>
              </a:rPr>
              <a:t>= measured value;</a:t>
            </a:r>
            <a:r>
              <a:rPr lang="en-US" altLang="en-US" i="1" dirty="0">
                <a:latin typeface="Times New Roman" charset="0"/>
              </a:rPr>
              <a:t>     = mean value</a:t>
            </a:r>
            <a:r>
              <a:rPr lang="en-US" altLang="en-US" dirty="0">
                <a:latin typeface="Times New Roman" charset="0"/>
              </a:rPr>
              <a:t>)</a:t>
            </a:r>
            <a:r>
              <a:rPr lang="en-US" altLang="en-US" sz="2000" dirty="0"/>
              <a:t> </a:t>
            </a:r>
          </a:p>
          <a:p>
            <a:pPr lvl="2" eaLnBrk="1" hangingPunct="1">
              <a:buFontTx/>
              <a:buNone/>
            </a:pPr>
            <a:endParaRPr lang="en-US" altLang="en-US" sz="2000" dirty="0"/>
          </a:p>
          <a:p>
            <a:pPr lvl="2" eaLnBrk="1" hangingPunct="1">
              <a:buFontTx/>
              <a:buNone/>
            </a:pPr>
            <a:r>
              <a:rPr lang="en-US" altLang="en-US" dirty="0">
                <a:latin typeface="Times New Roman" charset="0"/>
              </a:rPr>
              <a:t>[Note: calculated value for std. deviation should have one significant figure only.] </a:t>
            </a:r>
            <a:endParaRPr lang="en-US" altLang="en-US" i="1" dirty="0">
              <a:latin typeface="Times New Roman" charset="0"/>
            </a:endParaRPr>
          </a:p>
          <a:p>
            <a:pPr lvl="1" eaLnBrk="1" hangingPunct="1">
              <a:buFontTx/>
              <a:buNone/>
            </a:pPr>
            <a:r>
              <a:rPr lang="en-US" altLang="en-US" sz="1600" i="1" dirty="0">
                <a:latin typeface="Times New Roman" charset="0"/>
              </a:rPr>
              <a:t>	</a:t>
            </a:r>
          </a:p>
          <a:p>
            <a:pPr lvl="1" eaLnBrk="1" hangingPunct="1">
              <a:buFontTx/>
              <a:buNone/>
            </a:pPr>
            <a:r>
              <a:rPr lang="en-US" altLang="en-US" sz="2400" dirty="0">
                <a:latin typeface="Times New Roman" charset="0"/>
              </a:rPr>
              <a:t>For above temperatures, </a:t>
            </a:r>
            <a:r>
              <a:rPr lang="en-US" altLang="en-US" sz="2400" i="1" dirty="0">
                <a:latin typeface="Times New Roman" charset="0"/>
              </a:rPr>
              <a:t>S</a:t>
            </a:r>
            <a:r>
              <a:rPr lang="en-US" altLang="en-US" sz="2400" dirty="0">
                <a:latin typeface="Times New Roman" charset="0"/>
              </a:rPr>
              <a:t> = 0.1;   </a:t>
            </a:r>
            <a:r>
              <a:rPr lang="en-US" altLang="en-US" sz="2400" i="1" dirty="0">
                <a:latin typeface="Times New Roman" charset="0"/>
              </a:rPr>
              <a:t>mean</a:t>
            </a:r>
            <a:r>
              <a:rPr lang="en-US" altLang="en-US" sz="2400" dirty="0">
                <a:latin typeface="Times New Roman" charset="0"/>
              </a:rPr>
              <a:t> = 20.4 </a:t>
            </a:r>
            <a:r>
              <a:rPr lang="en-US" altLang="en-US" sz="2400" dirty="0">
                <a:latin typeface="Times New Roman" charset="0"/>
                <a:ea typeface="Times New Roman" charset="0"/>
                <a:cs typeface="Times New Roman" charset="0"/>
              </a:rPr>
              <a:t>± 0.1 </a:t>
            </a:r>
            <a:r>
              <a:rPr lang="en-US" altLang="en-US" sz="2400" baseline="30000" dirty="0" err="1">
                <a:latin typeface="Times New Roman" charset="0"/>
                <a:ea typeface="Times New Roman" charset="0"/>
                <a:cs typeface="Times New Roman" charset="0"/>
              </a:rPr>
              <a:t>o</a:t>
            </a:r>
            <a:r>
              <a:rPr lang="en-US" altLang="en-US" sz="2400" dirty="0" err="1">
                <a:latin typeface="Times New Roman" charset="0"/>
                <a:ea typeface="Times New Roman" charset="0"/>
                <a:cs typeface="Times New Roman" charset="0"/>
              </a:rPr>
              <a:t>C</a:t>
            </a:r>
            <a:endParaRPr lang="en-US" altLang="en-US" sz="2400" dirty="0">
              <a:latin typeface="Times New Roman" charset="0"/>
            </a:endParaRPr>
          </a:p>
          <a:p>
            <a:pPr lvl="1" eaLnBrk="1" hangingPunct="1">
              <a:buFontTx/>
              <a:buNone/>
            </a:pPr>
            <a:endParaRPr lang="en-US" altLang="en-US" sz="2400" i="1" dirty="0">
              <a:latin typeface="Times New Roman" charset="0"/>
              <a:ea typeface="Times New Roman" charset="0"/>
              <a:cs typeface="Times New Roman" charset="0"/>
            </a:endParaRPr>
          </a:p>
        </p:txBody>
      </p:sp>
      <p:sp>
        <p:nvSpPr>
          <p:cNvPr id="5837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5837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5837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5837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58376" name="Object 19"/>
          <p:cNvGraphicFramePr>
            <a:graphicFrameLocks noChangeAspect="1"/>
          </p:cNvGraphicFramePr>
          <p:nvPr/>
        </p:nvGraphicFramePr>
        <p:xfrm>
          <a:off x="6248400" y="3048000"/>
          <a:ext cx="333375" cy="381000"/>
        </p:xfrm>
        <a:graphic>
          <a:graphicData uri="http://schemas.openxmlformats.org/presentationml/2006/ole">
            <mc:AlternateContent xmlns:mc="http://schemas.openxmlformats.org/markup-compatibility/2006">
              <mc:Choice xmlns:v="urn:schemas-microsoft-com:vml" Requires="v">
                <p:oleObj spid="_x0000_s58430" name="Equation" r:id="rId3" imgW="177569" imgH="202936" progId="Equation.3">
                  <p:embed/>
                </p:oleObj>
              </mc:Choice>
              <mc:Fallback>
                <p:oleObj name="Equation" r:id="rId3" imgW="177569" imgH="202936"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48000"/>
                        <a:ext cx="33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7" name="Rectangle 25"/>
          <p:cNvSpPr>
            <a:spLocks noChangeArrowheads="1"/>
          </p:cNvSpPr>
          <p:nvPr/>
        </p:nvSpPr>
        <p:spPr bwMode="auto">
          <a:xfrm>
            <a:off x="0" y="317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5837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58379" name="Object 27"/>
          <p:cNvGraphicFramePr>
            <a:graphicFrameLocks noChangeAspect="1"/>
          </p:cNvGraphicFramePr>
          <p:nvPr/>
        </p:nvGraphicFramePr>
        <p:xfrm>
          <a:off x="4343400" y="1905000"/>
          <a:ext cx="1676400" cy="922338"/>
        </p:xfrm>
        <a:graphic>
          <a:graphicData uri="http://schemas.openxmlformats.org/presentationml/2006/ole">
            <mc:AlternateContent xmlns:mc="http://schemas.openxmlformats.org/markup-compatibility/2006">
              <mc:Choice xmlns:v="urn:schemas-microsoft-com:vml" Requires="v">
                <p:oleObj spid="_x0000_s58431" name="Equation" r:id="rId5" imgW="927100" imgH="508000" progId="Equation.3">
                  <p:embed/>
                </p:oleObj>
              </mc:Choice>
              <mc:Fallback>
                <p:oleObj name="Equation" r:id="rId5" imgW="927100" imgH="508000"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905000"/>
                        <a:ext cx="167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4000">
                <a:latin typeface="Times New Roman" charset="0"/>
              </a:rPr>
              <a:t>Calculating Mean Value</a:t>
            </a:r>
          </a:p>
        </p:txBody>
      </p:sp>
      <p:sp>
        <p:nvSpPr>
          <p:cNvPr id="48131" name="Rectangle 3"/>
          <p:cNvSpPr>
            <a:spLocks noGrp="1" noChangeArrowheads="1"/>
          </p:cNvSpPr>
          <p:nvPr>
            <p:ph type="body" idx="1"/>
          </p:nvPr>
        </p:nvSpPr>
        <p:spPr>
          <a:xfrm>
            <a:off x="457200" y="1600200"/>
            <a:ext cx="8229600" cy="4876800"/>
          </a:xfrm>
        </p:spPr>
        <p:txBody>
          <a:bodyPr/>
          <a:lstStyle/>
          <a:p>
            <a:pPr eaLnBrk="1" hangingPunct="1"/>
            <a:r>
              <a:rPr lang="en-US" altLang="en-US" sz="2800">
                <a:latin typeface="Times New Roman" charset="0"/>
              </a:rPr>
              <a:t>Consider the following masses of pennies (in grams):</a:t>
            </a:r>
          </a:p>
          <a:p>
            <a:pPr lvl="1" eaLnBrk="1" hangingPunct="1">
              <a:buFontTx/>
              <a:buNone/>
            </a:pPr>
            <a:r>
              <a:rPr lang="en-US" altLang="en-US">
                <a:latin typeface="Times New Roman" charset="0"/>
              </a:rPr>
              <a:t>	2.48, 2.50, 2.52, 2.49, 2.50, 3.02, 2.49, and 2.51;</a:t>
            </a:r>
          </a:p>
          <a:p>
            <a:pPr lvl="1" eaLnBrk="1" hangingPunct="1">
              <a:buFontTx/>
              <a:buNone/>
            </a:pPr>
            <a:endParaRPr lang="en-US" altLang="en-US" sz="1200">
              <a:latin typeface="Times New Roman" charset="0"/>
            </a:endParaRPr>
          </a:p>
          <a:p>
            <a:pPr eaLnBrk="1" hangingPunct="1"/>
            <a:r>
              <a:rPr lang="en-US" altLang="en-US" sz="2400">
                <a:latin typeface="Times New Roman" charset="0"/>
              </a:rPr>
              <a:t>Is there an outlyer?  </a:t>
            </a:r>
          </a:p>
          <a:p>
            <a:pPr lvl="1" eaLnBrk="1" hangingPunct="1">
              <a:buFontTx/>
              <a:buNone/>
            </a:pPr>
            <a:r>
              <a:rPr lang="en-US" altLang="en-US" sz="2400">
                <a:latin typeface="Times New Roman" charset="0"/>
              </a:rPr>
              <a:t>	</a:t>
            </a:r>
            <a:r>
              <a:rPr lang="en-US" altLang="en-US" sz="2400" u="sng">
                <a:latin typeface="Times New Roman" charset="0"/>
              </a:rPr>
              <a:t>Yes</a:t>
            </a:r>
            <a:r>
              <a:rPr lang="en-US" altLang="en-US" sz="2400">
                <a:latin typeface="Times New Roman" charset="0"/>
              </a:rPr>
              <a:t>; 3.02 does not belong in the group – can be discarded</a:t>
            </a:r>
            <a:endParaRPr lang="en-US" altLang="en-US" sz="2400" u="sng">
              <a:latin typeface="Times New Roman" charset="0"/>
            </a:endParaRPr>
          </a:p>
          <a:p>
            <a:pPr lvl="1" eaLnBrk="1" hangingPunct="1">
              <a:buFontTx/>
              <a:buNone/>
            </a:pPr>
            <a:endParaRPr lang="en-US" altLang="en-US" sz="1200">
              <a:latin typeface="Times New Roman" charset="0"/>
            </a:endParaRPr>
          </a:p>
          <a:p>
            <a:pPr eaLnBrk="1" hangingPunct="1"/>
            <a:r>
              <a:rPr lang="en-US" altLang="en-US" sz="2400">
                <a:latin typeface="Times New Roman" charset="0"/>
              </a:rPr>
              <a:t>Outlying values </a:t>
            </a:r>
            <a:r>
              <a:rPr lang="en-US" altLang="en-US" sz="2400" u="sng">
                <a:latin typeface="Times New Roman" charset="0"/>
              </a:rPr>
              <a:t>should not</a:t>
            </a:r>
            <a:r>
              <a:rPr lang="en-US" altLang="en-US" sz="2400">
                <a:latin typeface="Times New Roman" charset="0"/>
              </a:rPr>
              <a:t> be included when calculating the </a:t>
            </a:r>
            <a:r>
              <a:rPr lang="en-US" altLang="en-US" sz="2400" i="1">
                <a:latin typeface="Times New Roman" charset="0"/>
              </a:rPr>
              <a:t>mean</a:t>
            </a:r>
            <a:r>
              <a:rPr lang="en-US" altLang="en-US" sz="2400">
                <a:latin typeface="Times New Roman" charset="0"/>
              </a:rPr>
              <a:t>, </a:t>
            </a:r>
            <a:r>
              <a:rPr lang="en-US" altLang="en-US" sz="2400" i="1">
                <a:latin typeface="Times New Roman" charset="0"/>
              </a:rPr>
              <a:t>median</a:t>
            </a:r>
            <a:r>
              <a:rPr lang="en-US" altLang="en-US" sz="2400">
                <a:latin typeface="Times New Roman" charset="0"/>
              </a:rPr>
              <a:t>, or </a:t>
            </a:r>
            <a:r>
              <a:rPr lang="en-US" altLang="en-US" sz="2400" i="1">
                <a:latin typeface="Times New Roman" charset="0"/>
              </a:rPr>
              <a:t>standard deviation</a:t>
            </a:r>
            <a:r>
              <a:rPr lang="en-US" altLang="en-US" sz="2400">
                <a:latin typeface="Times New Roman" charset="0"/>
              </a:rPr>
              <a:t>.</a:t>
            </a:r>
          </a:p>
          <a:p>
            <a:pPr eaLnBrk="1" hangingPunct="1"/>
            <a:endParaRPr lang="en-US" altLang="en-US" sz="1200">
              <a:latin typeface="Times New Roman" charset="0"/>
            </a:endParaRPr>
          </a:p>
          <a:p>
            <a:pPr eaLnBrk="1" hangingPunct="1"/>
            <a:r>
              <a:rPr lang="en-US" altLang="en-US" sz="2400">
                <a:latin typeface="Times New Roman" charset="0"/>
              </a:rPr>
              <a:t>Average or mean mass of pennies:</a:t>
            </a:r>
          </a:p>
          <a:p>
            <a:pPr lvl="1" eaLnBrk="1" hangingPunct="1">
              <a:buFontTx/>
              <a:buNone/>
            </a:pPr>
            <a:r>
              <a:rPr lang="en-US" altLang="en-US" sz="2400">
                <a:latin typeface="Times New Roman" charset="0"/>
              </a:rPr>
              <a:t>(2.48 + 2.50 + 2.52 + 2.49 + 2.50 + 2.49 + 2.51) </a:t>
            </a:r>
            <a:r>
              <a:rPr lang="en-US" altLang="en-US" sz="2400">
                <a:latin typeface="Times New Roman" charset="0"/>
                <a:ea typeface="Times New Roman" charset="0"/>
                <a:cs typeface="Times New Roman" charset="0"/>
              </a:rPr>
              <a:t>÷ 7 = </a:t>
            </a:r>
            <a:r>
              <a:rPr lang="en-US" altLang="en-US" sz="2400" u="sng">
                <a:latin typeface="Times New Roman" charset="0"/>
                <a:ea typeface="Times New Roman" charset="0"/>
                <a:cs typeface="Times New Roman" charset="0"/>
              </a:rPr>
              <a:t>2.50 g</a:t>
            </a:r>
            <a:r>
              <a:rPr lang="en-US" altLang="en-US" sz="2400">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762000"/>
          </a:xfrm>
        </p:spPr>
        <p:txBody>
          <a:bodyPr/>
          <a:lstStyle/>
          <a:p>
            <a:pPr eaLnBrk="1" hangingPunct="1"/>
            <a:r>
              <a:rPr lang="en-US" altLang="en-US" sz="4000">
                <a:latin typeface="Times New Roman" charset="0"/>
                <a:ea typeface="Times New Roman" charset="0"/>
                <a:cs typeface="Times New Roman" charset="0"/>
              </a:rPr>
              <a:t>Calculating Standard Deviation</a:t>
            </a:r>
          </a:p>
        </p:txBody>
      </p:sp>
      <p:sp>
        <p:nvSpPr>
          <p:cNvPr id="60419" name="Rectangle 3"/>
          <p:cNvSpPr>
            <a:spLocks noGrp="1" noChangeArrowheads="1"/>
          </p:cNvSpPr>
          <p:nvPr>
            <p:ph type="body" sz="half" idx="1"/>
          </p:nvPr>
        </p:nvSpPr>
        <p:spPr>
          <a:xfrm>
            <a:off x="457200" y="1371600"/>
            <a:ext cx="7848600" cy="5105400"/>
          </a:xfrm>
        </p:spPr>
        <p:txBody>
          <a:bodyPr/>
          <a:lstStyle/>
          <a:p>
            <a:pPr eaLnBrk="1" hangingPunct="1"/>
            <a:endParaRPr lang="en-US" altLang="en-US" sz="2400" i="1">
              <a:latin typeface="Times New Roman" charset="0"/>
              <a:ea typeface="Times New Roman" charset="0"/>
              <a:cs typeface="Times New Roman" charset="0"/>
            </a:endParaRPr>
          </a:p>
          <a:p>
            <a:pPr lvl="1" eaLnBrk="1" hangingPunct="1">
              <a:buFontTx/>
              <a:buNone/>
            </a:pPr>
            <a:r>
              <a:rPr lang="en-US" altLang="en-US" sz="2400" i="1">
                <a:latin typeface="Times New Roman" charset="0"/>
                <a:ea typeface="Times New Roman" charset="0"/>
                <a:cs typeface="Times New Roman" charset="0"/>
              </a:rPr>
              <a:t>_________________________</a:t>
            </a:r>
          </a:p>
          <a:p>
            <a:pPr lvl="1" eaLnBrk="1" hangingPunct="1">
              <a:buFontTx/>
              <a:buNone/>
            </a:pPr>
            <a:r>
              <a:rPr lang="en-US" altLang="en-US" sz="2400" i="1">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0.02		0.0004</a:t>
            </a:r>
          </a:p>
          <a:p>
            <a:pPr lvl="1" eaLnBrk="1" hangingPunct="1">
              <a:buFontTx/>
              <a:buNone/>
            </a:pPr>
            <a:r>
              <a:rPr lang="en-US" altLang="en-US" sz="2400">
                <a:latin typeface="Times New Roman" charset="0"/>
                <a:ea typeface="Times New Roman" charset="0"/>
                <a:cs typeface="Times New Roman" charset="0"/>
              </a:rPr>
              <a:t>    -0.00		0.0000		</a:t>
            </a:r>
          </a:p>
          <a:p>
            <a:pPr lvl="1" eaLnBrk="1" hangingPunct="1">
              <a:buFontTx/>
              <a:buNone/>
            </a:pPr>
            <a:r>
              <a:rPr lang="en-US" altLang="en-US" sz="2400">
                <a:latin typeface="Times New Roman" charset="0"/>
                <a:ea typeface="Times New Roman" charset="0"/>
                <a:cs typeface="Times New Roman" charset="0"/>
              </a:rPr>
              <a:t>	  0.02		0.0004</a:t>
            </a:r>
          </a:p>
          <a:p>
            <a:pPr lvl="1" eaLnBrk="1" hangingPunct="1">
              <a:buFontTx/>
              <a:buNone/>
            </a:pPr>
            <a:r>
              <a:rPr lang="en-US" altLang="en-US" sz="2400">
                <a:latin typeface="Times New Roman" charset="0"/>
                <a:ea typeface="Times New Roman" charset="0"/>
                <a:cs typeface="Times New Roman" charset="0"/>
              </a:rPr>
              <a:t>	 -0.01		0.0001</a:t>
            </a:r>
          </a:p>
          <a:p>
            <a:pPr lvl="1" eaLnBrk="1" hangingPunct="1">
              <a:buFontTx/>
              <a:buNone/>
            </a:pPr>
            <a:r>
              <a:rPr lang="en-US" altLang="en-US" sz="2400">
                <a:latin typeface="Times New Roman" charset="0"/>
                <a:ea typeface="Times New Roman" charset="0"/>
                <a:cs typeface="Times New Roman" charset="0"/>
              </a:rPr>
              <a:t>	  0.00		0.0000</a:t>
            </a:r>
          </a:p>
          <a:p>
            <a:pPr lvl="1" eaLnBrk="1" hangingPunct="1">
              <a:buFontTx/>
              <a:buNone/>
            </a:pPr>
            <a:r>
              <a:rPr lang="en-US" altLang="en-US" sz="2400">
                <a:latin typeface="Times New Roman" charset="0"/>
                <a:ea typeface="Times New Roman" charset="0"/>
                <a:cs typeface="Times New Roman" charset="0"/>
              </a:rPr>
              <a:t>	 -0.01		0.0001</a:t>
            </a:r>
          </a:p>
          <a:p>
            <a:pPr lvl="1" eaLnBrk="1" hangingPunct="1">
              <a:buFontTx/>
              <a:buNone/>
            </a:pPr>
            <a:r>
              <a:rPr lang="en-US" altLang="en-US" sz="2400" i="1" u="sng">
                <a:latin typeface="Times New Roman" charset="0"/>
                <a:ea typeface="Times New Roman" charset="0"/>
                <a:cs typeface="Times New Roman" charset="0"/>
              </a:rPr>
              <a:t>      </a:t>
            </a:r>
            <a:r>
              <a:rPr lang="en-US" altLang="en-US" sz="2400" u="sng">
                <a:latin typeface="Times New Roman" charset="0"/>
                <a:ea typeface="Times New Roman" charset="0"/>
                <a:cs typeface="Times New Roman" charset="0"/>
              </a:rPr>
              <a:t>0.01		0.0001</a:t>
            </a:r>
            <a:r>
              <a:rPr lang="en-US" altLang="en-US" sz="2400">
                <a:latin typeface="Times New Roman" charset="0"/>
                <a:ea typeface="Times New Roman" charset="0"/>
                <a:cs typeface="Times New Roman" charset="0"/>
              </a:rPr>
              <a:t>___</a:t>
            </a:r>
            <a:endParaRPr lang="en-US" altLang="en-US" sz="2400" u="sng">
              <a:latin typeface="Times New Roman" charset="0"/>
              <a:ea typeface="Times New Roman" charset="0"/>
              <a:cs typeface="Times New Roman" charset="0"/>
            </a:endParaRPr>
          </a:p>
          <a:p>
            <a:pPr lvl="1" eaLnBrk="1" hangingPunct="1">
              <a:buFontTx/>
              <a:buNone/>
            </a:pPr>
            <a:r>
              <a:rPr lang="en-US" altLang="en-US" sz="2400">
                <a:latin typeface="Times New Roman" charset="0"/>
                <a:ea typeface="Times New Roman" charset="0"/>
                <a:cs typeface="Times New Roman" charset="0"/>
              </a:rPr>
              <a:t>     Sum:		0.0011</a:t>
            </a:r>
          </a:p>
          <a:p>
            <a:pPr lvl="1" eaLnBrk="1" hangingPunct="1">
              <a:buFontTx/>
              <a:buNone/>
            </a:pPr>
            <a:r>
              <a:rPr lang="en-US" altLang="en-US" sz="2000">
                <a:latin typeface="Times New Roman" charset="0"/>
                <a:ea typeface="Times New Roman" charset="0"/>
                <a:cs typeface="Times New Roman" charset="0"/>
              </a:rPr>
              <a:t>------------------------------------------	</a:t>
            </a:r>
          </a:p>
        </p:txBody>
      </p:sp>
      <p:sp>
        <p:nvSpPr>
          <p:cNvPr id="604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0421" name="Object 7"/>
          <p:cNvGraphicFramePr>
            <a:graphicFrameLocks noChangeAspect="1"/>
          </p:cNvGraphicFramePr>
          <p:nvPr/>
        </p:nvGraphicFramePr>
        <p:xfrm>
          <a:off x="1066800" y="1600200"/>
          <a:ext cx="1143000" cy="658813"/>
        </p:xfrm>
        <a:graphic>
          <a:graphicData uri="http://schemas.openxmlformats.org/presentationml/2006/ole">
            <mc:AlternateContent xmlns:mc="http://schemas.openxmlformats.org/markup-compatibility/2006">
              <mc:Choice xmlns:v="urn:schemas-microsoft-com:vml" Requires="v">
                <p:oleObj spid="_x0000_s60502" name="Equation" r:id="rId3" imgW="558558" imgH="317362" progId="Equation.3">
                  <p:embed/>
                </p:oleObj>
              </mc:Choice>
              <mc:Fallback>
                <p:oleObj name="Equation" r:id="rId3" imgW="558558" imgH="317362"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1143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0423" name="Object 9"/>
          <p:cNvGraphicFramePr>
            <a:graphicFrameLocks noChangeAspect="1"/>
          </p:cNvGraphicFramePr>
          <p:nvPr/>
        </p:nvGraphicFramePr>
        <p:xfrm>
          <a:off x="3048000" y="1600200"/>
          <a:ext cx="1295400" cy="663575"/>
        </p:xfrm>
        <a:graphic>
          <a:graphicData uri="http://schemas.openxmlformats.org/presentationml/2006/ole">
            <mc:AlternateContent xmlns:mc="http://schemas.openxmlformats.org/markup-compatibility/2006">
              <mc:Choice xmlns:v="urn:schemas-microsoft-com:vml" Requires="v">
                <p:oleObj spid="_x0000_s60503" name="Equation" r:id="rId5" imgW="622030" imgH="317362" progId="Equation.3">
                  <p:embed/>
                </p:oleObj>
              </mc:Choice>
              <mc:Fallback>
                <p:oleObj name="Equation" r:id="rId5" imgW="622030" imgH="317362"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600200"/>
                        <a:ext cx="12954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604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604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0427" name="Object 15"/>
          <p:cNvGraphicFramePr>
            <a:graphicFrameLocks noChangeAspect="1"/>
          </p:cNvGraphicFramePr>
          <p:nvPr/>
        </p:nvGraphicFramePr>
        <p:xfrm>
          <a:off x="5562600" y="3429000"/>
          <a:ext cx="2362200" cy="2379663"/>
        </p:xfrm>
        <a:graphic>
          <a:graphicData uri="http://schemas.openxmlformats.org/presentationml/2006/ole">
            <mc:AlternateContent xmlns:mc="http://schemas.openxmlformats.org/markup-compatibility/2006">
              <mc:Choice xmlns:v="urn:schemas-microsoft-com:vml" Requires="v">
                <p:oleObj spid="_x0000_s60504" name="Equation" r:id="rId7" imgW="1231366" imgH="1231366" progId="Equation.3">
                  <p:embed/>
                </p:oleObj>
              </mc:Choice>
              <mc:Fallback>
                <p:oleObj name="Equation" r:id="rId7" imgW="1231366" imgH="1231366"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429000"/>
                        <a:ext cx="2362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Mean and Standard Deviation</a:t>
            </a:r>
          </a:p>
        </p:txBody>
      </p:sp>
      <p:sp>
        <p:nvSpPr>
          <p:cNvPr id="54275" name="Rectangle 3"/>
          <p:cNvSpPr>
            <a:spLocks noGrp="1" noChangeArrowheads="1"/>
          </p:cNvSpPr>
          <p:nvPr>
            <p:ph type="body" idx="1"/>
          </p:nvPr>
        </p:nvSpPr>
        <p:spPr/>
        <p:txBody>
          <a:bodyPr/>
          <a:lstStyle/>
          <a:p>
            <a:pPr eaLnBrk="1" hangingPunct="1"/>
            <a:r>
              <a:rPr lang="en-US" altLang="en-US" sz="2800">
                <a:latin typeface="Times New Roman" charset="0"/>
                <a:ea typeface="Times New Roman" charset="0"/>
                <a:cs typeface="Times New Roman" charset="0"/>
              </a:rPr>
              <a:t>The correct mean value that is consistent with the precision is expressed as follows:</a:t>
            </a:r>
          </a:p>
          <a:p>
            <a:pPr algn="ctr" eaLnBrk="1" hangingPunct="1">
              <a:buFontTx/>
              <a:buNone/>
            </a:pPr>
            <a:r>
              <a:rPr lang="en-US" altLang="en-US" sz="3600">
                <a:latin typeface="Times New Roman" charset="0"/>
                <a:ea typeface="Times New Roman" charset="0"/>
                <a:cs typeface="Times New Roman" charset="0"/>
              </a:rPr>
              <a:t>2.50 ± 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What if outlying values are not obvious?</a:t>
            </a:r>
          </a:p>
        </p:txBody>
      </p:sp>
      <p:sp>
        <p:nvSpPr>
          <p:cNvPr id="60419" name="Rectangle 3"/>
          <p:cNvSpPr>
            <a:spLocks noGrp="1" noChangeArrowheads="1"/>
          </p:cNvSpPr>
          <p:nvPr>
            <p:ph type="body" idx="1"/>
          </p:nvPr>
        </p:nvSpPr>
        <p:spPr/>
        <p:txBody>
          <a:bodyPr/>
          <a:lstStyle/>
          <a:p>
            <a:pPr eaLnBrk="1" hangingPunct="1">
              <a:defRPr/>
            </a:pPr>
            <a:r>
              <a:rPr lang="en-US" altLang="en-US" sz="2800" dirty="0" smtClean="0">
                <a:latin typeface="Times New Roman" pitchFamily="18" charset="0"/>
                <a:ea typeface="+mn-ea"/>
                <a:cs typeface="Times New Roman" pitchFamily="18" charset="0"/>
              </a:rPr>
              <a:t>Perform </a:t>
            </a:r>
            <a:r>
              <a:rPr lang="en-US" altLang="en-US" sz="2800" b="1" i="1" dirty="0" smtClean="0">
                <a:latin typeface="Times New Roman" pitchFamily="18" charset="0"/>
                <a:ea typeface="+mn-ea"/>
                <a:cs typeface="Times New Roman" pitchFamily="18" charset="0"/>
              </a:rPr>
              <a:t>Q-test</a:t>
            </a:r>
            <a:r>
              <a:rPr lang="en-US" altLang="en-US" sz="2800" dirty="0" smtClean="0">
                <a:latin typeface="Times New Roman" pitchFamily="18" charset="0"/>
                <a:ea typeface="+mn-ea"/>
                <a:cs typeface="Times New Roman" pitchFamily="18" charset="0"/>
              </a:rPr>
              <a:t> on </a:t>
            </a:r>
            <a:r>
              <a:rPr lang="en-US" altLang="en-US" sz="2600" b="1" i="1" dirty="0" smtClean="0">
                <a:latin typeface="Times New Roman" pitchFamily="18" charset="0"/>
                <a:ea typeface="+mn-ea"/>
                <a:cs typeface="Times New Roman" pitchFamily="18" charset="0"/>
              </a:rPr>
              <a:t>questionable</a:t>
            </a:r>
            <a:r>
              <a:rPr lang="en-US" altLang="en-US" sz="2800" dirty="0" smtClean="0">
                <a:latin typeface="Times New Roman" pitchFamily="18" charset="0"/>
                <a:ea typeface="+mn-ea"/>
                <a:cs typeface="Times New Roman" pitchFamily="18" charset="0"/>
              </a:rPr>
              <a:t> values as follows:  </a:t>
            </a:r>
          </a:p>
          <a:p>
            <a:pPr eaLnBrk="1" hangingPunct="1">
              <a:defRPr/>
            </a:pPr>
            <a:endParaRPr lang="en-US" altLang="en-US" sz="2000" dirty="0" smtClean="0">
              <a:latin typeface="Times New Roman" pitchFamily="18" charset="0"/>
              <a:ea typeface="+mn-ea"/>
              <a:cs typeface="Times New Roman" pitchFamily="18" charset="0"/>
            </a:endParaRPr>
          </a:p>
          <a:p>
            <a:pPr eaLnBrk="1" hangingPunct="1">
              <a:defRPr/>
            </a:pP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calc</a:t>
            </a:r>
            <a:r>
              <a:rPr lang="en-US" altLang="en-US" sz="2800" dirty="0" smtClean="0">
                <a:latin typeface="Times New Roman" pitchFamily="18" charset="0"/>
                <a:ea typeface="+mn-ea"/>
                <a:cs typeface="Times New Roman" pitchFamily="18" charset="0"/>
              </a:rPr>
              <a:t> =  </a:t>
            </a:r>
          </a:p>
          <a:p>
            <a:pPr eaLnBrk="1" hangingPunct="1">
              <a:defRPr/>
            </a:pPr>
            <a:endParaRPr lang="en-US" altLang="en-US" sz="2000" dirty="0" smtClean="0">
              <a:latin typeface="Times New Roman" pitchFamily="18" charset="0"/>
              <a:ea typeface="+mn-ea"/>
              <a:cs typeface="Times New Roman" pitchFamily="18" charset="0"/>
            </a:endParaRPr>
          </a:p>
          <a:p>
            <a:pPr eaLnBrk="1" hangingPunct="1">
              <a:defRPr/>
            </a:pPr>
            <a:r>
              <a:rPr lang="en-US" altLang="en-US" sz="2800" dirty="0" smtClean="0">
                <a:latin typeface="Times New Roman" pitchFamily="18" charset="0"/>
                <a:ea typeface="+mn-ea"/>
                <a:cs typeface="Times New Roman" pitchFamily="18" charset="0"/>
              </a:rPr>
              <a:t>Compare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calc</a:t>
            </a:r>
            <a:r>
              <a:rPr lang="en-US" altLang="en-US" sz="2800" dirty="0" smtClean="0">
                <a:latin typeface="Times New Roman" pitchFamily="18" charset="0"/>
                <a:ea typeface="+mn-ea"/>
                <a:cs typeface="Times New Roman" pitchFamily="18" charset="0"/>
              </a:rPr>
              <a:t> with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tab</a:t>
            </a:r>
            <a:r>
              <a:rPr lang="en-US" altLang="en-US" sz="2800" dirty="0" smtClean="0">
                <a:latin typeface="Times New Roman" pitchFamily="18" charset="0"/>
                <a:ea typeface="+mn-ea"/>
                <a:cs typeface="Times New Roman" pitchFamily="18" charset="0"/>
              </a:rPr>
              <a:t> in Table-2 at the chosen confidence level for the matching sample size;</a:t>
            </a:r>
          </a:p>
          <a:p>
            <a:pPr eaLnBrk="1" hangingPunct="1">
              <a:defRPr/>
            </a:pPr>
            <a:r>
              <a:rPr lang="en-US" altLang="en-US" sz="2800" dirty="0" smtClean="0">
                <a:latin typeface="Times New Roman" pitchFamily="18" charset="0"/>
                <a:ea typeface="+mn-ea"/>
                <a:cs typeface="Times New Roman" pitchFamily="18" charset="0"/>
              </a:rPr>
              <a:t>If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calc</a:t>
            </a:r>
            <a:r>
              <a:rPr lang="en-US" altLang="en-US" sz="2800" dirty="0" smtClean="0">
                <a:latin typeface="Times New Roman" pitchFamily="18" charset="0"/>
                <a:ea typeface="+mn-ea"/>
                <a:cs typeface="Times New Roman" pitchFamily="18" charset="0"/>
              </a:rPr>
              <a:t> &lt;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tab</a:t>
            </a:r>
            <a:r>
              <a:rPr lang="en-US" altLang="en-US" sz="2800" dirty="0" smtClean="0">
                <a:latin typeface="Times New Roman" pitchFamily="18" charset="0"/>
                <a:ea typeface="+mn-ea"/>
                <a:cs typeface="Times New Roman" pitchFamily="18" charset="0"/>
              </a:rPr>
              <a:t>, the questionable value is retained; </a:t>
            </a:r>
          </a:p>
          <a:p>
            <a:pPr eaLnBrk="1" hangingPunct="1">
              <a:defRPr/>
            </a:pPr>
            <a:r>
              <a:rPr lang="en-US" altLang="en-US" sz="2800" dirty="0" smtClean="0">
                <a:latin typeface="Times New Roman" pitchFamily="18" charset="0"/>
                <a:ea typeface="+mn-ea"/>
                <a:cs typeface="Times New Roman" pitchFamily="18" charset="0"/>
              </a:rPr>
              <a:t>If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calc</a:t>
            </a:r>
            <a:r>
              <a:rPr lang="en-US" altLang="en-US" sz="2800" dirty="0" smtClean="0">
                <a:latin typeface="Times New Roman" pitchFamily="18" charset="0"/>
                <a:ea typeface="+mn-ea"/>
                <a:cs typeface="Times New Roman" pitchFamily="18" charset="0"/>
              </a:rPr>
              <a:t> &gt; </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tab</a:t>
            </a:r>
            <a:r>
              <a:rPr lang="en-US" altLang="en-US" sz="2800" dirty="0" smtClean="0">
                <a:latin typeface="Times New Roman" pitchFamily="18" charset="0"/>
                <a:ea typeface="+mn-ea"/>
                <a:cs typeface="Times New Roman" pitchFamily="18" charset="0"/>
              </a:rPr>
              <a:t>, the questionable value is can rejected.</a:t>
            </a:r>
          </a:p>
          <a:p>
            <a:pPr marL="0" indent="0" eaLnBrk="1" hangingPunct="1">
              <a:buFontTx/>
              <a:buNone/>
              <a:defRPr/>
            </a:pPr>
            <a:r>
              <a:rPr lang="en-US" altLang="en-US" sz="2400" dirty="0" smtClean="0">
                <a:latin typeface="Times New Roman" pitchFamily="18" charset="0"/>
                <a:ea typeface="+mn-ea"/>
                <a:cs typeface="Times New Roman" pitchFamily="18" charset="0"/>
              </a:rPr>
              <a:t>(</a:t>
            </a:r>
            <a:r>
              <a:rPr lang="en-US" altLang="en-US" sz="2400" i="1" dirty="0" smtClean="0">
                <a:latin typeface="Times New Roman" pitchFamily="18" charset="0"/>
                <a:ea typeface="+mn-ea"/>
                <a:cs typeface="Times New Roman" pitchFamily="18" charset="0"/>
              </a:rPr>
              <a:t>Questionable values</a:t>
            </a:r>
            <a:r>
              <a:rPr lang="en-US" altLang="en-US" sz="2400" dirty="0" smtClean="0">
                <a:latin typeface="Times New Roman" pitchFamily="18" charset="0"/>
                <a:ea typeface="+mn-ea"/>
                <a:cs typeface="Times New Roman" pitchFamily="18" charset="0"/>
              </a:rPr>
              <a:t>: highest and lowest values in a set of data)</a:t>
            </a:r>
          </a:p>
        </p:txBody>
      </p:sp>
      <p:sp>
        <p:nvSpPr>
          <p:cNvPr id="6246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2469" name="Object 4"/>
          <p:cNvGraphicFramePr>
            <a:graphicFrameLocks noChangeAspect="1"/>
          </p:cNvGraphicFramePr>
          <p:nvPr/>
        </p:nvGraphicFramePr>
        <p:xfrm>
          <a:off x="1752600" y="2362200"/>
          <a:ext cx="5257800" cy="898525"/>
        </p:xfrm>
        <a:graphic>
          <a:graphicData uri="http://schemas.openxmlformats.org/presentationml/2006/ole">
            <mc:AlternateContent xmlns:mc="http://schemas.openxmlformats.org/markup-compatibility/2006">
              <mc:Choice xmlns:v="urn:schemas-microsoft-com:vml" Requires="v">
                <p:oleObj spid="_x0000_s62496" name="Equation" r:id="rId4" imgW="2451100" imgH="419100" progId="Equation.3">
                  <p:embed/>
                </p:oleObj>
              </mc:Choice>
              <mc:Fallback>
                <p:oleObj name="Equation" r:id="rId4" imgW="24511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62200"/>
                        <a:ext cx="5257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Rejection Quotient</a:t>
            </a:r>
          </a:p>
        </p:txBody>
      </p:sp>
      <p:sp>
        <p:nvSpPr>
          <p:cNvPr id="63491" name="Rectangle 3"/>
          <p:cNvSpPr>
            <a:spLocks noGrp="1" noChangeArrowheads="1"/>
          </p:cNvSpPr>
          <p:nvPr>
            <p:ph type="body" idx="1"/>
          </p:nvPr>
        </p:nvSpPr>
        <p:spPr>
          <a:xfrm>
            <a:off x="457200" y="1676400"/>
            <a:ext cx="8229600" cy="4876800"/>
          </a:xfrm>
        </p:spPr>
        <p:txBody>
          <a:bodyPr/>
          <a:lstStyle/>
          <a:p>
            <a:pPr eaLnBrk="1" hangingPunct="1">
              <a:lnSpc>
                <a:spcPct val="80000"/>
              </a:lnSpc>
            </a:pPr>
            <a:r>
              <a:rPr lang="en-US" altLang="en-US" sz="2800">
                <a:latin typeface="Times New Roman" charset="0"/>
                <a:ea typeface="Times New Roman" charset="0"/>
                <a:cs typeface="Times New Roman" charset="0"/>
              </a:rPr>
              <a:t>Rejection quotient, </a:t>
            </a:r>
            <a:r>
              <a:rPr lang="en-US" altLang="en-US" sz="2800" b="1" i="1">
                <a:latin typeface="Times New Roman" charset="0"/>
                <a:ea typeface="Times New Roman" charset="0"/>
                <a:cs typeface="Times New Roman" charset="0"/>
              </a:rPr>
              <a:t>Q</a:t>
            </a:r>
            <a:r>
              <a:rPr lang="en-US" altLang="en-US" sz="2800" baseline="-12000">
                <a:latin typeface="Times New Roman" charset="0"/>
                <a:ea typeface="Times New Roman" charset="0"/>
                <a:cs typeface="Times New Roman" charset="0"/>
              </a:rPr>
              <a:t>tab</a:t>
            </a:r>
            <a:r>
              <a:rPr lang="en-US" altLang="en-US" sz="2800">
                <a:latin typeface="Times New Roman" charset="0"/>
                <a:ea typeface="Times New Roman" charset="0"/>
                <a:cs typeface="Times New Roman" charset="0"/>
              </a:rPr>
              <a:t>, at 90% confidence level</a:t>
            </a:r>
          </a:p>
          <a:p>
            <a:pPr eaLnBrk="1" hangingPunct="1">
              <a:lnSpc>
                <a:spcPct val="80000"/>
              </a:lnSpc>
            </a:pPr>
            <a:r>
              <a:rPr lang="en-US" altLang="en-US" sz="2800">
                <a:latin typeface="Times New Roman" charset="0"/>
                <a:ea typeface="Times New Roman" charset="0"/>
                <a:cs typeface="Times New Roman" charset="0"/>
              </a:rPr>
              <a:t>———————————————————</a:t>
            </a:r>
          </a:p>
          <a:p>
            <a:pPr eaLnBrk="1" hangingPunct="1">
              <a:lnSpc>
                <a:spcPct val="80000"/>
              </a:lnSpc>
            </a:pPr>
            <a:r>
              <a:rPr lang="en-US" altLang="en-US" sz="2800" u="sng">
                <a:latin typeface="Times New Roman" charset="0"/>
                <a:ea typeface="Times New Roman" charset="0"/>
                <a:cs typeface="Times New Roman" charset="0"/>
              </a:rPr>
              <a:t>Sample size	Q</a:t>
            </a:r>
            <a:r>
              <a:rPr lang="en-US" altLang="en-US" sz="2800" u="sng" baseline="-12000">
                <a:latin typeface="Times New Roman" charset="0"/>
                <a:ea typeface="Times New Roman" charset="0"/>
                <a:cs typeface="Times New Roman" charset="0"/>
              </a:rPr>
              <a:t>tab</a:t>
            </a:r>
            <a:r>
              <a:rPr lang="en-US" altLang="en-US" sz="2800" u="sng">
                <a:latin typeface="Times New Roman" charset="0"/>
                <a:ea typeface="Times New Roman" charset="0"/>
                <a:cs typeface="Times New Roman" charset="0"/>
              </a:rPr>
              <a:t> _</a:t>
            </a:r>
            <a:r>
              <a:rPr lang="en-US" altLang="en-US" sz="2800">
                <a:latin typeface="Times New Roman" charset="0"/>
                <a:ea typeface="Times New Roman" charset="0"/>
                <a:cs typeface="Times New Roman" charset="0"/>
              </a:rPr>
              <a:t>__</a:t>
            </a:r>
          </a:p>
          <a:p>
            <a:pPr eaLnBrk="1" hangingPunct="1">
              <a:lnSpc>
                <a:spcPct val="80000"/>
              </a:lnSpc>
            </a:pPr>
            <a:r>
              <a:rPr lang="en-US" altLang="en-US" sz="2800">
                <a:latin typeface="Times New Roman" charset="0"/>
                <a:ea typeface="Times New Roman" charset="0"/>
                <a:cs typeface="Times New Roman" charset="0"/>
              </a:rPr>
              <a:t>	  4		0.76</a:t>
            </a:r>
          </a:p>
          <a:p>
            <a:pPr eaLnBrk="1" hangingPunct="1">
              <a:lnSpc>
                <a:spcPct val="80000"/>
              </a:lnSpc>
            </a:pPr>
            <a:r>
              <a:rPr lang="en-US" altLang="en-US" sz="2800">
                <a:latin typeface="Times New Roman" charset="0"/>
                <a:ea typeface="Times New Roman" charset="0"/>
                <a:cs typeface="Times New Roman" charset="0"/>
              </a:rPr>
              <a:t>	  5		0.64</a:t>
            </a:r>
          </a:p>
          <a:p>
            <a:pPr eaLnBrk="1" hangingPunct="1">
              <a:lnSpc>
                <a:spcPct val="80000"/>
              </a:lnSpc>
            </a:pPr>
            <a:r>
              <a:rPr lang="en-US" altLang="en-US" sz="2800">
                <a:latin typeface="Times New Roman" charset="0"/>
                <a:ea typeface="Times New Roman" charset="0"/>
                <a:cs typeface="Times New Roman" charset="0"/>
              </a:rPr>
              <a:t>	  </a:t>
            </a:r>
            <a:r>
              <a:rPr lang="en-US" altLang="en-US" sz="2800" b="1">
                <a:latin typeface="Times New Roman" charset="0"/>
                <a:ea typeface="Times New Roman" charset="0"/>
                <a:cs typeface="Times New Roman" charset="0"/>
              </a:rPr>
              <a:t>6</a:t>
            </a:r>
            <a:r>
              <a:rPr lang="en-US" altLang="en-US" sz="2800">
                <a:latin typeface="Times New Roman" charset="0"/>
                <a:ea typeface="Times New Roman" charset="0"/>
                <a:cs typeface="Times New Roman" charset="0"/>
              </a:rPr>
              <a:t>		</a:t>
            </a:r>
            <a:r>
              <a:rPr lang="en-US" altLang="en-US" sz="2800" b="1">
                <a:latin typeface="Times New Roman" charset="0"/>
                <a:ea typeface="Times New Roman" charset="0"/>
                <a:cs typeface="Times New Roman" charset="0"/>
              </a:rPr>
              <a:t>0.56</a:t>
            </a:r>
          </a:p>
          <a:p>
            <a:pPr eaLnBrk="1" hangingPunct="1">
              <a:lnSpc>
                <a:spcPct val="80000"/>
              </a:lnSpc>
            </a:pPr>
            <a:r>
              <a:rPr lang="en-US" altLang="en-US" sz="2800">
                <a:latin typeface="Times New Roman" charset="0"/>
                <a:ea typeface="Times New Roman" charset="0"/>
                <a:cs typeface="Times New Roman" charset="0"/>
              </a:rPr>
              <a:t>	  7		0.51</a:t>
            </a:r>
          </a:p>
          <a:p>
            <a:pPr eaLnBrk="1" hangingPunct="1">
              <a:lnSpc>
                <a:spcPct val="80000"/>
              </a:lnSpc>
            </a:pPr>
            <a:r>
              <a:rPr lang="en-US" altLang="en-US" sz="2800">
                <a:latin typeface="Times New Roman" charset="0"/>
                <a:ea typeface="Times New Roman" charset="0"/>
                <a:cs typeface="Times New Roman" charset="0"/>
              </a:rPr>
              <a:t>	  8		0.47</a:t>
            </a:r>
          </a:p>
          <a:p>
            <a:pPr eaLnBrk="1" hangingPunct="1">
              <a:lnSpc>
                <a:spcPct val="80000"/>
              </a:lnSpc>
            </a:pPr>
            <a:r>
              <a:rPr lang="en-US" altLang="en-US" sz="2800">
                <a:latin typeface="Times New Roman" charset="0"/>
                <a:ea typeface="Times New Roman" charset="0"/>
                <a:cs typeface="Times New Roman" charset="0"/>
              </a:rPr>
              <a:t>	  9		0.44</a:t>
            </a:r>
          </a:p>
          <a:p>
            <a:pPr eaLnBrk="1" hangingPunct="1">
              <a:lnSpc>
                <a:spcPct val="80000"/>
              </a:lnSpc>
            </a:pPr>
            <a:r>
              <a:rPr lang="en-US" altLang="en-US" sz="2800">
                <a:latin typeface="Times New Roman" charset="0"/>
                <a:ea typeface="Times New Roman" charset="0"/>
                <a:cs typeface="Times New Roman" charset="0"/>
              </a:rPr>
              <a:t>	10		0.41</a:t>
            </a:r>
          </a:p>
          <a:p>
            <a:pPr eaLnBrk="1" hangingPunct="1">
              <a:lnSpc>
                <a:spcPct val="80000"/>
              </a:lnSpc>
              <a:buFontTx/>
              <a:buNone/>
            </a:pPr>
            <a:r>
              <a:rPr lang="en-US" altLang="en-US" sz="280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229600" cy="838200"/>
          </a:xfrm>
        </p:spPr>
        <p:txBody>
          <a:bodyPr/>
          <a:lstStyle/>
          <a:p>
            <a:pPr eaLnBrk="1" hangingPunct="1"/>
            <a:r>
              <a:rPr lang="en-US" altLang="en-US" sz="3600">
                <a:latin typeface="Times New Roman" charset="0"/>
                <a:ea typeface="Times New Roman" charset="0"/>
                <a:cs typeface="Times New Roman" charset="0"/>
              </a:rPr>
              <a:t>Determining Outlyers using Q-test</a:t>
            </a:r>
          </a:p>
        </p:txBody>
      </p:sp>
      <p:sp>
        <p:nvSpPr>
          <p:cNvPr id="64515" name="Rectangle 3"/>
          <p:cNvSpPr>
            <a:spLocks noGrp="1" noChangeArrowheads="1"/>
          </p:cNvSpPr>
          <p:nvPr>
            <p:ph type="body" idx="1"/>
          </p:nvPr>
        </p:nvSpPr>
        <p:spPr>
          <a:xfrm>
            <a:off x="457200" y="1600200"/>
            <a:ext cx="8229600" cy="4953000"/>
          </a:xfrm>
        </p:spPr>
        <p:txBody>
          <a:bodyPr/>
          <a:lstStyle/>
          <a:p>
            <a:pPr eaLnBrk="1" hangingPunct="1"/>
            <a:r>
              <a:rPr lang="en-US" altLang="en-US" sz="2400">
                <a:latin typeface="Times New Roman" charset="0"/>
                <a:ea typeface="Times New Roman" charset="0"/>
                <a:cs typeface="Times New Roman" charset="0"/>
              </a:rPr>
              <a:t>Consider the following set of data:</a:t>
            </a:r>
          </a:p>
          <a:p>
            <a:pPr lvl="1" eaLnBrk="1" hangingPunct="1">
              <a:buFontTx/>
              <a:buNone/>
            </a:pPr>
            <a:r>
              <a:rPr lang="en-US" altLang="en-US" sz="2400">
                <a:latin typeface="Times New Roman" charset="0"/>
                <a:ea typeface="Times New Roman" charset="0"/>
                <a:cs typeface="Times New Roman" charset="0"/>
              </a:rPr>
              <a:t> </a:t>
            </a:r>
            <a:r>
              <a:rPr lang="en-US" altLang="en-US">
                <a:latin typeface="Times New Roman" charset="0"/>
                <a:ea typeface="Times New Roman" charset="0"/>
                <a:cs typeface="Times New Roman" charset="0"/>
              </a:rPr>
              <a:t>0.5230, 0.5325, 0.5560, 0.5250, 0.5180, and 0.5270;</a:t>
            </a:r>
          </a:p>
          <a:p>
            <a:pPr eaLnBrk="1" hangingPunct="1"/>
            <a:endParaRPr lang="en-US" altLang="en-US" sz="1200">
              <a:latin typeface="Times New Roman" charset="0"/>
              <a:ea typeface="Times New Roman" charset="0"/>
              <a:cs typeface="Times New Roman" charset="0"/>
            </a:endParaRPr>
          </a:p>
          <a:p>
            <a:pPr eaLnBrk="1" hangingPunct="1"/>
            <a:r>
              <a:rPr lang="en-US" altLang="en-US" sz="2400">
                <a:latin typeface="Times New Roman" charset="0"/>
                <a:ea typeface="Times New Roman" charset="0"/>
                <a:cs typeface="Times New Roman" charset="0"/>
              </a:rPr>
              <a:t>Two questionable values are: 0.5180 &amp; 0.5560 (the lowest and highest values in the group)</a:t>
            </a:r>
          </a:p>
          <a:p>
            <a:pPr eaLnBrk="1" hangingPunct="1"/>
            <a:r>
              <a:rPr lang="en-US" altLang="en-US" sz="2400">
                <a:latin typeface="Times New Roman" charset="0"/>
                <a:ea typeface="Times New Roman" charset="0"/>
                <a:cs typeface="Times New Roman" charset="0"/>
              </a:rPr>
              <a:t>Perform Q-test at 90% confidence level on 0.5180:</a:t>
            </a:r>
          </a:p>
          <a:p>
            <a:pPr eaLnBrk="1" hangingPunct="1"/>
            <a:endParaRPr lang="en-US" altLang="en-US" sz="2400">
              <a:latin typeface="Times New Roman" charset="0"/>
              <a:ea typeface="Times New Roman" charset="0"/>
              <a:cs typeface="Times New Roman" charset="0"/>
            </a:endParaRPr>
          </a:p>
          <a:p>
            <a:pPr eaLnBrk="1" hangingPunct="1"/>
            <a:endParaRPr lang="en-US" altLang="en-US" sz="2800">
              <a:latin typeface="Times New Roman" charset="0"/>
              <a:ea typeface="Times New Roman" charset="0"/>
              <a:cs typeface="Times New Roman" charset="0"/>
            </a:endParaRPr>
          </a:p>
          <a:p>
            <a:pPr eaLnBrk="1" hangingPunct="1"/>
            <a:r>
              <a:rPr lang="en-US" altLang="en-US" sz="2400">
                <a:latin typeface="Times New Roman" charset="0"/>
                <a:ea typeface="Times New Roman" charset="0"/>
                <a:cs typeface="Times New Roman" charset="0"/>
              </a:rPr>
              <a:t>Q</a:t>
            </a:r>
            <a:r>
              <a:rPr lang="en-US" altLang="en-US" sz="2400" baseline="-16000">
                <a:latin typeface="Times New Roman" charset="0"/>
                <a:ea typeface="Times New Roman" charset="0"/>
                <a:cs typeface="Times New Roman" charset="0"/>
              </a:rPr>
              <a:t>calc.</a:t>
            </a:r>
            <a:r>
              <a:rPr lang="en-US" altLang="en-US" sz="2400">
                <a:latin typeface="Times New Roman" charset="0"/>
                <a:ea typeface="Times New Roman" charset="0"/>
                <a:cs typeface="Times New Roman" charset="0"/>
              </a:rPr>
              <a:t> = 0.13 &lt; 0.56 </a:t>
            </a:r>
          </a:p>
          <a:p>
            <a:pPr eaLnBrk="1" hangingPunct="1"/>
            <a:r>
              <a:rPr lang="en-US" altLang="en-US" sz="2400">
                <a:latin typeface="Times New Roman" charset="0"/>
                <a:ea typeface="Times New Roman" charset="0"/>
                <a:cs typeface="Times New Roman" charset="0"/>
              </a:rPr>
              <a:t>(limit at 90% confidence level for sample size of 6)</a:t>
            </a:r>
          </a:p>
          <a:p>
            <a:pPr eaLnBrk="1" hangingPunct="1"/>
            <a:r>
              <a:rPr lang="en-US" altLang="en-US" sz="2400">
                <a:latin typeface="Times New Roman" charset="0"/>
                <a:ea typeface="Times New Roman" charset="0"/>
                <a:cs typeface="Times New Roman" charset="0"/>
              </a:rPr>
              <a:t>We keep 0.5180.</a:t>
            </a:r>
          </a:p>
        </p:txBody>
      </p:sp>
      <p:sp>
        <p:nvSpPr>
          <p:cNvPr id="6451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4517" name="Object 4"/>
          <p:cNvGraphicFramePr>
            <a:graphicFrameLocks noChangeAspect="1"/>
          </p:cNvGraphicFramePr>
          <p:nvPr/>
        </p:nvGraphicFramePr>
        <p:xfrm>
          <a:off x="1066800" y="4114800"/>
          <a:ext cx="5029200" cy="844550"/>
        </p:xfrm>
        <a:graphic>
          <a:graphicData uri="http://schemas.openxmlformats.org/presentationml/2006/ole">
            <mc:AlternateContent xmlns:mc="http://schemas.openxmlformats.org/markup-compatibility/2006">
              <mc:Choice xmlns:v="urn:schemas-microsoft-com:vml" Requires="v">
                <p:oleObj spid="_x0000_s64544" name="Equation" r:id="rId3" imgW="2501900" imgH="419100" progId="Equation.3">
                  <p:embed/>
                </p:oleObj>
              </mc:Choice>
              <mc:Fallback>
                <p:oleObj name="Equation" r:id="rId3" imgW="25019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4800"/>
                        <a:ext cx="5029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ea typeface="Times New Roman" charset="0"/>
                <a:cs typeface="Times New Roman" charset="0"/>
              </a:rPr>
              <a:t>Performing Q-test on questionable value</a:t>
            </a:r>
            <a:endParaRPr lang="en-US" altLang="en-US" sz="4000">
              <a:latin typeface="Times New Roman" charset="0"/>
              <a:ea typeface="Times New Roman" charset="0"/>
              <a:cs typeface="Times New Roman" charset="0"/>
            </a:endParaRPr>
          </a:p>
        </p:txBody>
      </p:sp>
      <p:sp>
        <p:nvSpPr>
          <p:cNvPr id="63491" name="Rectangle 3"/>
          <p:cNvSpPr>
            <a:spLocks noGrp="1" noChangeArrowheads="1"/>
          </p:cNvSpPr>
          <p:nvPr>
            <p:ph type="body" idx="1"/>
          </p:nvPr>
        </p:nvSpPr>
        <p:spPr>
          <a:xfrm>
            <a:off x="457200" y="1295400"/>
            <a:ext cx="8229600" cy="4830763"/>
          </a:xfrm>
        </p:spPr>
        <p:txBody>
          <a:bodyPr/>
          <a:lstStyle/>
          <a:p>
            <a:pPr eaLnBrk="1" hangingPunct="1">
              <a:defRPr/>
            </a:pPr>
            <a:r>
              <a:rPr lang="en-US" altLang="en-US" dirty="0" err="1" smtClean="0">
                <a:latin typeface="Times New Roman" pitchFamily="18" charset="0"/>
                <a:ea typeface="+mn-ea"/>
                <a:cs typeface="Times New Roman" pitchFamily="18" charset="0"/>
              </a:rPr>
              <a:t>Q</a:t>
            </a:r>
            <a:r>
              <a:rPr lang="en-US" altLang="en-US" baseline="-16000" dirty="0" err="1" smtClean="0">
                <a:latin typeface="Times New Roman" pitchFamily="18" charset="0"/>
                <a:ea typeface="+mn-ea"/>
                <a:cs typeface="Times New Roman" pitchFamily="18" charset="0"/>
              </a:rPr>
              <a:t>calc</a:t>
            </a:r>
            <a:r>
              <a:rPr lang="en-US" altLang="en-US" dirty="0" smtClean="0">
                <a:latin typeface="Times New Roman" pitchFamily="18" charset="0"/>
                <a:ea typeface="+mn-ea"/>
                <a:cs typeface="Times New Roman" pitchFamily="18" charset="0"/>
              </a:rPr>
              <a:t> for 0.5560:</a:t>
            </a:r>
          </a:p>
          <a:p>
            <a:pPr eaLnBrk="1" hangingPunct="1">
              <a:defRPr/>
            </a:pPr>
            <a:endParaRPr lang="en-US" altLang="en-US" sz="2400" dirty="0" smtClean="0">
              <a:latin typeface="Times New Roman" pitchFamily="18" charset="0"/>
              <a:ea typeface="+mn-ea"/>
              <a:cs typeface="Times New Roman" pitchFamily="18" charset="0"/>
            </a:endParaRPr>
          </a:p>
          <a:p>
            <a:pPr eaLnBrk="1" hangingPunct="1">
              <a:defRPr/>
            </a:pPr>
            <a:r>
              <a:rPr lang="en-US" altLang="en-US" dirty="0">
                <a:latin typeface="Times New Roman" pitchFamily="18" charset="0"/>
                <a:ea typeface="+mn-ea"/>
                <a:cs typeface="Times New Roman" pitchFamily="18" charset="0"/>
              </a:rPr>
              <a:t>=</a:t>
            </a:r>
            <a:endParaRPr lang="en-US" altLang="en-US" dirty="0" smtClean="0">
              <a:latin typeface="Times New Roman" pitchFamily="18" charset="0"/>
              <a:ea typeface="+mn-ea"/>
              <a:cs typeface="Times New Roman" pitchFamily="18" charset="0"/>
            </a:endParaRPr>
          </a:p>
          <a:p>
            <a:pPr marL="0" indent="0" eaLnBrk="1" hangingPunct="1">
              <a:buFontTx/>
              <a:buNone/>
              <a:defRPr/>
            </a:pPr>
            <a:endParaRPr lang="en-US" altLang="en-US" sz="2800" dirty="0" smtClean="0">
              <a:latin typeface="Times New Roman" pitchFamily="18" charset="0"/>
              <a:ea typeface="+mn-ea"/>
              <a:cs typeface="Times New Roman" pitchFamily="18" charset="0"/>
            </a:endParaRPr>
          </a:p>
          <a:p>
            <a:pPr eaLnBrk="1" hangingPunct="1">
              <a:defRPr/>
            </a:pPr>
            <a:r>
              <a:rPr lang="en-US" altLang="en-US" dirty="0" err="1" smtClean="0">
                <a:latin typeface="Times New Roman" pitchFamily="18" charset="0"/>
                <a:ea typeface="+mn-ea"/>
                <a:cs typeface="Times New Roman" pitchFamily="18" charset="0"/>
              </a:rPr>
              <a:t>Q</a:t>
            </a:r>
            <a:r>
              <a:rPr lang="en-US" altLang="en-US" baseline="-16000" dirty="0" err="1" smtClean="0">
                <a:latin typeface="Times New Roman" pitchFamily="18" charset="0"/>
                <a:ea typeface="+mn-ea"/>
                <a:cs typeface="Times New Roman" pitchFamily="18" charset="0"/>
              </a:rPr>
              <a:t>calc</a:t>
            </a:r>
            <a:r>
              <a:rPr lang="en-US" altLang="en-US" baseline="-16000" dirty="0" smtClean="0">
                <a:latin typeface="Times New Roman" pitchFamily="18" charset="0"/>
                <a:ea typeface="+mn-ea"/>
                <a:cs typeface="Times New Roman" pitchFamily="18" charset="0"/>
              </a:rPr>
              <a:t>.</a:t>
            </a:r>
            <a:r>
              <a:rPr lang="en-US" altLang="en-US" dirty="0" smtClean="0">
                <a:latin typeface="Times New Roman" pitchFamily="18" charset="0"/>
                <a:ea typeface="+mn-ea"/>
                <a:cs typeface="Times New Roman" pitchFamily="18" charset="0"/>
              </a:rPr>
              <a:t> = 0.618 &gt; 0.56 </a:t>
            </a:r>
          </a:p>
          <a:p>
            <a:pPr eaLnBrk="1" hangingPunct="1">
              <a:defRPr/>
            </a:pPr>
            <a:r>
              <a:rPr lang="en-US" altLang="en-US" sz="2800" dirty="0" smtClean="0">
                <a:latin typeface="Times New Roman" pitchFamily="18" charset="0"/>
                <a:ea typeface="+mn-ea"/>
                <a:cs typeface="Times New Roman" pitchFamily="18" charset="0"/>
              </a:rPr>
              <a:t>(</a:t>
            </a:r>
            <a:r>
              <a:rPr lang="en-US" altLang="en-US" sz="2800" dirty="0" err="1" smtClean="0">
                <a:latin typeface="Times New Roman" pitchFamily="18" charset="0"/>
                <a:ea typeface="+mn-ea"/>
                <a:cs typeface="Times New Roman" pitchFamily="18" charset="0"/>
              </a:rPr>
              <a:t>Q</a:t>
            </a:r>
            <a:r>
              <a:rPr lang="en-US" altLang="en-US" sz="2800" baseline="-16000" dirty="0" err="1" smtClean="0">
                <a:latin typeface="Times New Roman" pitchFamily="18" charset="0"/>
                <a:ea typeface="+mn-ea"/>
                <a:cs typeface="Times New Roman" pitchFamily="18" charset="0"/>
              </a:rPr>
              <a:t>tab</a:t>
            </a:r>
            <a:r>
              <a:rPr lang="en-US" altLang="en-US" sz="2800" dirty="0" smtClean="0">
                <a:latin typeface="Times New Roman" pitchFamily="18" charset="0"/>
                <a:ea typeface="+mn-ea"/>
                <a:cs typeface="Times New Roman" pitchFamily="18" charset="0"/>
              </a:rPr>
              <a:t> = 0.56 for </a:t>
            </a:r>
            <a:r>
              <a:rPr lang="en-US" altLang="en-US" sz="2800" i="1" dirty="0" smtClean="0">
                <a:latin typeface="Times New Roman" pitchFamily="18" charset="0"/>
                <a:ea typeface="+mn-ea"/>
                <a:cs typeface="Times New Roman" pitchFamily="18" charset="0"/>
              </a:rPr>
              <a:t>n</a:t>
            </a:r>
            <a:r>
              <a:rPr lang="en-US" altLang="en-US" sz="2800" dirty="0" smtClean="0">
                <a:latin typeface="Times New Roman" pitchFamily="18" charset="0"/>
                <a:ea typeface="+mn-ea"/>
                <a:cs typeface="Times New Roman" pitchFamily="18" charset="0"/>
              </a:rPr>
              <a:t> = 6 at 90% confidence level)</a:t>
            </a:r>
          </a:p>
          <a:p>
            <a:pPr eaLnBrk="1" hangingPunct="1">
              <a:defRPr/>
            </a:pPr>
            <a:r>
              <a:rPr lang="en-US" altLang="en-US" sz="2800" dirty="0" smtClean="0">
                <a:latin typeface="Times New Roman" pitchFamily="18" charset="0"/>
                <a:ea typeface="+mn-ea"/>
                <a:cs typeface="Times New Roman" pitchFamily="18" charset="0"/>
              </a:rPr>
              <a:t>We reject 0.5560.</a:t>
            </a:r>
          </a:p>
        </p:txBody>
      </p:sp>
      <p:sp>
        <p:nvSpPr>
          <p:cNvPr id="6554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5541" name="Object 4"/>
          <p:cNvGraphicFramePr>
            <a:graphicFrameLocks noChangeAspect="1"/>
          </p:cNvGraphicFramePr>
          <p:nvPr/>
        </p:nvGraphicFramePr>
        <p:xfrm>
          <a:off x="1219200" y="2133600"/>
          <a:ext cx="5791200" cy="936625"/>
        </p:xfrm>
        <a:graphic>
          <a:graphicData uri="http://schemas.openxmlformats.org/presentationml/2006/ole">
            <mc:AlternateContent xmlns:mc="http://schemas.openxmlformats.org/markup-compatibility/2006">
              <mc:Choice xmlns:v="urn:schemas-microsoft-com:vml" Requires="v">
                <p:oleObj spid="_x0000_s65568" name="Equation" r:id="rId3" imgW="2590800" imgH="419100" progId="Equation.3">
                  <p:embed/>
                </p:oleObj>
              </mc:Choice>
              <mc:Fallback>
                <p:oleObj name="Equation" r:id="rId3" imgW="25908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5791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Calculate the mean using acceptable values</a:t>
            </a:r>
          </a:p>
        </p:txBody>
      </p:sp>
      <p:sp>
        <p:nvSpPr>
          <p:cNvPr id="66563" name="Rectangle 3"/>
          <p:cNvSpPr>
            <a:spLocks noGrp="1" noChangeArrowheads="1"/>
          </p:cNvSpPr>
          <p:nvPr>
            <p:ph type="body" idx="1"/>
          </p:nvPr>
        </p:nvSpPr>
        <p:spPr/>
        <p:txBody>
          <a:bodyPr/>
          <a:lstStyle/>
          <a:p>
            <a:pPr eaLnBrk="1" hangingPunct="1"/>
            <a:endParaRPr lang="en-US" altLang="en-US" sz="2400">
              <a:latin typeface="Times New Roman" charset="0"/>
              <a:ea typeface="Times New Roman" charset="0"/>
              <a:cs typeface="Times New Roman" charset="0"/>
            </a:endParaRPr>
          </a:p>
          <a:p>
            <a:pPr eaLnBrk="1" hangingPunct="1"/>
            <a:endParaRPr lang="en-US" altLang="en-US" sz="2400">
              <a:latin typeface="Times New Roman" charset="0"/>
              <a:ea typeface="Times New Roman" charset="0"/>
              <a:cs typeface="Times New Roman" charset="0"/>
            </a:endParaRPr>
          </a:p>
          <a:p>
            <a:pPr eaLnBrk="1" hangingPunct="1"/>
            <a:endParaRPr lang="en-US" altLang="en-US" sz="2400">
              <a:latin typeface="Times New Roman" charset="0"/>
              <a:ea typeface="Times New Roman" charset="0"/>
              <a:cs typeface="Times New Roman" charset="0"/>
            </a:endParaRPr>
          </a:p>
          <a:p>
            <a:pPr eaLnBrk="1" hangingPunct="1"/>
            <a:endParaRPr lang="en-US" altLang="en-US" sz="2400">
              <a:latin typeface="Times New Roman" charset="0"/>
              <a:ea typeface="Times New Roman" charset="0"/>
              <a:cs typeface="Times New Roman" charset="0"/>
            </a:endParaRPr>
          </a:p>
          <a:p>
            <a:pPr eaLnBrk="1" hangingPunct="1"/>
            <a:endParaRPr lang="en-US" altLang="en-US" sz="2400">
              <a:latin typeface="Times New Roman" charset="0"/>
              <a:ea typeface="Times New Roman" charset="0"/>
              <a:cs typeface="Times New Roman" charset="0"/>
            </a:endParaRPr>
          </a:p>
        </p:txBody>
      </p:sp>
      <p:sp>
        <p:nvSpPr>
          <p:cNvPr id="6656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6565" name="Object 4"/>
          <p:cNvGraphicFramePr>
            <a:graphicFrameLocks noChangeAspect="1"/>
          </p:cNvGraphicFramePr>
          <p:nvPr/>
        </p:nvGraphicFramePr>
        <p:xfrm>
          <a:off x="914400" y="1752600"/>
          <a:ext cx="7467600" cy="1709738"/>
        </p:xfrm>
        <a:graphic>
          <a:graphicData uri="http://schemas.openxmlformats.org/presentationml/2006/ole">
            <mc:AlternateContent xmlns:mc="http://schemas.openxmlformats.org/markup-compatibility/2006">
              <mc:Choice xmlns:v="urn:schemas-microsoft-com:vml" Requires="v">
                <p:oleObj spid="_x0000_s66592" name="Equation" r:id="rId3" imgW="3568700" imgH="812800" progId="Equation.3">
                  <p:embed/>
                </p:oleObj>
              </mc:Choice>
              <mc:Fallback>
                <p:oleObj name="Equation" r:id="rId3" imgW="3568700" imgH="812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4676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8229600" cy="990600"/>
          </a:xfrm>
        </p:spPr>
        <p:txBody>
          <a:bodyPr/>
          <a:lstStyle/>
          <a:p>
            <a:pPr eaLnBrk="1" hangingPunct="1"/>
            <a:r>
              <a:rPr lang="en-US" altLang="en-US">
                <a:latin typeface="Times New Roman" charset="0"/>
                <a:ea typeface="Times New Roman" charset="0"/>
                <a:cs typeface="Times New Roman" charset="0"/>
              </a:rPr>
              <a:t>The Central Science</a:t>
            </a:r>
          </a:p>
        </p:txBody>
      </p:sp>
      <p:sp>
        <p:nvSpPr>
          <p:cNvPr id="64515" name="Rectangle 3"/>
          <p:cNvSpPr>
            <a:spLocks noGrp="1" noChangeArrowheads="1"/>
          </p:cNvSpPr>
          <p:nvPr>
            <p:ph type="body" idx="1"/>
          </p:nvPr>
        </p:nvSpPr>
        <p:spPr>
          <a:xfrm>
            <a:off x="457200" y="1752600"/>
            <a:ext cx="8229600" cy="4373563"/>
          </a:xfrm>
        </p:spPr>
        <p:txBody>
          <a:bodyPr/>
          <a:lstStyle/>
          <a:p>
            <a:pPr eaLnBrk="1" hangingPunct="1"/>
            <a:r>
              <a:rPr lang="en-US" altLang="en-US">
                <a:latin typeface="Times New Roman" charset="0"/>
                <a:ea typeface="Times New Roman" charset="0"/>
                <a:cs typeface="Times New Roman" charset="0"/>
              </a:rPr>
              <a:t>Chemistry is the study of the properties of </a:t>
            </a:r>
            <a:r>
              <a:rPr lang="en-US" altLang="en-US" i="1">
                <a:latin typeface="Times New Roman" charset="0"/>
                <a:ea typeface="Times New Roman" charset="0"/>
                <a:cs typeface="Times New Roman" charset="0"/>
              </a:rPr>
              <a:t>matter</a:t>
            </a:r>
            <a:r>
              <a:rPr lang="en-US" altLang="en-US">
                <a:latin typeface="Times New Roman" charset="0"/>
                <a:ea typeface="Times New Roman" charset="0"/>
                <a:cs typeface="Times New Roman" charset="0"/>
              </a:rPr>
              <a:t> and </a:t>
            </a:r>
            <a:r>
              <a:rPr lang="en-US" altLang="en-US" i="1">
                <a:latin typeface="Times New Roman" charset="0"/>
                <a:ea typeface="Times New Roman" charset="0"/>
                <a:cs typeface="Times New Roman" charset="0"/>
              </a:rPr>
              <a:t>changes</a:t>
            </a:r>
            <a:r>
              <a:rPr lang="en-US" altLang="en-US">
                <a:latin typeface="Times New Roman" charset="0"/>
                <a:ea typeface="Times New Roman" charset="0"/>
                <a:cs typeface="Times New Roman" charset="0"/>
              </a:rPr>
              <a:t> they undergo.</a:t>
            </a:r>
            <a:r>
              <a:rPr lang="en-US" altLang="en-US"/>
              <a:t> </a:t>
            </a:r>
          </a:p>
          <a:p>
            <a:pPr eaLnBrk="1" hangingPunct="1"/>
            <a:r>
              <a:rPr lang="en-US" altLang="en-US">
                <a:latin typeface="Times New Roman" charset="0"/>
                <a:ea typeface="Times New Roman" charset="0"/>
                <a:cs typeface="Times New Roman" charset="0"/>
              </a:rPr>
              <a:t>It is central in all scientific studies.</a:t>
            </a:r>
          </a:p>
          <a:p>
            <a:pPr eaLnBrk="1" hangingPunct="1"/>
            <a:r>
              <a:rPr lang="en-US" altLang="en-US">
                <a:latin typeface="Times New Roman" charset="0"/>
                <a:ea typeface="Times New Roman" charset="0"/>
                <a:cs typeface="Times New Roman" charset="0"/>
              </a:rPr>
              <a:t>It is essential in the understanding of nature; </a:t>
            </a:r>
          </a:p>
          <a:p>
            <a:pPr eaLnBrk="1" hangingPunct="1"/>
            <a:endParaRPr lang="en-US" altLang="en-US">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81000"/>
            <a:ext cx="8229600" cy="762000"/>
          </a:xfrm>
        </p:spPr>
        <p:txBody>
          <a:bodyPr/>
          <a:lstStyle/>
          <a:p>
            <a:pPr eaLnBrk="1" hangingPunct="1"/>
            <a:r>
              <a:rPr lang="en-US" altLang="en-US" sz="3600">
                <a:latin typeface="Times New Roman" charset="0"/>
                <a:ea typeface="Times New Roman" charset="0"/>
                <a:cs typeface="Times New Roman" charset="0"/>
              </a:rPr>
              <a:t>Calculating Standard Deviation</a:t>
            </a:r>
          </a:p>
        </p:txBody>
      </p:sp>
      <p:sp>
        <p:nvSpPr>
          <p:cNvPr id="65539" name="Rectangle 3"/>
          <p:cNvSpPr>
            <a:spLocks noGrp="1" noChangeArrowheads="1"/>
          </p:cNvSpPr>
          <p:nvPr>
            <p:ph type="body" idx="1"/>
          </p:nvPr>
        </p:nvSpPr>
        <p:spPr>
          <a:xfrm>
            <a:off x="457200" y="1219200"/>
            <a:ext cx="8229600" cy="5334000"/>
          </a:xfrm>
        </p:spPr>
        <p:txBody>
          <a:bodyPr/>
          <a:lstStyle/>
          <a:p>
            <a:pPr eaLnBrk="1" hangingPunct="1">
              <a:defRPr/>
            </a:pPr>
            <a:endParaRPr lang="en-US" altLang="en-US" sz="1600" dirty="0" smtClean="0">
              <a:latin typeface="Times New Roman" pitchFamily="18" charset="0"/>
              <a:ea typeface="+mn-ea"/>
              <a:cs typeface="Times New Roman" pitchFamily="18" charset="0"/>
            </a:endParaRPr>
          </a:p>
          <a:p>
            <a:pPr eaLnBrk="1" hangingPunct="1">
              <a:defRPr/>
            </a:pPr>
            <a:endParaRPr lang="en-US" altLang="en-US" sz="1600" dirty="0" smtClean="0">
              <a:latin typeface="Times New Roman" pitchFamily="18" charset="0"/>
              <a:ea typeface="+mn-ea"/>
              <a:cs typeface="Times New Roman" pitchFamily="18" charset="0"/>
            </a:endParaRPr>
          </a:p>
          <a:p>
            <a:pPr marL="0" indent="0" eaLnBrk="1" hangingPunct="1">
              <a:buFontTx/>
              <a:buNone/>
              <a:defRPr/>
            </a:pPr>
            <a:r>
              <a:rPr lang="en-US" altLang="en-US" sz="2400" dirty="0">
                <a:latin typeface="Times New Roman" pitchFamily="18" charset="0"/>
                <a:ea typeface="+mn-ea"/>
                <a:cs typeface="Times New Roman" pitchFamily="18" charset="0"/>
                <a:sym typeface="Symbol" pitchFamily="18" charset="2"/>
              </a:rPr>
              <a:t> </a:t>
            </a:r>
            <a:r>
              <a:rPr lang="en-US" altLang="en-US" sz="2400" dirty="0" smtClean="0">
                <a:latin typeface="Times New Roman" pitchFamily="18" charset="0"/>
                <a:ea typeface="+mn-ea"/>
                <a:cs typeface="Times New Roman" pitchFamily="18" charset="0"/>
                <a:sym typeface="Symbol" pitchFamily="18" charset="2"/>
              </a:rPr>
              <a:t>   </a:t>
            </a:r>
          </a:p>
          <a:p>
            <a:pPr eaLnBrk="1" hangingPunct="1">
              <a:defRPr/>
            </a:pPr>
            <a:r>
              <a:rPr lang="en-US" altLang="en-US" sz="2400" dirty="0" smtClean="0">
                <a:latin typeface="Times New Roman" pitchFamily="18" charset="0"/>
                <a:ea typeface="+mn-ea"/>
                <a:cs typeface="Times New Roman" pitchFamily="18" charset="0"/>
              </a:rPr>
              <a:t>0.5230        -0.0028        7.8 x 10</a:t>
            </a:r>
            <a:r>
              <a:rPr lang="en-US" altLang="en-US" sz="2400" baseline="30000" dirty="0" smtClean="0">
                <a:latin typeface="Times New Roman" pitchFamily="18" charset="0"/>
                <a:ea typeface="+mn-ea"/>
                <a:cs typeface="Times New Roman" pitchFamily="18" charset="0"/>
              </a:rPr>
              <a:t>-6</a:t>
            </a:r>
          </a:p>
          <a:p>
            <a:pPr eaLnBrk="1" hangingPunct="1">
              <a:defRPr/>
            </a:pPr>
            <a:r>
              <a:rPr lang="en-US" altLang="en-US" sz="2400" dirty="0" smtClean="0">
                <a:latin typeface="Times New Roman" pitchFamily="18" charset="0"/>
                <a:ea typeface="+mn-ea"/>
                <a:cs typeface="Times New Roman" pitchFamily="18" charset="0"/>
              </a:rPr>
              <a:t>0.5325         0.0067         4.5 x 10</a:t>
            </a:r>
            <a:r>
              <a:rPr lang="en-US" altLang="en-US" sz="2400" baseline="30000" dirty="0" smtClean="0">
                <a:latin typeface="Times New Roman" pitchFamily="18" charset="0"/>
                <a:ea typeface="+mn-ea"/>
                <a:cs typeface="Times New Roman" pitchFamily="18" charset="0"/>
              </a:rPr>
              <a:t>-5</a:t>
            </a:r>
            <a:endParaRPr lang="en-US" altLang="en-US" sz="2400" dirty="0" smtClean="0">
              <a:latin typeface="Times New Roman" pitchFamily="18" charset="0"/>
              <a:ea typeface="+mn-ea"/>
              <a:cs typeface="Times New Roman" pitchFamily="18" charset="0"/>
            </a:endParaRPr>
          </a:p>
          <a:p>
            <a:pPr eaLnBrk="1" hangingPunct="1">
              <a:defRPr/>
            </a:pPr>
            <a:r>
              <a:rPr lang="en-US" altLang="en-US" sz="2400" dirty="0" smtClean="0">
                <a:latin typeface="Times New Roman" pitchFamily="18" charset="0"/>
                <a:ea typeface="+mn-ea"/>
                <a:cs typeface="Times New Roman" pitchFamily="18" charset="0"/>
              </a:rPr>
              <a:t>0.5250        -0.0008         6.4 x 10</a:t>
            </a:r>
            <a:r>
              <a:rPr lang="en-US" altLang="en-US" sz="2400" baseline="30000" dirty="0" smtClean="0">
                <a:latin typeface="Times New Roman" pitchFamily="18" charset="0"/>
                <a:ea typeface="+mn-ea"/>
                <a:cs typeface="Times New Roman" pitchFamily="18" charset="0"/>
              </a:rPr>
              <a:t>-7</a:t>
            </a:r>
            <a:endParaRPr lang="en-US" altLang="en-US" sz="2400" dirty="0" smtClean="0">
              <a:latin typeface="Times New Roman" pitchFamily="18" charset="0"/>
              <a:ea typeface="+mn-ea"/>
              <a:cs typeface="Times New Roman" pitchFamily="18" charset="0"/>
            </a:endParaRPr>
          </a:p>
          <a:p>
            <a:pPr eaLnBrk="1" hangingPunct="1">
              <a:defRPr/>
            </a:pPr>
            <a:r>
              <a:rPr lang="en-US" altLang="en-US" sz="2400" dirty="0" smtClean="0">
                <a:latin typeface="Times New Roman" pitchFamily="18" charset="0"/>
                <a:ea typeface="+mn-ea"/>
                <a:cs typeface="Times New Roman" pitchFamily="18" charset="0"/>
              </a:rPr>
              <a:t>0.5180        -0.0078         6.1 x 10</a:t>
            </a:r>
            <a:r>
              <a:rPr lang="en-US" altLang="en-US" sz="2400" baseline="30000" dirty="0" smtClean="0">
                <a:latin typeface="Times New Roman" pitchFamily="18" charset="0"/>
                <a:ea typeface="+mn-ea"/>
                <a:cs typeface="Times New Roman" pitchFamily="18" charset="0"/>
              </a:rPr>
              <a:t>-5</a:t>
            </a:r>
            <a:endParaRPr lang="en-US" altLang="en-US" sz="2400" dirty="0" smtClean="0">
              <a:latin typeface="Times New Roman" pitchFamily="18" charset="0"/>
              <a:ea typeface="+mn-ea"/>
              <a:cs typeface="Times New Roman" pitchFamily="18" charset="0"/>
            </a:endParaRPr>
          </a:p>
          <a:p>
            <a:pPr eaLnBrk="1" hangingPunct="1">
              <a:defRPr/>
            </a:pPr>
            <a:r>
              <a:rPr lang="en-US" altLang="en-US" sz="2400" dirty="0" smtClean="0">
                <a:latin typeface="Times New Roman" pitchFamily="18" charset="0"/>
                <a:ea typeface="+mn-ea"/>
                <a:cs typeface="Times New Roman" pitchFamily="18" charset="0"/>
              </a:rPr>
              <a:t>0.7270         0.0012         1.4 x 10</a:t>
            </a:r>
            <a:r>
              <a:rPr lang="en-US" altLang="en-US" sz="2400" baseline="30000" dirty="0" smtClean="0">
                <a:latin typeface="Times New Roman" pitchFamily="18" charset="0"/>
                <a:ea typeface="+mn-ea"/>
                <a:cs typeface="Times New Roman" pitchFamily="18" charset="0"/>
              </a:rPr>
              <a:t>-6</a:t>
            </a:r>
            <a:endParaRPr lang="en-US" altLang="en-US" sz="2400" dirty="0" smtClean="0">
              <a:latin typeface="Times New Roman" pitchFamily="18" charset="0"/>
              <a:ea typeface="+mn-ea"/>
              <a:cs typeface="Times New Roman" pitchFamily="18" charset="0"/>
            </a:endParaRPr>
          </a:p>
          <a:p>
            <a:pPr eaLnBrk="1" hangingPunct="1">
              <a:buFontTx/>
              <a:buNone/>
              <a:defRPr/>
            </a:pPr>
            <a:r>
              <a:rPr lang="en-US" altLang="en-US" sz="2400" dirty="0" smtClean="0">
                <a:latin typeface="Symbol" pitchFamily="18" charset="2"/>
                <a:ea typeface="+mn-ea"/>
                <a:cs typeface="Times New Roman" pitchFamily="18" charset="0"/>
              </a:rPr>
              <a:t>	                                  S</a:t>
            </a:r>
            <a:r>
              <a:rPr lang="en-US" altLang="en-US" sz="2400" dirty="0" smtClean="0">
                <a:latin typeface="Times New Roman" pitchFamily="18" charset="0"/>
                <a:ea typeface="+mn-ea"/>
                <a:cs typeface="Times New Roman" pitchFamily="18" charset="0"/>
              </a:rPr>
              <a:t> = </a:t>
            </a:r>
            <a:r>
              <a:rPr lang="en-US" altLang="en-US" sz="2400" b="1" dirty="0" smtClean="0">
                <a:latin typeface="Times New Roman" pitchFamily="18" charset="0"/>
                <a:ea typeface="+mn-ea"/>
                <a:cs typeface="Times New Roman" pitchFamily="18" charset="0"/>
              </a:rPr>
              <a:t>1.16 x 10</a:t>
            </a:r>
            <a:r>
              <a:rPr lang="en-US" altLang="en-US" sz="2400" b="1" baseline="30000" dirty="0" smtClean="0">
                <a:latin typeface="Times New Roman" pitchFamily="18" charset="0"/>
                <a:ea typeface="+mn-ea"/>
                <a:cs typeface="Times New Roman" pitchFamily="18" charset="0"/>
              </a:rPr>
              <a:t>-4</a:t>
            </a:r>
          </a:p>
        </p:txBody>
      </p:sp>
      <p:sp>
        <p:nvSpPr>
          <p:cNvPr id="675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675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6759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7591" name="Object 8"/>
          <p:cNvGraphicFramePr>
            <a:graphicFrameLocks noChangeAspect="1"/>
          </p:cNvGraphicFramePr>
          <p:nvPr/>
        </p:nvGraphicFramePr>
        <p:xfrm>
          <a:off x="1066800" y="1371600"/>
          <a:ext cx="4267200" cy="685800"/>
        </p:xfrm>
        <a:graphic>
          <a:graphicData uri="http://schemas.openxmlformats.org/presentationml/2006/ole">
            <mc:AlternateContent xmlns:mc="http://schemas.openxmlformats.org/markup-compatibility/2006">
              <mc:Choice xmlns:v="urn:schemas-microsoft-com:vml" Requires="v">
                <p:oleObj spid="_x0000_s67644" name="Equation" r:id="rId3" imgW="1777229" imgH="317362" progId="Equation.3">
                  <p:embed/>
                </p:oleObj>
              </mc:Choice>
              <mc:Fallback>
                <p:oleObj name="Equation" r:id="rId3" imgW="1777229" imgH="317362"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67593" name="Object 10"/>
          <p:cNvGraphicFramePr>
            <a:graphicFrameLocks noChangeAspect="1"/>
          </p:cNvGraphicFramePr>
          <p:nvPr/>
        </p:nvGraphicFramePr>
        <p:xfrm>
          <a:off x="838200" y="5105400"/>
          <a:ext cx="6553200" cy="1158875"/>
        </p:xfrm>
        <a:graphic>
          <a:graphicData uri="http://schemas.openxmlformats.org/presentationml/2006/ole">
            <mc:AlternateContent xmlns:mc="http://schemas.openxmlformats.org/markup-compatibility/2006">
              <mc:Choice xmlns:v="urn:schemas-microsoft-com:vml" Requires="v">
                <p:oleObj spid="_x0000_s67645" name="Equation" r:id="rId5" imgW="3136900" imgH="558800" progId="Equation.3">
                  <p:embed/>
                </p:oleObj>
              </mc:Choice>
              <mc:Fallback>
                <p:oleObj name="Equation" r:id="rId5" imgW="3136900" imgH="5588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05400"/>
                        <a:ext cx="6553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3600">
                <a:latin typeface="Times New Roman" charset="0"/>
                <a:ea typeface="Times New Roman" charset="0"/>
                <a:cs typeface="Times New Roman" charset="0"/>
              </a:rPr>
              <a:t>Writing the Mean with Precision</a:t>
            </a:r>
          </a:p>
        </p:txBody>
      </p:sp>
      <p:sp>
        <p:nvSpPr>
          <p:cNvPr id="68611" name="Content Placeholder 2"/>
          <p:cNvSpPr>
            <a:spLocks noGrp="1"/>
          </p:cNvSpPr>
          <p:nvPr>
            <p:ph idx="1"/>
          </p:nvPr>
        </p:nvSpPr>
        <p:spPr/>
        <p:txBody>
          <a:bodyPr/>
          <a:lstStyle/>
          <a:p>
            <a:r>
              <a:rPr lang="en-US" altLang="en-US" sz="2600">
                <a:latin typeface="Times New Roman" charset="0"/>
                <a:ea typeface="Times New Roman" charset="0"/>
                <a:cs typeface="Times New Roman" charset="0"/>
              </a:rPr>
              <a:t>Standard deviation provides the precision of calculated mean; it indicates where uncertainty occurs;</a:t>
            </a:r>
          </a:p>
          <a:p>
            <a:r>
              <a:rPr lang="en-US" altLang="en-US" sz="2600">
                <a:latin typeface="Times New Roman" charset="0"/>
                <a:ea typeface="Times New Roman" charset="0"/>
                <a:cs typeface="Times New Roman" charset="0"/>
              </a:rPr>
              <a:t>The calculated mean is 0.52580, but standard deviation is ± 0.005; not consistent.</a:t>
            </a:r>
          </a:p>
          <a:p>
            <a:r>
              <a:rPr lang="en-US" altLang="en-US" sz="2600">
                <a:latin typeface="Times New Roman" charset="0"/>
                <a:ea typeface="Times New Roman" charset="0"/>
                <a:cs typeface="Times New Roman" charset="0"/>
              </a:rPr>
              <a:t>Uncertainty occurs on third decimal placing;</a:t>
            </a:r>
          </a:p>
          <a:p>
            <a:pPr eaLnBrk="1" hangingPunct="1"/>
            <a:r>
              <a:rPr lang="en-US" altLang="en-US" sz="2600">
                <a:latin typeface="Times New Roman" charset="0"/>
                <a:ea typeface="Times New Roman" charset="0"/>
                <a:cs typeface="Times New Roman" charset="0"/>
              </a:rPr>
              <a:t>The mean must be rounded off to be consistent with the precision, such as:</a:t>
            </a:r>
          </a:p>
          <a:p>
            <a:pPr lvl="2" eaLnBrk="1" hangingPunct="1"/>
            <a:r>
              <a:rPr lang="en-US" altLang="en-US" sz="2600">
                <a:latin typeface="Times New Roman" charset="0"/>
                <a:ea typeface="Times New Roman" charset="0"/>
                <a:cs typeface="Times New Roman" charset="0"/>
              </a:rPr>
              <a:t>Mean = 0.526 ± 0.005</a:t>
            </a:r>
          </a:p>
          <a:p>
            <a:endParaRPr lang="en-US" altLang="en-US" sz="28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3200">
                <a:latin typeface="Times New Roman" charset="0"/>
                <a:ea typeface="Times New Roman" charset="0"/>
                <a:cs typeface="Times New Roman" charset="0"/>
              </a:rPr>
              <a:t>Mean value must be consistent with the precision</a:t>
            </a:r>
          </a:p>
        </p:txBody>
      </p:sp>
      <p:sp>
        <p:nvSpPr>
          <p:cNvPr id="62467" name="Rectangle 3"/>
          <p:cNvSpPr>
            <a:spLocks noGrp="1" noChangeArrowheads="1"/>
          </p:cNvSpPr>
          <p:nvPr>
            <p:ph type="body" idx="1"/>
          </p:nvPr>
        </p:nvSpPr>
        <p:spPr/>
        <p:txBody>
          <a:bodyPr/>
          <a:lstStyle/>
          <a:p>
            <a:pPr marL="609600" indent="-609600" eaLnBrk="1" hangingPunct="1">
              <a:buFontTx/>
              <a:buNone/>
            </a:pPr>
            <a:r>
              <a:rPr lang="en-US" altLang="en-US" sz="2800" dirty="0">
                <a:latin typeface="Times New Roman" charset="0"/>
                <a:ea typeface="Times New Roman" charset="0"/>
                <a:cs typeface="Times New Roman" charset="0"/>
              </a:rPr>
              <a:t>Standard deviation:</a:t>
            </a:r>
          </a:p>
          <a:p>
            <a:pPr marL="990600" lvl="1" indent="-533400" eaLnBrk="1" hangingPunct="1">
              <a:buFontTx/>
              <a:buAutoNum type="arabicPeriod"/>
            </a:pPr>
            <a:r>
              <a:rPr lang="en-US" altLang="en-US" dirty="0">
                <a:latin typeface="Times New Roman" charset="0"/>
                <a:ea typeface="Times New Roman" charset="0"/>
                <a:cs typeface="Times New Roman" charset="0"/>
              </a:rPr>
              <a:t>should be rounded off to </a:t>
            </a:r>
            <a:r>
              <a:rPr lang="en-US" altLang="en-US" u="sng" dirty="0">
                <a:latin typeface="Times New Roman" charset="0"/>
                <a:ea typeface="Times New Roman" charset="0"/>
                <a:cs typeface="Times New Roman" charset="0"/>
              </a:rPr>
              <a:t>one significant digit</a:t>
            </a:r>
            <a:r>
              <a:rPr lang="en-US" altLang="en-US" dirty="0">
                <a:latin typeface="Times New Roman" charset="0"/>
                <a:ea typeface="Times New Roman" charset="0"/>
                <a:cs typeface="Times New Roman" charset="0"/>
              </a:rPr>
              <a:t>;</a:t>
            </a:r>
          </a:p>
          <a:p>
            <a:pPr marL="990600" lvl="1" indent="-533400" eaLnBrk="1" hangingPunct="1">
              <a:buFontTx/>
              <a:buAutoNum type="arabicPeriod"/>
            </a:pPr>
            <a:r>
              <a:rPr lang="en-US" altLang="en-US" dirty="0">
                <a:latin typeface="Times New Roman" charset="0"/>
                <a:ea typeface="Times New Roman" charset="0"/>
                <a:cs typeface="Times New Roman" charset="0"/>
              </a:rPr>
              <a:t>indicates the placing in the mean value where uncertainty begins to appear;</a:t>
            </a:r>
          </a:p>
          <a:p>
            <a:pPr marL="990600" lvl="1" indent="-533400" eaLnBrk="1" hangingPunct="1">
              <a:buFontTx/>
              <a:buAutoNum type="arabicPeriod"/>
            </a:pPr>
            <a:r>
              <a:rPr lang="en-US" altLang="en-US" dirty="0">
                <a:latin typeface="Times New Roman" charset="0"/>
                <a:ea typeface="Times New Roman" charset="0"/>
                <a:cs typeface="Times New Roman" charset="0"/>
              </a:rPr>
              <a:t>The mean should be rounded off to include this uncertainty.</a:t>
            </a:r>
          </a:p>
          <a:p>
            <a:pPr marL="609600" indent="-609600" eaLnBrk="1" hangingPunct="1">
              <a:buFontTx/>
              <a:buNone/>
            </a:pPr>
            <a:endParaRPr lang="en-US" altLang="en-US" sz="2800" dirty="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3200" dirty="0" smtClean="0">
                <a:latin typeface="Times New Roman" panose="02020603050405020304" pitchFamily="18" charset="0"/>
                <a:cs typeface="Times New Roman" panose="02020603050405020304" pitchFamily="18" charset="0"/>
              </a:rPr>
              <a:t>Data Table for Standard Deviation</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47675" y="1219200"/>
                <a:ext cx="8229600" cy="5334000"/>
              </a:xfrm>
            </p:spPr>
            <p:txBody>
              <a:bodyPr/>
              <a:lstStyle/>
              <a:p>
                <a:r>
                  <a:rPr lang="en-US" sz="2000" u="sng" dirty="0" smtClean="0">
                    <a:cs typeface="Times New Roman" panose="02020603050405020304" pitchFamily="18" charset="0"/>
                  </a:rPr>
                  <a:t>    </a:t>
                </a:r>
                <a14:m>
                  <m:oMath xmlns:m="http://schemas.openxmlformats.org/officeDocument/2006/math">
                    <m:sSub>
                      <m:sSubPr>
                        <m:ctrlPr>
                          <a:rPr lang="en-US" sz="2000" i="1" u="sng" smtClean="0">
                            <a:latin typeface="Cambria Math"/>
                            <a:cs typeface="Times New Roman" panose="02020603050405020304" pitchFamily="18" charset="0"/>
                          </a:rPr>
                        </m:ctrlPr>
                      </m:sSubPr>
                      <m:e>
                        <m:r>
                          <a:rPr lang="en-US" sz="2000" b="0" i="1" u="sng" smtClean="0">
                            <a:latin typeface="Cambria Math" panose="02040503050406030204" pitchFamily="18" charset="0"/>
                            <a:cs typeface="Times New Roman" panose="02020603050405020304" pitchFamily="18" charset="0"/>
                          </a:rPr>
                          <m:t>𝑥</m:t>
                        </m:r>
                      </m:e>
                      <m:sub>
                        <m:r>
                          <a:rPr lang="en-US" sz="2000" b="0" i="1" u="sng" smtClean="0">
                            <a:latin typeface="Cambria Math" panose="02040503050406030204" pitchFamily="18" charset="0"/>
                            <a:cs typeface="Times New Roman" panose="02020603050405020304" pitchFamily="18" charset="0"/>
                          </a:rPr>
                          <m:t>𝑖</m:t>
                        </m:r>
                      </m:sub>
                    </m:sSub>
                  </m:oMath>
                </a14:m>
                <a:r>
                  <a:rPr lang="en-US" sz="2000" u="sng"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u="sng" smtClean="0">
                            <a:latin typeface="Cambria Math"/>
                            <a:cs typeface="Times New Roman" panose="02020603050405020304" pitchFamily="18" charset="0"/>
                          </a:rPr>
                        </m:ctrlPr>
                      </m:sSubPr>
                      <m:e>
                        <m:r>
                          <a:rPr lang="en-US" sz="2000" b="0" i="1" u="sng" smtClean="0">
                            <a:latin typeface="Cambria Math" panose="02040503050406030204" pitchFamily="18" charset="0"/>
                            <a:cs typeface="Times New Roman" panose="02020603050405020304" pitchFamily="18" charset="0"/>
                          </a:rPr>
                          <m:t>𝑥</m:t>
                        </m:r>
                      </m:e>
                      <m:sub>
                        <m:r>
                          <a:rPr lang="en-US" sz="2000" b="0" i="1" u="sng" smtClean="0">
                            <a:latin typeface="Cambria Math" panose="02040503050406030204" pitchFamily="18" charset="0"/>
                            <a:cs typeface="Times New Roman" panose="02020603050405020304" pitchFamily="18" charset="0"/>
                          </a:rPr>
                          <m:t>𝑖</m:t>
                        </m:r>
                      </m:sub>
                    </m:sSub>
                    <m:r>
                      <a:rPr lang="en-US" sz="2000" b="0" i="1" u="sng" smtClean="0">
                        <a:latin typeface="Cambria Math" panose="02040503050406030204" pitchFamily="18" charset="0"/>
                        <a:cs typeface="Times New Roman" panose="02020603050405020304" pitchFamily="18" charset="0"/>
                      </a:rPr>
                      <m:t> −</m:t>
                    </m:r>
                    <m:acc>
                      <m:accPr>
                        <m:chr m:val="̅"/>
                        <m:ctrlPr>
                          <a:rPr lang="en-US" sz="2000" b="0" i="1" u="sng" smtClean="0">
                            <a:latin typeface="Cambria Math"/>
                            <a:cs typeface="Times New Roman" panose="02020603050405020304" pitchFamily="18" charset="0"/>
                          </a:rPr>
                        </m:ctrlPr>
                      </m:accPr>
                      <m:e>
                        <m:r>
                          <a:rPr lang="en-US" sz="2000" b="0" i="1" u="sng" smtClean="0">
                            <a:latin typeface="Cambria Math" panose="02040503050406030204" pitchFamily="18" charset="0"/>
                            <a:cs typeface="Times New Roman" panose="02020603050405020304" pitchFamily="18" charset="0"/>
                          </a:rPr>
                          <m:t>𝑥</m:t>
                        </m:r>
                      </m:e>
                    </m:acc>
                    <m:r>
                      <a:rPr lang="en-US" sz="2000" b="0" i="1" u="sng" smtClean="0">
                        <a:latin typeface="Cambria Math" panose="02040503050406030204" pitchFamily="18" charset="0"/>
                        <a:cs typeface="Times New Roman" panose="02020603050405020304" pitchFamily="18" charset="0"/>
                      </a:rPr>
                      <m:t>)</m:t>
                    </m:r>
                  </m:oMath>
                </a14:m>
                <a:r>
                  <a:rPr lang="en-US" sz="2000" u="sng" dirty="0" smtClean="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u="sng" smtClean="0">
                            <a:latin typeface="Cambria Math"/>
                            <a:cs typeface="Times New Roman" panose="02020603050405020304" pitchFamily="18" charset="0"/>
                          </a:rPr>
                        </m:ctrlPr>
                      </m:sSupPr>
                      <m:e>
                        <m:r>
                          <a:rPr lang="en-US" sz="2000" b="0" i="1" u="sng" smtClean="0">
                            <a:latin typeface="Cambria Math" panose="02040503050406030204" pitchFamily="18" charset="0"/>
                            <a:cs typeface="Times New Roman" panose="02020603050405020304" pitchFamily="18" charset="0"/>
                          </a:rPr>
                          <m:t>(</m:t>
                        </m:r>
                        <m:sSub>
                          <m:sSubPr>
                            <m:ctrlPr>
                              <a:rPr lang="en-US" sz="2000" i="1" u="sng">
                                <a:latin typeface="Cambria Math"/>
                                <a:cs typeface="Times New Roman" panose="02020603050405020304" pitchFamily="18" charset="0"/>
                              </a:rPr>
                            </m:ctrlPr>
                          </m:sSubPr>
                          <m:e>
                            <m:r>
                              <a:rPr lang="en-US" sz="2000" i="1" u="sng">
                                <a:latin typeface="Cambria Math" panose="02040503050406030204" pitchFamily="18" charset="0"/>
                                <a:cs typeface="Times New Roman" panose="02020603050405020304" pitchFamily="18" charset="0"/>
                              </a:rPr>
                              <m:t>𝑥</m:t>
                            </m:r>
                          </m:e>
                          <m:sub>
                            <m:r>
                              <a:rPr lang="en-US" sz="2000" i="1" u="sng">
                                <a:latin typeface="Cambria Math" panose="02040503050406030204" pitchFamily="18" charset="0"/>
                                <a:cs typeface="Times New Roman" panose="02020603050405020304" pitchFamily="18" charset="0"/>
                              </a:rPr>
                              <m:t>𝑖</m:t>
                            </m:r>
                          </m:sub>
                        </m:sSub>
                        <m:r>
                          <a:rPr lang="en-US" sz="2000" i="1" u="sng">
                            <a:latin typeface="Cambria Math" panose="02040503050406030204" pitchFamily="18" charset="0"/>
                            <a:cs typeface="Times New Roman" panose="02020603050405020304" pitchFamily="18" charset="0"/>
                          </a:rPr>
                          <m:t> −</m:t>
                        </m:r>
                        <m:acc>
                          <m:accPr>
                            <m:chr m:val="̅"/>
                            <m:ctrlPr>
                              <a:rPr lang="en-US" sz="2000" i="1" u="sng">
                                <a:latin typeface="Cambria Math"/>
                                <a:cs typeface="Times New Roman" panose="02020603050405020304" pitchFamily="18" charset="0"/>
                              </a:rPr>
                            </m:ctrlPr>
                          </m:accPr>
                          <m:e>
                            <m:r>
                              <a:rPr lang="en-US" sz="2000" i="1" u="sng">
                                <a:latin typeface="Cambria Math" panose="02040503050406030204" pitchFamily="18" charset="0"/>
                                <a:cs typeface="Times New Roman" panose="02020603050405020304" pitchFamily="18" charset="0"/>
                              </a:rPr>
                              <m:t>𝑥</m:t>
                            </m:r>
                          </m:e>
                        </m:acc>
                        <m:r>
                          <a:rPr lang="en-US" sz="2000" i="1" u="sng">
                            <a:latin typeface="Cambria Math" panose="02040503050406030204" pitchFamily="18" charset="0"/>
                            <a:cs typeface="Times New Roman" panose="02020603050405020304" pitchFamily="18" charset="0"/>
                          </a:rPr>
                          <m:t>)</m:t>
                        </m:r>
                      </m:e>
                      <m:sup>
                        <m:r>
                          <a:rPr lang="en-US" sz="2000" b="0" i="1" u="sng" smtClean="0">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a:t>
                </a:r>
              </a:p>
              <a:p>
                <a:pPr marL="457200" lvl="1" indent="0">
                  <a:buNone/>
                </a:pPr>
                <a:r>
                  <a:rPr lang="en-US" sz="16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3.112	   0.0234		 0.000548</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3.109	   0.0204		 0.000416</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3.059	 -0.0296		 0.000876</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3.079	 -0.0096		 0.000092</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3.129	   0.0404		 0.001632</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3.081	   0.0076		 0.000058</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3.050	  -0.0386		 0.001490</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3.072	  -0.0166		 0.000276</a:t>
                </a:r>
              </a:p>
              <a:p>
                <a:pPr marL="457200" lvl="1"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3.064	  -0.0246		 0.000605</a:t>
                </a:r>
              </a:p>
              <a:p>
                <a:pPr marL="457200" lvl="1" indent="0">
                  <a:buNone/>
                </a:pPr>
                <a:r>
                  <a:rPr lang="en-US" sz="2000" u="sng"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3.131	   0.0424		 0.001798</a:t>
                </a:r>
              </a:p>
              <a:p>
                <a:pPr marL="0" indent="0">
                  <a:buNone/>
                </a:pPr>
                <a:r>
                  <a:rPr lang="en-US" sz="2000" dirty="0" smtClean="0">
                    <a:latin typeface="Times New Roman" panose="02020603050405020304" pitchFamily="18" charset="0"/>
                    <a:cs typeface="Times New Roman" panose="02020603050405020304" pitchFamily="18" charset="0"/>
                    <a:sym typeface="Symbol" panose="05050102010706020507" pitchFamily="18" charset="2"/>
                  </a:rPr>
                  <a:t>  = 30.886		          </a:t>
                </a:r>
                <a:r>
                  <a:rPr lang="en-US" sz="2000" dirty="0">
                    <a:latin typeface="Times New Roman" panose="02020603050405020304" pitchFamily="18" charset="0"/>
                    <a:cs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0.007791</a:t>
                </a:r>
              </a:p>
              <a:p>
                <a:pPr marL="0" indent="0">
                  <a:buNone/>
                </a:pPr>
                <a:r>
                  <a:rPr lang="en-US" sz="20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acc>
                      <m:accPr>
                        <m:chr m:val="̅"/>
                        <m:ctrlPr>
                          <a:rPr lang="en-US" sz="2000" i="1" smtClean="0">
                            <a:latin typeface="Cambria Math"/>
                            <a:cs typeface="Times New Roman" panose="02020603050405020304" pitchFamily="18" charset="0"/>
                            <a:sym typeface="Symbol" panose="05050102010706020507" pitchFamily="18" charset="2"/>
                          </a:rPr>
                        </m:ctrlPr>
                      </m:accPr>
                      <m:e>
                        <m:r>
                          <a:rPr lang="en-US" sz="2000" b="0" i="1" smtClean="0">
                            <a:latin typeface="Cambria Math" panose="02040503050406030204" pitchFamily="18" charset="0"/>
                            <a:cs typeface="Times New Roman" panose="02020603050405020304" pitchFamily="18" charset="0"/>
                            <a:sym typeface="Symbol" panose="05050102010706020507" pitchFamily="18" charset="2"/>
                          </a:rPr>
                          <m:t>𝑥</m:t>
                        </m:r>
                      </m:e>
                    </m:acc>
                  </m:oMath>
                </a14:m>
                <a:r>
                  <a:rPr lang="en-US" sz="2000" dirty="0" smtClean="0">
                    <a:latin typeface="Times New Roman" panose="02020603050405020304" pitchFamily="18" charset="0"/>
                    <a:cs typeface="Times New Roman" panose="02020603050405020304" pitchFamily="18" charset="0"/>
                  </a:rPr>
                  <a:t> = 3.0886;	   Std. Deviation = 0.03</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acc>
                      <m:accPr>
                        <m:chr m:val="̅"/>
                        <m:ctrlPr>
                          <a:rPr lang="en-US" sz="2000" i="1">
                            <a:latin typeface="Cambria Math"/>
                            <a:cs typeface="Times New Roman" panose="02020603050405020304" pitchFamily="18" charset="0"/>
                            <a:sym typeface="Symbol" panose="05050102010706020507" pitchFamily="18" charset="2"/>
                          </a:rPr>
                        </m:ctrlPr>
                      </m:accPr>
                      <m:e>
                        <m:r>
                          <a:rPr lang="en-US" sz="2000" i="1">
                            <a:latin typeface="Cambria Math" panose="02040503050406030204" pitchFamily="18" charset="0"/>
                            <a:cs typeface="Times New Roman" panose="02020603050405020304" pitchFamily="18" charset="0"/>
                            <a:sym typeface="Symbol" panose="05050102010706020507" pitchFamily="18" charset="2"/>
                          </a:rPr>
                          <m:t>𝑥</m:t>
                        </m:r>
                      </m:e>
                    </m:acc>
                  </m:oMath>
                </a14:m>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3.09 </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 0.03  (Mean value is consistent with the precision of data.)</a:t>
                </a:r>
                <a:endParaRPr lang="en-US" sz="2000" dirty="0" smtClean="0">
                  <a:latin typeface="Times New Roman" panose="02020603050405020304" pitchFamily="18" charset="0"/>
                  <a:cs typeface="Times New Roman"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47675" y="1219200"/>
                <a:ext cx="8229600" cy="5334000"/>
              </a:xfrm>
              <a:blipFill rotWithShape="0">
                <a:blip r:embed="rId2"/>
                <a:stretch>
                  <a:fillRect l="-667" t="-571"/>
                </a:stretch>
              </a:blipFill>
            </p:spPr>
            <p:txBody>
              <a:bodyPr/>
              <a:lstStyle/>
              <a:p>
                <a:r>
                  <a:rPr lang="en-US">
                    <a:noFill/>
                  </a:rPr>
                  <a:t> </a:t>
                </a:r>
              </a:p>
            </p:txBody>
          </p:sp>
        </mc:Fallback>
      </mc:AlternateContent>
    </p:spTree>
    <p:extLst>
      <p:ext uri="{BB962C8B-B14F-4D97-AF65-F5344CB8AC3E}">
        <p14:creationId xmlns:p14="http://schemas.microsoft.com/office/powerpoint/2010/main" val="33638095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3600">
                <a:latin typeface="Times New Roman" charset="0"/>
              </a:rPr>
              <a:t>Problem Solving by Dimensional Analysis</a:t>
            </a:r>
          </a:p>
        </p:txBody>
      </p:sp>
      <p:sp>
        <p:nvSpPr>
          <p:cNvPr id="31747" name="Rectangle 3"/>
          <p:cNvSpPr>
            <a:spLocks noGrp="1" noChangeArrowheads="1"/>
          </p:cNvSpPr>
          <p:nvPr>
            <p:ph type="body" idx="1"/>
          </p:nvPr>
        </p:nvSpPr>
        <p:spPr/>
        <p:txBody>
          <a:bodyPr/>
          <a:lstStyle/>
          <a:p>
            <a:pPr eaLnBrk="1" hangingPunct="1"/>
            <a:r>
              <a:rPr lang="en-US" altLang="en-US" sz="3000" dirty="0">
                <a:latin typeface="Times New Roman" charset="0"/>
              </a:rPr>
              <a:t>Value sought = value given x conversion factor(s)</a:t>
            </a:r>
          </a:p>
          <a:p>
            <a:pPr eaLnBrk="1" hangingPunct="1">
              <a:buFontTx/>
              <a:buNone/>
            </a:pPr>
            <a:r>
              <a:rPr lang="en-US" altLang="en-US" sz="2800" u="sng" dirty="0">
                <a:latin typeface="Times New Roman" charset="0"/>
              </a:rPr>
              <a:t>Example:</a:t>
            </a:r>
            <a:r>
              <a:rPr lang="en-US" altLang="en-US" sz="2800" dirty="0">
                <a:latin typeface="Times New Roman" charset="0"/>
              </a:rPr>
              <a:t>  </a:t>
            </a:r>
          </a:p>
          <a:p>
            <a:pPr eaLnBrk="1" hangingPunct="1">
              <a:buFontTx/>
              <a:buNone/>
            </a:pPr>
            <a:r>
              <a:rPr lang="en-US" altLang="en-US" sz="2800" dirty="0">
                <a:latin typeface="Times New Roman" charset="0"/>
              </a:rPr>
              <a:t>	What is 26 miles in kilometers? </a:t>
            </a:r>
            <a:r>
              <a:rPr lang="en-US" altLang="en-US" sz="2400" dirty="0">
                <a:latin typeface="Times New Roman" charset="0"/>
              </a:rPr>
              <a:t>(1 mi. = 1.609 km)</a:t>
            </a:r>
          </a:p>
          <a:p>
            <a:pPr eaLnBrk="1" hangingPunct="1">
              <a:buFontTx/>
              <a:buNone/>
            </a:pPr>
            <a:endParaRPr lang="en-US" altLang="en-US" sz="1200" dirty="0">
              <a:latin typeface="Times New Roman" charset="0"/>
            </a:endParaRPr>
          </a:p>
          <a:p>
            <a:pPr eaLnBrk="1" hangingPunct="1">
              <a:buFontTx/>
              <a:buNone/>
            </a:pPr>
            <a:r>
              <a:rPr lang="en-US" altLang="en-US" sz="3000" dirty="0">
                <a:latin typeface="Times New Roman" charset="0"/>
              </a:rPr>
              <a:t>	</a:t>
            </a:r>
            <a:r>
              <a:rPr lang="en-US" altLang="en-US" sz="2800" dirty="0">
                <a:latin typeface="Times New Roman" charset="0"/>
              </a:rPr>
              <a:t>Value sought: ? km;  value given = 26 miles;</a:t>
            </a:r>
          </a:p>
          <a:p>
            <a:pPr eaLnBrk="1" hangingPunct="1">
              <a:buFontTx/>
              <a:buNone/>
            </a:pPr>
            <a:r>
              <a:rPr lang="en-US" altLang="en-US" sz="2800" dirty="0">
                <a:latin typeface="Times New Roman" charset="0"/>
              </a:rPr>
              <a:t>	conversion factor: 1 mi. = 1.609 km</a:t>
            </a:r>
          </a:p>
          <a:p>
            <a:pPr eaLnBrk="1" hangingPunct="1">
              <a:buFontTx/>
              <a:buNone/>
            </a:pPr>
            <a:endParaRPr lang="en-US" altLang="en-US" sz="1200" dirty="0">
              <a:latin typeface="Times New Roman" charset="0"/>
            </a:endParaRPr>
          </a:p>
          <a:p>
            <a:pPr eaLnBrk="1" hangingPunct="1">
              <a:buFontTx/>
              <a:buNone/>
            </a:pPr>
            <a:r>
              <a:rPr lang="en-US" altLang="en-US" sz="2800" dirty="0">
                <a:latin typeface="Times New Roman" charset="0"/>
              </a:rPr>
              <a:t>	? km = 26 mi. x (1.609 km/1 mi.) = 41.834 km</a:t>
            </a:r>
          </a:p>
          <a:p>
            <a:pPr eaLnBrk="1" hangingPunct="1">
              <a:buFontTx/>
              <a:buNone/>
            </a:pPr>
            <a:r>
              <a:rPr lang="en-US" altLang="en-US" sz="2800" dirty="0">
                <a:latin typeface="Times New Roman" charset="0"/>
              </a:rPr>
              <a:t>	Final answer = 42 km (rounded off to 2 sig. fig.)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3200" dirty="0" smtClean="0">
                <a:latin typeface="Times New Roman" charset="0"/>
              </a:rPr>
              <a:t>Exercise-#5</a:t>
            </a:r>
            <a:r>
              <a:rPr lang="en-US" altLang="en-US" sz="3600" dirty="0" smtClean="0">
                <a:latin typeface="Times New Roman" charset="0"/>
              </a:rPr>
              <a:t>: Unit Conversion</a:t>
            </a:r>
            <a:endParaRPr lang="en-US" altLang="en-US" sz="3600" dirty="0">
              <a:latin typeface="Times New Roman" charset="0"/>
            </a:endParaRPr>
          </a:p>
        </p:txBody>
      </p:sp>
      <p:sp>
        <p:nvSpPr>
          <p:cNvPr id="67587" name="Rectangle 3"/>
          <p:cNvSpPr>
            <a:spLocks noGrp="1" noChangeArrowheads="1"/>
          </p:cNvSpPr>
          <p:nvPr>
            <p:ph type="body" idx="1"/>
          </p:nvPr>
        </p:nvSpPr>
        <p:spPr>
          <a:xfrm>
            <a:off x="457200" y="1600200"/>
            <a:ext cx="8229600" cy="4724400"/>
          </a:xfrm>
        </p:spPr>
        <p:txBody>
          <a:bodyPr/>
          <a:lstStyle/>
          <a:p>
            <a:pPr marL="609600" indent="-609600" eaLnBrk="1" hangingPunct="1">
              <a:lnSpc>
                <a:spcPct val="90000"/>
              </a:lnSpc>
              <a:buFontTx/>
              <a:buNone/>
            </a:pPr>
            <a:r>
              <a:rPr lang="en-US" altLang="en-US" sz="2800" dirty="0">
                <a:latin typeface="Times New Roman" charset="0"/>
                <a:ea typeface="Times New Roman" charset="0"/>
                <a:cs typeface="Times New Roman" charset="0"/>
              </a:rPr>
              <a:t> 1.	Express 26 miles per gallon (mpg) to kilometers per liter (</a:t>
            </a:r>
            <a:r>
              <a:rPr lang="en-US" altLang="en-US" sz="2800" dirty="0" err="1">
                <a:latin typeface="Times New Roman" charset="0"/>
                <a:ea typeface="Times New Roman" charset="0"/>
                <a:cs typeface="Times New Roman" charset="0"/>
              </a:rPr>
              <a:t>kmpL</a:t>
            </a:r>
            <a:r>
              <a:rPr lang="en-US" altLang="en-US" sz="2800" dirty="0">
                <a:latin typeface="Times New Roman" charset="0"/>
                <a:ea typeface="Times New Roman" charset="0"/>
                <a:cs typeface="Times New Roman" charset="0"/>
              </a:rPr>
              <a:t>). </a:t>
            </a:r>
          </a:p>
          <a:p>
            <a:pPr lvl="1" eaLnBrk="1" hangingPunct="1">
              <a:lnSpc>
                <a:spcPct val="90000"/>
              </a:lnSpc>
              <a:buFont typeface="Arial" charset="0"/>
              <a:buChar char="•"/>
            </a:pPr>
            <a:r>
              <a:rPr lang="en-US" altLang="en-US" sz="2400" dirty="0" smtClean="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1 mile = 1.609 km and 1 gallon = 3.7854 L)</a:t>
            </a:r>
            <a:r>
              <a:rPr lang="en-US" altLang="en-US" sz="2000" dirty="0">
                <a:latin typeface="Times New Roman" charset="0"/>
                <a:ea typeface="Times New Roman" charset="0"/>
                <a:cs typeface="Times New Roman" charset="0"/>
              </a:rPr>
              <a:t> </a:t>
            </a:r>
          </a:p>
          <a:p>
            <a:pPr marL="609600" indent="-609600" eaLnBrk="1" hangingPunct="1">
              <a:lnSpc>
                <a:spcPct val="90000"/>
              </a:lnSpc>
            </a:pPr>
            <a:endParaRPr lang="en-US" altLang="en-US" dirty="0">
              <a:latin typeface="Times New Roman" charset="0"/>
              <a:ea typeface="Times New Roman" charset="0"/>
              <a:cs typeface="Times New Roman" charset="0"/>
            </a:endParaRPr>
          </a:p>
          <a:p>
            <a:pPr marL="609600" indent="-609600" eaLnBrk="1" hangingPunct="1">
              <a:lnSpc>
                <a:spcPct val="90000"/>
              </a:lnSpc>
              <a:buFontTx/>
              <a:buNone/>
            </a:pPr>
            <a:r>
              <a:rPr lang="en-US" altLang="en-US" sz="2800" dirty="0">
                <a:latin typeface="Times New Roman" charset="0"/>
                <a:ea typeface="Times New Roman" charset="0"/>
                <a:cs typeface="Times New Roman" charset="0"/>
              </a:rPr>
              <a:t> 2.	The speed of light is 3.00 x 10</a:t>
            </a:r>
            <a:r>
              <a:rPr lang="en-US" altLang="en-US" sz="2800" baseline="36000" dirty="0">
                <a:latin typeface="Times New Roman" charset="0"/>
                <a:ea typeface="Times New Roman" charset="0"/>
                <a:cs typeface="Times New Roman" charset="0"/>
              </a:rPr>
              <a:t>8</a:t>
            </a:r>
            <a:r>
              <a:rPr lang="en-US" altLang="en-US" sz="2800" dirty="0">
                <a:latin typeface="Times New Roman" charset="0"/>
                <a:ea typeface="Times New Roman" charset="0"/>
                <a:cs typeface="Times New Roman" charset="0"/>
              </a:rPr>
              <a:t> m/s; what is the speed in miles per hour (mph)? </a:t>
            </a:r>
            <a:endParaRPr lang="en-US" altLang="en-US" sz="2800" dirty="0" smtClean="0">
              <a:latin typeface="Times New Roman" charset="0"/>
              <a:ea typeface="Times New Roman" charset="0"/>
              <a:cs typeface="Times New Roman" charset="0"/>
            </a:endParaRPr>
          </a:p>
          <a:p>
            <a:pPr lvl="1" eaLnBrk="1" hangingPunct="1">
              <a:lnSpc>
                <a:spcPct val="90000"/>
              </a:lnSpc>
              <a:buFont typeface="Arial" charset="0"/>
              <a:buChar char="•"/>
            </a:pPr>
            <a:r>
              <a:rPr lang="en-US" altLang="en-US" sz="2400" dirty="0" smtClean="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1 km = 1000 m; 1 hour = 3600 s)</a:t>
            </a:r>
          </a:p>
          <a:p>
            <a:pPr marL="609600" indent="-609600" eaLnBrk="1" hangingPunct="1">
              <a:lnSpc>
                <a:spcPct val="90000"/>
              </a:lnSpc>
              <a:buFontTx/>
              <a:buNone/>
            </a:pPr>
            <a:endParaRPr lang="en-US" altLang="en-US" sz="2400" dirty="0" smtClean="0">
              <a:latin typeface="Times New Roman" charset="0"/>
              <a:ea typeface="Times New Roman" charset="0"/>
              <a:cs typeface="Times New Roman" charset="0"/>
            </a:endParaRPr>
          </a:p>
          <a:p>
            <a:pPr marL="609600" indent="-609600" eaLnBrk="1" hangingPunct="1">
              <a:lnSpc>
                <a:spcPct val="90000"/>
              </a:lnSpc>
              <a:buFontTx/>
              <a:buNone/>
            </a:pPr>
            <a:endParaRPr lang="en-US" altLang="en-US" sz="2400" dirty="0" smtClean="0">
              <a:latin typeface="Times New Roman" charset="0"/>
              <a:ea typeface="Times New Roman" charset="0"/>
              <a:cs typeface="Times New Roman" charset="0"/>
            </a:endParaRPr>
          </a:p>
          <a:p>
            <a:pPr eaLnBrk="1" hangingPunct="1">
              <a:lnSpc>
                <a:spcPct val="90000"/>
              </a:lnSpc>
              <a:buFont typeface="Arial" charset="0"/>
              <a:buChar char="•"/>
            </a:pPr>
            <a:r>
              <a:rPr lang="en-US" altLang="en-US" sz="2400" dirty="0" smtClean="0">
                <a:solidFill>
                  <a:srgbClr val="0070C0"/>
                </a:solidFill>
                <a:latin typeface="Times New Roman" charset="0"/>
                <a:ea typeface="Times New Roman" charset="0"/>
                <a:cs typeface="Times New Roman" charset="0"/>
              </a:rPr>
              <a:t>(Answer: (1) 11 </a:t>
            </a:r>
            <a:r>
              <a:rPr lang="en-US" altLang="en-US" sz="2400" dirty="0" err="1" smtClean="0">
                <a:solidFill>
                  <a:srgbClr val="0070C0"/>
                </a:solidFill>
                <a:latin typeface="Times New Roman" charset="0"/>
                <a:ea typeface="Times New Roman" charset="0"/>
                <a:cs typeface="Times New Roman" charset="0"/>
              </a:rPr>
              <a:t>kmpL</a:t>
            </a:r>
            <a:r>
              <a:rPr lang="en-US" altLang="en-US" sz="2400" dirty="0" smtClean="0">
                <a:solidFill>
                  <a:srgbClr val="0070C0"/>
                </a:solidFill>
                <a:latin typeface="Times New Roman" charset="0"/>
                <a:ea typeface="Times New Roman" charset="0"/>
                <a:cs typeface="Times New Roman" charset="0"/>
              </a:rPr>
              <a:t>;	(2) 6.71 x 10</a:t>
            </a:r>
            <a:r>
              <a:rPr lang="en-US" altLang="en-US" sz="2400" baseline="30000" dirty="0" smtClean="0">
                <a:solidFill>
                  <a:srgbClr val="0070C0"/>
                </a:solidFill>
                <a:latin typeface="Times New Roman" charset="0"/>
                <a:ea typeface="Times New Roman" charset="0"/>
                <a:cs typeface="Times New Roman" charset="0"/>
              </a:rPr>
              <a:t>8</a:t>
            </a:r>
            <a:r>
              <a:rPr lang="en-US" altLang="en-US" sz="2400" dirty="0" smtClean="0">
                <a:solidFill>
                  <a:srgbClr val="0070C0"/>
                </a:solidFill>
                <a:latin typeface="Times New Roman" charset="0"/>
                <a:ea typeface="Times New Roman" charset="0"/>
                <a:cs typeface="Times New Roman" charset="0"/>
              </a:rPr>
              <a:t> mph)</a:t>
            </a:r>
            <a:endParaRPr lang="en-US" altLang="en-US" sz="2400" dirty="0">
              <a:solidFill>
                <a:srgbClr val="0070C0"/>
              </a:solidFill>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charset="0"/>
                <a:ea typeface="Times New Roman" charset="0"/>
                <a:cs typeface="Times New Roman" charset="0"/>
              </a:rPr>
              <a:t>Exercise-#6: Mean and Standard Deviation</a:t>
            </a:r>
            <a:endParaRPr lang="en-US" sz="32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600200"/>
            <a:ext cx="8229600" cy="4876800"/>
          </a:xfrm>
        </p:spPr>
        <p:txBody>
          <a:bodyPr/>
          <a:lstStyle/>
          <a:p>
            <a:r>
              <a:rPr lang="en-US" sz="2400" dirty="0" smtClean="0">
                <a:latin typeface="Times New Roman" charset="0"/>
                <a:ea typeface="Times New Roman" charset="0"/>
                <a:cs typeface="Times New Roman" charset="0"/>
              </a:rPr>
              <a:t>A student weighed 12 pennies on a balance and recorded the following masses:</a:t>
            </a:r>
          </a:p>
          <a:p>
            <a:pPr marL="457200" lvl="1" indent="0">
              <a:buNone/>
            </a:pPr>
            <a:r>
              <a:rPr lang="en-US" sz="2000" dirty="0" smtClean="0">
                <a:latin typeface="Times New Roman" charset="0"/>
                <a:ea typeface="Times New Roman" charset="0"/>
                <a:cs typeface="Times New Roman" charset="0"/>
              </a:rPr>
              <a:t>   3.112 g	3.109 g	  3.059 g	    2.518 g    3.079 g    3.129 g  </a:t>
            </a:r>
          </a:p>
          <a:p>
            <a:pPr marL="457200" lvl="1" indent="0">
              <a:buNone/>
            </a:pPr>
            <a:r>
              <a:rPr lang="en-US" sz="2000" dirty="0" smtClean="0">
                <a:latin typeface="Times New Roman" charset="0"/>
                <a:ea typeface="Times New Roman" charset="0"/>
                <a:cs typeface="Times New Roman" charset="0"/>
              </a:rPr>
              <a:t>   3.081 g	2.504 g	  3.050 g	    3.072 g    3.064 g    3.131 g</a:t>
            </a:r>
            <a:r>
              <a:rPr lang="en-US" sz="2400" dirty="0" smtClean="0">
                <a:latin typeface="Times New Roman" charset="0"/>
                <a:ea typeface="Times New Roman" charset="0"/>
                <a:cs typeface="Times New Roman" charset="0"/>
              </a:rPr>
              <a:t>; </a:t>
            </a:r>
          </a:p>
          <a:p>
            <a:pPr marL="857250" lvl="1" indent="-457200">
              <a:buFont typeface="+mj-lt"/>
              <a:buAutoNum type="arabicParenR"/>
            </a:pPr>
            <a:r>
              <a:rPr lang="en-US" sz="2400" dirty="0" smtClean="0">
                <a:latin typeface="Times New Roman" charset="0"/>
                <a:ea typeface="Times New Roman" charset="0"/>
                <a:cs typeface="Times New Roman" charset="0"/>
              </a:rPr>
              <a:t>Are there outliers among the masses of pennies?</a:t>
            </a:r>
          </a:p>
          <a:p>
            <a:pPr marL="857250" lvl="1" indent="-457200">
              <a:buFont typeface="+mj-lt"/>
              <a:buAutoNum type="arabicParenR"/>
            </a:pPr>
            <a:r>
              <a:rPr lang="en-US" sz="2400" dirty="0" smtClean="0">
                <a:latin typeface="Times New Roman" charset="0"/>
                <a:ea typeface="Times New Roman" charset="0"/>
                <a:cs typeface="Times New Roman" charset="0"/>
              </a:rPr>
              <a:t>Calculate the mean mass of pennies and the standard deviation excluding the outliers. Write the mean mass with precision.</a:t>
            </a:r>
          </a:p>
          <a:p>
            <a:pPr>
              <a:buFont typeface="Arial" charset="0"/>
              <a:buChar char="•"/>
            </a:pPr>
            <a:endParaRPr lang="en-US" sz="2000" dirty="0" smtClean="0">
              <a:solidFill>
                <a:srgbClr val="0070C0"/>
              </a:solidFill>
              <a:latin typeface="Times New Roman" charset="0"/>
              <a:ea typeface="Times New Roman" charset="0"/>
              <a:cs typeface="Times New Roman" charset="0"/>
            </a:endParaRPr>
          </a:p>
          <a:p>
            <a:pPr>
              <a:buFont typeface="Arial" charset="0"/>
              <a:buChar char="•"/>
            </a:pPr>
            <a:endParaRPr lang="en-US" sz="2000" dirty="0" smtClean="0">
              <a:solidFill>
                <a:srgbClr val="0070C0"/>
              </a:solidFill>
              <a:latin typeface="Times New Roman" charset="0"/>
              <a:ea typeface="Times New Roman" charset="0"/>
              <a:cs typeface="Times New Roman" charset="0"/>
            </a:endParaRPr>
          </a:p>
          <a:p>
            <a:pPr>
              <a:buFont typeface="Arial" charset="0"/>
              <a:buChar char="•"/>
            </a:pPr>
            <a:r>
              <a:rPr lang="en-US" sz="2000" dirty="0" smtClean="0">
                <a:solidFill>
                  <a:srgbClr val="0070C0"/>
                </a:solidFill>
                <a:latin typeface="Times New Roman" charset="0"/>
                <a:ea typeface="Times New Roman" charset="0"/>
                <a:cs typeface="Times New Roman" charset="0"/>
              </a:rPr>
              <a:t>(Answer: (a) 2.518 g and 2.504 g are outliers;  </a:t>
            </a:r>
          </a:p>
          <a:p>
            <a:pPr marL="457200" lvl="1" indent="0">
              <a:buNone/>
            </a:pPr>
            <a:r>
              <a:rPr lang="en-US" sz="2000" dirty="0">
                <a:solidFill>
                  <a:srgbClr val="0070C0"/>
                </a:solidFill>
                <a:latin typeface="Times New Roman" charset="0"/>
                <a:ea typeface="Times New Roman" charset="0"/>
                <a:cs typeface="Times New Roman" charset="0"/>
              </a:rPr>
              <a:t>	 </a:t>
            </a:r>
            <a:r>
              <a:rPr lang="en-US" sz="2000" dirty="0" smtClean="0">
                <a:solidFill>
                  <a:srgbClr val="0070C0"/>
                </a:solidFill>
                <a:latin typeface="Times New Roman" charset="0"/>
                <a:ea typeface="Times New Roman" charset="0"/>
                <a:cs typeface="Times New Roman" charset="0"/>
              </a:rPr>
              <a:t>     (b) mean with precision = 3.09 </a:t>
            </a:r>
            <a:r>
              <a:rPr lang="en-US" sz="2000" dirty="0" smtClean="0">
                <a:solidFill>
                  <a:srgbClr val="0070C0"/>
                </a:solidFill>
              </a:rPr>
              <a:t>±</a:t>
            </a:r>
            <a:r>
              <a:rPr lang="en-US" sz="2000" dirty="0" smtClean="0">
                <a:solidFill>
                  <a:srgbClr val="0070C0"/>
                </a:solidFill>
                <a:latin typeface="Times New Roman" charset="0"/>
                <a:ea typeface="Times New Roman" charset="0"/>
                <a:cs typeface="Times New Roman" charset="0"/>
              </a:rPr>
              <a:t> 0.03 g; std. deviation = 0.03 g)</a:t>
            </a:r>
          </a:p>
        </p:txBody>
      </p:sp>
    </p:spTree>
    <p:extLst>
      <p:ext uri="{BB962C8B-B14F-4D97-AF65-F5344CB8AC3E}">
        <p14:creationId xmlns:p14="http://schemas.microsoft.com/office/powerpoint/2010/main" val="911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1020762"/>
          </a:xfrm>
        </p:spPr>
        <p:txBody>
          <a:bodyPr/>
          <a:lstStyle/>
          <a:p>
            <a:pPr eaLnBrk="1" hangingPunct="1"/>
            <a:r>
              <a:rPr lang="en-US" altLang="en-US">
                <a:latin typeface="Times New Roman" charset="0"/>
              </a:rPr>
              <a:t>Density</a:t>
            </a:r>
          </a:p>
        </p:txBody>
      </p:sp>
      <p:sp>
        <p:nvSpPr>
          <p:cNvPr id="36867" name="Rectangle 3"/>
          <p:cNvSpPr>
            <a:spLocks noGrp="1" noChangeArrowheads="1"/>
          </p:cNvSpPr>
          <p:nvPr>
            <p:ph type="body" idx="1"/>
          </p:nvPr>
        </p:nvSpPr>
        <p:spPr>
          <a:xfrm>
            <a:off x="457200" y="1600200"/>
            <a:ext cx="8229600" cy="4876800"/>
          </a:xfrm>
        </p:spPr>
        <p:txBody>
          <a:bodyPr/>
          <a:lstStyle/>
          <a:p>
            <a:pPr eaLnBrk="1" hangingPunct="1"/>
            <a:endParaRPr lang="en-US" altLang="en-US">
              <a:latin typeface="Times New Roman" charset="0"/>
            </a:endParaRPr>
          </a:p>
          <a:p>
            <a:pPr eaLnBrk="1" hangingPunct="1">
              <a:buFontTx/>
              <a:buNone/>
            </a:pPr>
            <a:endParaRPr lang="en-US" altLang="en-US" sz="1200">
              <a:latin typeface="Times New Roman" charset="0"/>
            </a:endParaRPr>
          </a:p>
          <a:p>
            <a:pPr eaLnBrk="1" hangingPunct="1">
              <a:buFontTx/>
              <a:buNone/>
            </a:pPr>
            <a:endParaRPr lang="en-US" altLang="en-US" sz="1200">
              <a:latin typeface="Times New Roman" charset="0"/>
            </a:endParaRPr>
          </a:p>
          <a:p>
            <a:pPr lvl="1" eaLnBrk="1" hangingPunct="1">
              <a:buFontTx/>
              <a:buNone/>
            </a:pPr>
            <a:endParaRPr lang="en-US" altLang="en-US" sz="1400">
              <a:latin typeface="Times New Roman" charset="0"/>
            </a:endParaRPr>
          </a:p>
          <a:p>
            <a:pPr lvl="1" eaLnBrk="1" hangingPunct="1">
              <a:buFontTx/>
              <a:buNone/>
            </a:pPr>
            <a:r>
              <a:rPr lang="en-US" altLang="en-US">
                <a:latin typeface="Times New Roman" charset="0"/>
              </a:rPr>
              <a:t>(Mass = volume x density;  Volume = mass/density)</a:t>
            </a:r>
          </a:p>
          <a:p>
            <a:pPr eaLnBrk="1" hangingPunct="1">
              <a:buFontTx/>
              <a:buNone/>
            </a:pPr>
            <a:endParaRPr lang="en-US" altLang="en-US" sz="1200">
              <a:latin typeface="Times New Roman" charset="0"/>
            </a:endParaRPr>
          </a:p>
          <a:p>
            <a:pPr eaLnBrk="1" hangingPunct="1">
              <a:buFontTx/>
              <a:buNone/>
            </a:pPr>
            <a:r>
              <a:rPr lang="en-US" altLang="en-US">
                <a:latin typeface="Times New Roman" charset="0"/>
              </a:rPr>
              <a:t>	</a:t>
            </a:r>
            <a:r>
              <a:rPr lang="en-US" altLang="en-US" sz="2800">
                <a:latin typeface="Times New Roman" charset="0"/>
              </a:rPr>
              <a:t>Units:  g/mL or g/cm</a:t>
            </a:r>
            <a:r>
              <a:rPr lang="en-US" altLang="en-US" sz="2800" baseline="30000">
                <a:latin typeface="Times New Roman" charset="0"/>
              </a:rPr>
              <a:t>3 </a:t>
            </a:r>
            <a:r>
              <a:rPr lang="en-US" altLang="en-US" sz="2800">
                <a:latin typeface="Times New Roman" charset="0"/>
              </a:rPr>
              <a:t>(for liquids or solids)</a:t>
            </a:r>
          </a:p>
          <a:p>
            <a:pPr eaLnBrk="1" hangingPunct="1">
              <a:buFontTx/>
              <a:buNone/>
            </a:pPr>
            <a:r>
              <a:rPr lang="en-US" altLang="en-US" sz="2800">
                <a:latin typeface="Times New Roman" charset="0"/>
              </a:rPr>
              <a:t>		      g/L (for gases)</a:t>
            </a:r>
          </a:p>
          <a:p>
            <a:pPr eaLnBrk="1" hangingPunct="1">
              <a:buFontTx/>
              <a:buNone/>
            </a:pPr>
            <a:r>
              <a:rPr lang="en-US" altLang="en-US">
                <a:latin typeface="Times New Roman" charset="0"/>
              </a:rPr>
              <a:t>	</a:t>
            </a:r>
          </a:p>
          <a:p>
            <a:pPr eaLnBrk="1" hangingPunct="1">
              <a:buFontTx/>
              <a:buNone/>
            </a:pPr>
            <a:r>
              <a:rPr lang="en-US" altLang="en-US">
                <a:latin typeface="Times New Roman" charset="0"/>
              </a:rPr>
              <a:t>		SI unit:  kg/m</a:t>
            </a:r>
            <a:r>
              <a:rPr lang="en-US" altLang="en-US" baseline="30000">
                <a:latin typeface="Times New Roman" charset="0"/>
              </a:rPr>
              <a:t>3</a:t>
            </a:r>
            <a:r>
              <a:rPr lang="en-US" altLang="en-US">
                <a:latin typeface="Times New Roman" charset="0"/>
              </a:rPr>
              <a:t> </a:t>
            </a:r>
          </a:p>
        </p:txBody>
      </p:sp>
      <p:sp>
        <p:nvSpPr>
          <p:cNvPr id="7270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72709" name="Object 2"/>
          <p:cNvGraphicFramePr>
            <a:graphicFrameLocks noChangeAspect="1"/>
          </p:cNvGraphicFramePr>
          <p:nvPr/>
        </p:nvGraphicFramePr>
        <p:xfrm>
          <a:off x="1371600" y="1600200"/>
          <a:ext cx="3330575" cy="1066800"/>
        </p:xfrm>
        <a:graphic>
          <a:graphicData uri="http://schemas.openxmlformats.org/presentationml/2006/ole">
            <mc:AlternateContent xmlns:mc="http://schemas.openxmlformats.org/markup-compatibility/2006">
              <mc:Choice xmlns:v="urn:schemas-microsoft-com:vml" Requires="v">
                <p:oleObj spid="_x0000_s72736" name="Equation" r:id="rId3" imgW="1218671" imgH="393529" progId="Equation.3">
                  <p:embed/>
                </p:oleObj>
              </mc:Choice>
              <mc:Fallback>
                <p:oleObj name="Equation" r:id="rId3" imgW="1218671"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00200"/>
                        <a:ext cx="3330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a:latin typeface="Times New Roman" charset="0"/>
              </a:rPr>
              <a:t>Determining Volumes</a:t>
            </a:r>
          </a:p>
        </p:txBody>
      </p:sp>
      <p:sp>
        <p:nvSpPr>
          <p:cNvPr id="37891" name="Rectangle 3"/>
          <p:cNvSpPr>
            <a:spLocks noGrp="1" noChangeArrowheads="1"/>
          </p:cNvSpPr>
          <p:nvPr>
            <p:ph type="body" idx="1"/>
          </p:nvPr>
        </p:nvSpPr>
        <p:spPr/>
        <p:txBody>
          <a:bodyPr/>
          <a:lstStyle/>
          <a:p>
            <a:pPr eaLnBrk="1" hangingPunct="1">
              <a:lnSpc>
                <a:spcPct val="90000"/>
              </a:lnSpc>
            </a:pPr>
            <a:r>
              <a:rPr lang="en-US" altLang="en-US" sz="3000">
                <a:latin typeface="Times New Roman" charset="0"/>
              </a:rPr>
              <a:t>Rectangular objects:</a:t>
            </a:r>
            <a:r>
              <a:rPr lang="en-US" altLang="en-US"/>
              <a:t> </a:t>
            </a:r>
            <a:r>
              <a:rPr lang="en-US" altLang="en-US" sz="2800">
                <a:latin typeface="Times New Roman" charset="0"/>
              </a:rPr>
              <a:t>V = </a:t>
            </a:r>
            <a:r>
              <a:rPr lang="en-US" altLang="en-US" sz="2800" i="1">
                <a:latin typeface="Times New Roman" charset="0"/>
              </a:rPr>
              <a:t>length</a:t>
            </a:r>
            <a:r>
              <a:rPr lang="en-US" altLang="en-US" sz="2800">
                <a:latin typeface="Times New Roman" charset="0"/>
              </a:rPr>
              <a:t> x </a:t>
            </a:r>
            <a:r>
              <a:rPr lang="en-US" altLang="en-US" sz="2800" i="1">
                <a:latin typeface="Times New Roman" charset="0"/>
              </a:rPr>
              <a:t>width</a:t>
            </a:r>
            <a:r>
              <a:rPr lang="en-US" altLang="en-US" sz="2800">
                <a:latin typeface="Times New Roman" charset="0"/>
              </a:rPr>
              <a:t> x </a:t>
            </a:r>
            <a:r>
              <a:rPr lang="en-US" altLang="en-US" sz="2800" i="1">
                <a:latin typeface="Times New Roman" charset="0"/>
              </a:rPr>
              <a:t>thickness</a:t>
            </a:r>
            <a:r>
              <a:rPr lang="en-US" altLang="en-US" sz="2800">
                <a:latin typeface="Times New Roman" charset="0"/>
              </a:rPr>
              <a:t>;</a:t>
            </a:r>
          </a:p>
          <a:p>
            <a:pPr eaLnBrk="1" hangingPunct="1">
              <a:lnSpc>
                <a:spcPct val="90000"/>
              </a:lnSpc>
              <a:buFontTx/>
              <a:buNone/>
            </a:pPr>
            <a:endParaRPr lang="en-US" altLang="en-US" sz="1200">
              <a:latin typeface="Times New Roman" charset="0"/>
            </a:endParaRPr>
          </a:p>
          <a:p>
            <a:pPr eaLnBrk="1" hangingPunct="1">
              <a:lnSpc>
                <a:spcPct val="90000"/>
              </a:lnSpc>
            </a:pPr>
            <a:r>
              <a:rPr lang="en-US" altLang="en-US" sz="2800">
                <a:latin typeface="Times New Roman" charset="0"/>
              </a:rPr>
              <a:t>Cylindrical objects: V = </a:t>
            </a:r>
            <a:r>
              <a:rPr lang="en-US" altLang="en-US" sz="2800">
                <a:latin typeface="Symbol" charset="2"/>
              </a:rPr>
              <a:t>p</a:t>
            </a:r>
            <a:r>
              <a:rPr lang="en-US" altLang="en-US" sz="2800">
                <a:latin typeface="Times New Roman" charset="0"/>
              </a:rPr>
              <a:t>r</a:t>
            </a:r>
            <a:r>
              <a:rPr lang="en-US" altLang="en-US" sz="2400" baseline="30000">
                <a:latin typeface="Times New Roman" charset="0"/>
              </a:rPr>
              <a:t>2</a:t>
            </a:r>
            <a:r>
              <a:rPr lang="en-US" altLang="en-US" sz="2800" i="1">
                <a:latin typeface="Times New Roman" charset="0"/>
              </a:rPr>
              <a:t>l </a:t>
            </a:r>
            <a:r>
              <a:rPr lang="en-US" altLang="en-US" sz="2800">
                <a:latin typeface="Times New Roman" charset="0"/>
              </a:rPr>
              <a:t>(or </a:t>
            </a:r>
            <a:r>
              <a:rPr lang="en-US" altLang="en-US" sz="2800">
                <a:latin typeface="Symbol" charset="2"/>
              </a:rPr>
              <a:t>p</a:t>
            </a:r>
            <a:r>
              <a:rPr lang="en-US" altLang="en-US" sz="2800">
                <a:latin typeface="Times New Roman" charset="0"/>
              </a:rPr>
              <a:t>r</a:t>
            </a:r>
            <a:r>
              <a:rPr lang="en-US" altLang="en-US" sz="2400" baseline="30000">
                <a:latin typeface="Times New Roman" charset="0"/>
              </a:rPr>
              <a:t>2</a:t>
            </a:r>
            <a:r>
              <a:rPr lang="en-US" altLang="en-US" sz="2800" i="1">
                <a:latin typeface="Times New Roman" charset="0"/>
              </a:rPr>
              <a:t>h</a:t>
            </a:r>
            <a:r>
              <a:rPr lang="en-US" altLang="en-US" sz="2800">
                <a:latin typeface="Times New Roman" charset="0"/>
              </a:rPr>
              <a:t>);</a:t>
            </a:r>
          </a:p>
          <a:p>
            <a:pPr eaLnBrk="1" hangingPunct="1">
              <a:lnSpc>
                <a:spcPct val="90000"/>
              </a:lnSpc>
              <a:buFontTx/>
              <a:buNone/>
            </a:pPr>
            <a:endParaRPr lang="en-US" altLang="en-US" sz="1200">
              <a:latin typeface="Times New Roman" charset="0"/>
            </a:endParaRPr>
          </a:p>
          <a:p>
            <a:pPr eaLnBrk="1" hangingPunct="1">
              <a:lnSpc>
                <a:spcPct val="90000"/>
              </a:lnSpc>
            </a:pPr>
            <a:r>
              <a:rPr lang="en-US" altLang="en-US" sz="2800">
                <a:latin typeface="Times New Roman" charset="0"/>
              </a:rPr>
              <a:t>Spherical objects:  V = </a:t>
            </a:r>
            <a:r>
              <a:rPr lang="en-US" altLang="en-US" sz="2400">
                <a:latin typeface="Times New Roman" charset="0"/>
              </a:rPr>
              <a:t>(</a:t>
            </a:r>
            <a:r>
              <a:rPr lang="en-US" altLang="en-US" sz="2400" baseline="30000">
                <a:latin typeface="Times New Roman" charset="0"/>
              </a:rPr>
              <a:t>4</a:t>
            </a:r>
            <a:r>
              <a:rPr lang="en-US" altLang="en-US" sz="2400">
                <a:latin typeface="Times New Roman" charset="0"/>
              </a:rPr>
              <a:t>/</a:t>
            </a:r>
            <a:r>
              <a:rPr lang="en-US" altLang="en-US" sz="2400" baseline="-25000">
                <a:latin typeface="Times New Roman" charset="0"/>
              </a:rPr>
              <a:t>3</a:t>
            </a:r>
            <a:r>
              <a:rPr lang="en-US" altLang="en-US" sz="2400">
                <a:latin typeface="Times New Roman" charset="0"/>
              </a:rPr>
              <a:t>)</a:t>
            </a:r>
            <a:r>
              <a:rPr lang="en-US" altLang="en-US" sz="2800">
                <a:latin typeface="Symbol" charset="2"/>
              </a:rPr>
              <a:t>p</a:t>
            </a:r>
            <a:r>
              <a:rPr lang="en-US" altLang="en-US" sz="2800">
                <a:latin typeface="Times New Roman" charset="0"/>
              </a:rPr>
              <a:t>r</a:t>
            </a:r>
            <a:r>
              <a:rPr lang="en-US" altLang="en-US" sz="2400" baseline="30000">
                <a:latin typeface="Times New Roman" charset="0"/>
              </a:rPr>
              <a:t>3</a:t>
            </a:r>
          </a:p>
          <a:p>
            <a:pPr eaLnBrk="1" hangingPunct="1">
              <a:lnSpc>
                <a:spcPct val="90000"/>
              </a:lnSpc>
            </a:pPr>
            <a:endParaRPr lang="en-US" altLang="en-US" sz="2800" baseline="30000">
              <a:latin typeface="Times New Roman" charset="0"/>
            </a:endParaRPr>
          </a:p>
          <a:p>
            <a:pPr eaLnBrk="1" hangingPunct="1">
              <a:lnSpc>
                <a:spcPct val="90000"/>
              </a:lnSpc>
            </a:pPr>
            <a:r>
              <a:rPr lang="en-US" altLang="en-US" sz="2800">
                <a:latin typeface="Times New Roman" charset="0"/>
              </a:rPr>
              <a:t>Liquid displacement method: </a:t>
            </a:r>
          </a:p>
          <a:p>
            <a:pPr lvl="1" eaLnBrk="1" hangingPunct="1">
              <a:lnSpc>
                <a:spcPct val="90000"/>
              </a:lnSpc>
              <a:buFontTx/>
              <a:buNone/>
            </a:pPr>
            <a:r>
              <a:rPr lang="en-US" altLang="en-US" i="1">
                <a:latin typeface="Times New Roman" charset="0"/>
              </a:rPr>
              <a:t>	the volume of object submerged in a liquid is equal to the volume of liquid displaced by the object.</a:t>
            </a:r>
            <a:endParaRPr lang="en-US" altLang="en-US">
              <a:latin typeface="Times New Roman" charset="0"/>
            </a:endParaRPr>
          </a:p>
          <a:p>
            <a:pPr eaLnBrk="1" hangingPunct="1">
              <a:lnSpc>
                <a:spcPct val="90000"/>
              </a:lnSpc>
              <a:buFontTx/>
              <a:buNone/>
            </a:pP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z="4000">
                <a:latin typeface="Times New Roman" charset="0"/>
                <a:ea typeface="Times New Roman" charset="0"/>
                <a:cs typeface="Times New Roman" charset="0"/>
              </a:rPr>
              <a:t>Volume by Displacement Method</a:t>
            </a:r>
          </a:p>
        </p:txBody>
      </p:sp>
      <p:pic>
        <p:nvPicPr>
          <p:cNvPr id="7475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03375" y="1600200"/>
            <a:ext cx="5937250"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What is </a:t>
            </a:r>
            <a:r>
              <a:rPr lang="en-US" altLang="en-US" sz="3600" i="1">
                <a:latin typeface="Times New Roman" charset="0"/>
                <a:ea typeface="Times New Roman" charset="0"/>
                <a:cs typeface="Times New Roman" charset="0"/>
              </a:rPr>
              <a:t>Matter</a:t>
            </a:r>
            <a:r>
              <a:rPr lang="en-US" altLang="en-US" sz="3600">
                <a:latin typeface="Times New Roman" charset="0"/>
                <a:ea typeface="Times New Roman" charset="0"/>
                <a:cs typeface="Times New Roman" charset="0"/>
              </a:rPr>
              <a:t>?</a:t>
            </a:r>
          </a:p>
        </p:txBody>
      </p:sp>
      <p:sp>
        <p:nvSpPr>
          <p:cNvPr id="91139" name="Rectangle 3"/>
          <p:cNvSpPr>
            <a:spLocks noGrp="1" noChangeArrowheads="1"/>
          </p:cNvSpPr>
          <p:nvPr>
            <p:ph type="body" idx="1"/>
          </p:nvPr>
        </p:nvSpPr>
        <p:spPr/>
        <p:txBody>
          <a:bodyPr/>
          <a:lstStyle/>
          <a:p>
            <a:pPr eaLnBrk="1" hangingPunct="1">
              <a:defRPr/>
            </a:pPr>
            <a:r>
              <a:rPr lang="en-US" altLang="en-US" sz="3600" dirty="0" smtClean="0">
                <a:latin typeface="Times New Roman" pitchFamily="18" charset="0"/>
                <a:ea typeface="+mn-ea"/>
                <a:cs typeface="Times New Roman" pitchFamily="18" charset="0"/>
              </a:rPr>
              <a:t>The materials of the universe </a:t>
            </a:r>
          </a:p>
          <a:p>
            <a:pPr marL="0" indent="0" eaLnBrk="1" hangingPunct="1">
              <a:buFontTx/>
              <a:buNone/>
              <a:defRPr/>
            </a:pPr>
            <a:r>
              <a:rPr lang="en-US" altLang="en-US" sz="3600" dirty="0" smtClean="0">
                <a:latin typeface="Times New Roman" pitchFamily="18" charset="0"/>
                <a:ea typeface="+mn-ea"/>
                <a:cs typeface="Times New Roman" pitchFamily="18" charset="0"/>
                <a:sym typeface="Symbol" pitchFamily="18" charset="2"/>
              </a:rPr>
              <a:t>      </a:t>
            </a:r>
            <a:r>
              <a:rPr lang="en-US" altLang="en-US" dirty="0" smtClean="0">
                <a:latin typeface="Times New Roman" pitchFamily="18" charset="0"/>
                <a:ea typeface="+mn-ea"/>
                <a:cs typeface="Times New Roman" pitchFamily="18" charset="0"/>
              </a:rPr>
              <a:t>anything that has mass and occupies space</a:t>
            </a:r>
          </a:p>
          <a:p>
            <a:pPr marL="457200" lvl="1" indent="0" eaLnBrk="1" hangingPunct="1">
              <a:buFontTx/>
              <a:buNone/>
              <a:defRPr/>
            </a:pPr>
            <a:endParaRPr lang="en-US" altLang="en-US" sz="3200" dirty="0" smtClean="0">
              <a:latin typeface="Times New Roman" panose="02020603050405020304" pitchFamily="18" charset="0"/>
              <a:ea typeface="ＭＳ Ｐゴシック" pitchFamily="34" charset="-128"/>
              <a:cs typeface="Times New Roman" panose="02020603050405020304" pitchFamily="18" charset="0"/>
            </a:endParaRPr>
          </a:p>
          <a:p>
            <a:pPr lvl="1" eaLnBrk="1" hangingPunct="1">
              <a:defRPr/>
            </a:pPr>
            <a:endParaRPr lang="en-US" altLang="en-US" sz="3200" dirty="0" smtClean="0">
              <a:latin typeface="Times New Roman" pitchFamily="18" charset="0"/>
              <a:cs typeface="Times New Roman" pitchFamily="18" charset="0"/>
            </a:endParaRPr>
          </a:p>
          <a:p>
            <a:pPr lvl="1" eaLnBrk="1" hangingPunct="1">
              <a:buFontTx/>
              <a:buNone/>
              <a:defRPr/>
            </a:pPr>
            <a:endParaRPr lang="en-US" alt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a:latin typeface="Times New Roman" charset="0"/>
              </a:rPr>
              <a:t>Density Determination</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p:txBody>
              <a:bodyPr/>
              <a:lstStyle/>
              <a:p>
                <a:pPr eaLnBrk="1" hangingPunct="1">
                  <a:buFontTx/>
                  <a:buNone/>
                </a:pPr>
                <a:r>
                  <a:rPr lang="en-US" altLang="en-US" sz="2800" u="sng" dirty="0" smtClean="0">
                    <a:latin typeface="Times New Roman" charset="0"/>
                  </a:rPr>
                  <a:t>Example-#1:</a:t>
                </a:r>
              </a:p>
              <a:p>
                <a:pPr eaLnBrk="1" hangingPunct="1">
                  <a:buFontTx/>
                  <a:buNone/>
                </a:pPr>
                <a:r>
                  <a:rPr lang="en-US" altLang="en-US" sz="2800" dirty="0">
                    <a:latin typeface="Times New Roman" charset="0"/>
                  </a:rPr>
                  <a:t>	A cylindrical metal </a:t>
                </a:r>
                <a:r>
                  <a:rPr lang="en-US" altLang="en-US" sz="2800" dirty="0" smtClean="0">
                    <a:latin typeface="Times New Roman" charset="0"/>
                  </a:rPr>
                  <a:t>bar weighs 79.38 g. If the bar measures 8.50 cm and has a </a:t>
                </a:r>
                <a:r>
                  <a:rPr lang="en-US" altLang="en-US" sz="2800" dirty="0">
                    <a:latin typeface="Times New Roman" charset="0"/>
                  </a:rPr>
                  <a:t>diameter of </a:t>
                </a:r>
                <a:r>
                  <a:rPr lang="en-US" altLang="en-US" sz="2800" dirty="0" smtClean="0">
                    <a:latin typeface="Times New Roman" charset="0"/>
                  </a:rPr>
                  <a:t>2.10 cm,  what </a:t>
                </a:r>
                <a:r>
                  <a:rPr lang="en-US" altLang="en-US" sz="2800" dirty="0">
                    <a:latin typeface="Times New Roman" charset="0"/>
                  </a:rPr>
                  <a:t>is the density of metal?</a:t>
                </a:r>
              </a:p>
              <a:p>
                <a:pPr eaLnBrk="1" hangingPunct="1">
                  <a:buFontTx/>
                  <a:buNone/>
                </a:pPr>
                <a:endParaRPr lang="en-US" altLang="en-US" sz="2000" dirty="0">
                  <a:latin typeface="Times New Roman" charset="0"/>
                </a:endParaRPr>
              </a:p>
              <a:p>
                <a:pPr eaLnBrk="1" hangingPunct="1">
                  <a:buFontTx/>
                  <a:buNone/>
                </a:pPr>
                <a:r>
                  <a:rPr lang="en-US" altLang="en-US" dirty="0">
                    <a:latin typeface="Times New Roman" charset="0"/>
                  </a:rPr>
                  <a:t>	</a:t>
                </a:r>
                <a:r>
                  <a:rPr lang="en-US" altLang="en-US" sz="2800" dirty="0">
                    <a:latin typeface="Times New Roman" charset="0"/>
                  </a:rPr>
                  <a:t>Volume = </a:t>
                </a:r>
                <a:r>
                  <a:rPr lang="en-US" altLang="en-US" sz="2800" dirty="0" smtClean="0">
                    <a:latin typeface="Symbol" charset="2"/>
                  </a:rPr>
                  <a:t>p</a:t>
                </a:r>
                <a:r>
                  <a:rPr lang="en-US" altLang="en-US" sz="2800" dirty="0" smtClean="0">
                    <a:latin typeface="Times New Roman" charset="0"/>
                  </a:rPr>
                  <a:t>(</a:t>
                </a:r>
                <a14:m>
                  <m:oMath xmlns:m="http://schemas.openxmlformats.org/officeDocument/2006/math">
                    <m:f>
                      <m:fPr>
                        <m:ctrlPr>
                          <a:rPr lang="en-US" altLang="en-US" sz="2800" i="1" smtClean="0">
                            <a:latin typeface="Cambria Math"/>
                          </a:rPr>
                        </m:ctrlPr>
                      </m:fPr>
                      <m:num>
                        <m:r>
                          <a:rPr lang="en-US" altLang="en-US" sz="2800" b="0" i="1" smtClean="0">
                            <a:latin typeface="Cambria Math" charset="0"/>
                          </a:rPr>
                          <m:t>2.10 </m:t>
                        </m:r>
                        <m:r>
                          <a:rPr lang="en-US" altLang="en-US" sz="2800" b="0" i="1" smtClean="0">
                            <a:latin typeface="Cambria Math" charset="0"/>
                          </a:rPr>
                          <m:t>𝑐𝑚</m:t>
                        </m:r>
                      </m:num>
                      <m:den>
                        <m:r>
                          <a:rPr lang="en-US" altLang="en-US" sz="2800" b="0" i="1" smtClean="0">
                            <a:latin typeface="Cambria Math" charset="0"/>
                          </a:rPr>
                          <m:t>2</m:t>
                        </m:r>
                      </m:den>
                    </m:f>
                  </m:oMath>
                </a14:m>
                <a:r>
                  <a:rPr lang="en-US" altLang="en-US" sz="2800" dirty="0" smtClean="0">
                    <a:latin typeface="Times New Roman" charset="0"/>
                  </a:rPr>
                  <a:t>)</a:t>
                </a:r>
                <a:r>
                  <a:rPr lang="en-US" altLang="en-US" sz="2800" baseline="30000" dirty="0" smtClean="0">
                    <a:latin typeface="Times New Roman" charset="0"/>
                  </a:rPr>
                  <a:t>2</a:t>
                </a:r>
                <a:r>
                  <a:rPr lang="en-US" altLang="en-US" sz="2800" dirty="0" smtClean="0">
                    <a:latin typeface="Times New Roman" charset="0"/>
                  </a:rPr>
                  <a:t> </a:t>
                </a:r>
                <a:r>
                  <a:rPr lang="en-US" altLang="en-US" sz="2800" dirty="0">
                    <a:latin typeface="Times New Roman" charset="0"/>
                  </a:rPr>
                  <a:t>x </a:t>
                </a:r>
                <a:r>
                  <a:rPr lang="en-US" altLang="en-US" sz="2800" dirty="0" smtClean="0">
                    <a:latin typeface="Times New Roman" charset="0"/>
                  </a:rPr>
                  <a:t>8.50 </a:t>
                </a:r>
                <a:r>
                  <a:rPr lang="en-US" altLang="en-US" sz="2800" dirty="0">
                    <a:latin typeface="Times New Roman" charset="0"/>
                  </a:rPr>
                  <a:t>cm = </a:t>
                </a:r>
                <a:r>
                  <a:rPr lang="en-US" altLang="en-US" sz="2800" dirty="0" smtClean="0">
                    <a:latin typeface="Times New Roman" charset="0"/>
                  </a:rPr>
                  <a:t>29.4 </a:t>
                </a:r>
                <a:r>
                  <a:rPr lang="en-US" altLang="en-US" sz="2800" dirty="0">
                    <a:latin typeface="Times New Roman" charset="0"/>
                  </a:rPr>
                  <a:t>cm</a:t>
                </a:r>
                <a:r>
                  <a:rPr lang="en-US" altLang="en-US" sz="2800" baseline="30000" dirty="0">
                    <a:latin typeface="Times New Roman" charset="0"/>
                  </a:rPr>
                  <a:t>3</a:t>
                </a:r>
                <a:r>
                  <a:rPr lang="en-US" altLang="en-US" sz="2800" dirty="0">
                    <a:latin typeface="Times New Roman" charset="0"/>
                  </a:rPr>
                  <a:t> </a:t>
                </a:r>
              </a:p>
              <a:p>
                <a:pPr eaLnBrk="1" hangingPunct="1">
                  <a:buFontTx/>
                  <a:buNone/>
                </a:pPr>
                <a:endParaRPr lang="en-US" altLang="en-US" sz="1200" dirty="0">
                  <a:latin typeface="Times New Roman" charset="0"/>
                </a:endParaRPr>
              </a:p>
              <a:p>
                <a:pPr eaLnBrk="1" hangingPunct="1">
                  <a:buFontTx/>
                  <a:buNone/>
                </a:pPr>
                <a:r>
                  <a:rPr lang="en-US" altLang="en-US" dirty="0">
                    <a:latin typeface="Times New Roman" charset="0"/>
                  </a:rPr>
                  <a:t>	</a:t>
                </a:r>
                <a:r>
                  <a:rPr lang="en-US" altLang="en-US" sz="2800" dirty="0">
                    <a:latin typeface="Times New Roman" charset="0"/>
                  </a:rPr>
                  <a:t>Density = </a:t>
                </a:r>
                <a:r>
                  <a:rPr lang="en-US" altLang="en-US" sz="2800" dirty="0" smtClean="0">
                    <a:latin typeface="Times New Roman" charset="0"/>
                  </a:rPr>
                  <a:t>79.38 g/29.4 </a:t>
                </a:r>
                <a:r>
                  <a:rPr lang="en-US" altLang="en-US" sz="2800" dirty="0">
                    <a:latin typeface="Times New Roman" charset="0"/>
                  </a:rPr>
                  <a:t>cm</a:t>
                </a:r>
                <a:r>
                  <a:rPr lang="en-US" altLang="en-US" sz="2800" baseline="30000" dirty="0">
                    <a:latin typeface="Times New Roman" charset="0"/>
                  </a:rPr>
                  <a:t>3</a:t>
                </a:r>
                <a:r>
                  <a:rPr lang="en-US" altLang="en-US" sz="2800" dirty="0">
                    <a:latin typeface="Times New Roman" charset="0"/>
                  </a:rPr>
                  <a:t> = </a:t>
                </a:r>
                <a:r>
                  <a:rPr lang="en-US" altLang="en-US" sz="2800" u="sng" dirty="0">
                    <a:latin typeface="Times New Roman" charset="0"/>
                  </a:rPr>
                  <a:t>2.70 g/cm</a:t>
                </a:r>
                <a:r>
                  <a:rPr lang="en-US" altLang="en-US" sz="2800" u="sng" baseline="30000" dirty="0">
                    <a:latin typeface="Times New Roman" charset="0"/>
                  </a:rPr>
                  <a:t>3</a:t>
                </a:r>
                <a:r>
                  <a:rPr lang="en-US" altLang="en-US" sz="2800" dirty="0">
                    <a:latin typeface="Times New Roman" charset="0"/>
                  </a:rPr>
                  <a:t> </a:t>
                </a:r>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481" t="-148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latin typeface="Times New Roman" charset="0"/>
              </a:rPr>
              <a:t>Density Determination</a:t>
            </a:r>
          </a:p>
        </p:txBody>
      </p:sp>
      <p:sp>
        <p:nvSpPr>
          <p:cNvPr id="39939" name="Rectangle 3"/>
          <p:cNvSpPr>
            <a:spLocks noGrp="1" noChangeArrowheads="1"/>
          </p:cNvSpPr>
          <p:nvPr>
            <p:ph type="body" idx="1"/>
          </p:nvPr>
        </p:nvSpPr>
        <p:spPr/>
        <p:txBody>
          <a:bodyPr/>
          <a:lstStyle/>
          <a:p>
            <a:pPr eaLnBrk="1" hangingPunct="1">
              <a:buFontTx/>
              <a:buNone/>
            </a:pPr>
            <a:r>
              <a:rPr lang="en-US" altLang="en-US" sz="2800" u="sng" dirty="0" smtClean="0">
                <a:latin typeface="Times New Roman" charset="0"/>
              </a:rPr>
              <a:t>Example-#2</a:t>
            </a:r>
            <a:r>
              <a:rPr lang="en-US" altLang="en-US" sz="2800" u="sng" dirty="0">
                <a:latin typeface="Times New Roman" charset="0"/>
              </a:rPr>
              <a:t>:</a:t>
            </a:r>
            <a:endParaRPr lang="en-US" altLang="en-US" sz="2800" dirty="0">
              <a:latin typeface="Times New Roman" charset="0"/>
            </a:endParaRPr>
          </a:p>
          <a:p>
            <a:pPr eaLnBrk="1" hangingPunct="1">
              <a:buFontTx/>
              <a:buNone/>
            </a:pPr>
            <a:r>
              <a:rPr lang="en-US" altLang="en-US" sz="2800" dirty="0">
                <a:latin typeface="Times New Roman" charset="0"/>
              </a:rPr>
              <a:t>	A 100-mL graduated cylinder is filled with 35.0 mL of water. When a 45.0-g sample of zinc pellets is poured into the graduate, the water level rises to 41.3 </a:t>
            </a:r>
            <a:r>
              <a:rPr lang="en-US" altLang="en-US" sz="2800" dirty="0" err="1">
                <a:latin typeface="Times New Roman" charset="0"/>
              </a:rPr>
              <a:t>mL.</a:t>
            </a:r>
            <a:r>
              <a:rPr lang="en-US" altLang="en-US" sz="2800" dirty="0">
                <a:latin typeface="Times New Roman" charset="0"/>
              </a:rPr>
              <a:t> Calculate the density of zinc.</a:t>
            </a:r>
          </a:p>
          <a:p>
            <a:pPr eaLnBrk="1" hangingPunct="1">
              <a:buFontTx/>
              <a:buNone/>
            </a:pPr>
            <a:endParaRPr lang="en-US" altLang="en-US" sz="2400" dirty="0">
              <a:latin typeface="Times New Roman" charset="0"/>
            </a:endParaRPr>
          </a:p>
          <a:p>
            <a:pPr eaLnBrk="1" hangingPunct="1">
              <a:buFontTx/>
              <a:buNone/>
            </a:pPr>
            <a:r>
              <a:rPr lang="en-US" altLang="en-US" sz="2400" dirty="0">
                <a:latin typeface="Times New Roman" charset="0"/>
              </a:rPr>
              <a:t>	</a:t>
            </a:r>
            <a:r>
              <a:rPr lang="en-US" altLang="en-US" sz="2600" dirty="0">
                <a:latin typeface="Times New Roman" charset="0"/>
              </a:rPr>
              <a:t>Volume of zinc pellets = 41.3 mL – 35.0 mL = 6.3 mL</a:t>
            </a:r>
          </a:p>
          <a:p>
            <a:pPr eaLnBrk="1" hangingPunct="1">
              <a:buFontTx/>
              <a:buNone/>
            </a:pPr>
            <a:endParaRPr lang="en-US" altLang="en-US" sz="1200" dirty="0">
              <a:latin typeface="Times New Roman" charset="0"/>
            </a:endParaRPr>
          </a:p>
          <a:p>
            <a:pPr eaLnBrk="1" hangingPunct="1">
              <a:buFontTx/>
              <a:buNone/>
            </a:pPr>
            <a:r>
              <a:rPr lang="en-US" altLang="en-US" sz="2400" dirty="0">
                <a:latin typeface="Times New Roman" charset="0"/>
              </a:rPr>
              <a:t>	</a:t>
            </a:r>
            <a:r>
              <a:rPr lang="en-US" altLang="en-US" sz="2600" dirty="0">
                <a:latin typeface="Times New Roman" charset="0"/>
              </a:rPr>
              <a:t>Density of zinc = 45.0 g/6.3 mL = </a:t>
            </a:r>
            <a:r>
              <a:rPr lang="en-US" altLang="en-US" sz="2600" u="sng" dirty="0">
                <a:latin typeface="Times New Roman" charset="0"/>
              </a:rPr>
              <a:t>7.1 g/mL</a:t>
            </a:r>
            <a:r>
              <a:rPr lang="en-US" altLang="en-US" sz="2600" dirty="0">
                <a:latin typeface="Times New Roman" charset="0"/>
              </a:rPr>
              <a:t> (7.1 g/cm</a:t>
            </a:r>
            <a:r>
              <a:rPr lang="en-US" altLang="en-US" sz="2600" baseline="30000" dirty="0">
                <a:latin typeface="Times New Roman" charset="0"/>
              </a:rPr>
              <a:t>3</a:t>
            </a:r>
            <a:r>
              <a:rPr lang="en-US" altLang="en-US" sz="2600" dirty="0">
                <a:latin typeface="Times New Roman" charset="0"/>
              </a:rPr>
              <a:t>)</a:t>
            </a:r>
            <a:endParaRPr lang="en-US" altLang="en-US" sz="2400" dirty="0">
              <a:latin typeface="Times New Roman" charset="0"/>
            </a:endParaRPr>
          </a:p>
          <a:p>
            <a:pPr eaLnBrk="1" hangingPunct="1">
              <a:buFontTx/>
              <a:buNone/>
            </a:pPr>
            <a:endParaRPr lang="en-US" altLang="en-US" sz="2400" u="sng"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z="3200" dirty="0" smtClean="0">
                <a:latin typeface="Times New Roman" charset="0"/>
              </a:rPr>
              <a:t>Exercise-#7: </a:t>
            </a:r>
            <a:r>
              <a:rPr lang="en-US" altLang="en-US" sz="3600" dirty="0" smtClean="0">
                <a:latin typeface="Times New Roman" charset="0"/>
              </a:rPr>
              <a:t>Density Calculation #1</a:t>
            </a:r>
            <a:endParaRPr lang="en-US" altLang="en-US" sz="3600" dirty="0">
              <a:latin typeface="Times New Roman" charset="0"/>
            </a:endParaRPr>
          </a:p>
        </p:txBody>
      </p:sp>
      <p:sp>
        <p:nvSpPr>
          <p:cNvPr id="81923" name="Rectangle 3"/>
          <p:cNvSpPr>
            <a:spLocks noGrp="1" noChangeArrowheads="1"/>
          </p:cNvSpPr>
          <p:nvPr>
            <p:ph type="body" idx="1"/>
          </p:nvPr>
        </p:nvSpPr>
        <p:spPr>
          <a:xfrm>
            <a:off x="685800" y="1600200"/>
            <a:ext cx="7924800" cy="4800600"/>
          </a:xfrm>
        </p:spPr>
        <p:txBody>
          <a:bodyPr/>
          <a:lstStyle/>
          <a:p>
            <a:pPr eaLnBrk="1" hangingPunct="1">
              <a:defRPr/>
            </a:pPr>
            <a:r>
              <a:rPr lang="en-US" altLang="en-US" sz="2400" dirty="0" smtClean="0">
                <a:latin typeface="Times New Roman" pitchFamily="18" charset="0"/>
                <a:ea typeface="+mn-ea"/>
              </a:rPr>
              <a:t>The mass of an empty flask was 64.25 g. When filled with water at </a:t>
            </a:r>
            <a:r>
              <a:rPr lang="en-US" sz="2400" dirty="0">
                <a:latin typeface="Times New Roman" panose="02020603050405020304" pitchFamily="18" charset="0"/>
                <a:ea typeface="+mn-ea"/>
                <a:cs typeface="Times New Roman" panose="02020603050405020304" pitchFamily="18" charset="0"/>
              </a:rPr>
              <a:t>20 </a:t>
            </a:r>
            <a:r>
              <a:rPr lang="en-US" sz="2400" baseline="30000" dirty="0" err="1">
                <a:latin typeface="Times New Roman" panose="02020603050405020304" pitchFamily="18" charset="0"/>
                <a:ea typeface="+mn-ea"/>
                <a:cs typeface="Times New Roman" panose="02020603050405020304" pitchFamily="18" charset="0"/>
              </a:rPr>
              <a:t>o</a:t>
            </a:r>
            <a:r>
              <a:rPr lang="en-US" sz="2400" dirty="0" err="1">
                <a:latin typeface="Times New Roman" panose="02020603050405020304" pitchFamily="18" charset="0"/>
                <a:ea typeface="+mn-ea"/>
                <a:cs typeface="Times New Roman" panose="02020603050405020304" pitchFamily="18" charset="0"/>
              </a:rPr>
              <a:t>C</a:t>
            </a:r>
            <a:r>
              <a:rPr lang="en-US" altLang="en-US" sz="2400" dirty="0" smtClean="0">
                <a:latin typeface="Times New Roman" pitchFamily="18" charset="0"/>
                <a:ea typeface="+mn-ea"/>
              </a:rPr>
              <a:t>, the combined mass of flask and water was 91.75 g. </a:t>
            </a:r>
            <a:r>
              <a:rPr lang="en-US" altLang="en-US" sz="2400" dirty="0">
                <a:latin typeface="Times New Roman" pitchFamily="18" charset="0"/>
                <a:ea typeface="+mn-ea"/>
              </a:rPr>
              <a:t>W</a:t>
            </a:r>
            <a:r>
              <a:rPr lang="en-US" altLang="en-US" sz="2400" dirty="0" smtClean="0">
                <a:latin typeface="Times New Roman" pitchFamily="18" charset="0"/>
                <a:ea typeface="+mn-ea"/>
              </a:rPr>
              <a:t>hen the water in the flask was replaced with the same volume of an alcohol, the combined mass of flask and alcohol was 85.90 g. (a) If we assume that the density of water is 0.998 g/mL, what was the volume of water in the flask? (b) What is the density of alcohol? (c) Express density in SI unit.</a:t>
            </a:r>
          </a:p>
          <a:p>
            <a:pPr eaLnBrk="1" hangingPunct="1">
              <a:buFontTx/>
              <a:buNone/>
              <a:defRPr/>
            </a:pPr>
            <a:endParaRPr lang="en-US" altLang="en-US" sz="2400" dirty="0">
              <a:latin typeface="Times New Roman" pitchFamily="18" charset="0"/>
              <a:ea typeface="+mn-ea"/>
            </a:endParaRPr>
          </a:p>
          <a:p>
            <a:pPr eaLnBrk="1" hangingPunct="1">
              <a:buFontTx/>
              <a:buNone/>
              <a:defRPr/>
            </a:pPr>
            <a:r>
              <a:rPr lang="en-US" altLang="en-US" sz="2400" dirty="0">
                <a:latin typeface="Times New Roman" pitchFamily="18" charset="0"/>
                <a:ea typeface="+mn-ea"/>
              </a:rPr>
              <a:t>	</a:t>
            </a:r>
            <a:r>
              <a:rPr lang="en-US" altLang="en-US" sz="2400" dirty="0" smtClean="0">
                <a:solidFill>
                  <a:schemeClr val="hlink"/>
                </a:solidFill>
                <a:latin typeface="Times New Roman" pitchFamily="18" charset="0"/>
                <a:ea typeface="+mn-ea"/>
              </a:rPr>
              <a:t>(Answer: (a) 27.6 mL;  (b) 0.786 g/mL;  (</a:t>
            </a:r>
            <a:r>
              <a:rPr lang="en-US" altLang="en-US" sz="2400" dirty="0">
                <a:solidFill>
                  <a:schemeClr val="hlink"/>
                </a:solidFill>
                <a:latin typeface="Times New Roman" pitchFamily="18" charset="0"/>
                <a:ea typeface="+mn-ea"/>
              </a:rPr>
              <a:t>c</a:t>
            </a:r>
            <a:r>
              <a:rPr lang="en-US" altLang="en-US" sz="2400" dirty="0" smtClean="0">
                <a:solidFill>
                  <a:schemeClr val="hlink"/>
                </a:solidFill>
                <a:latin typeface="Times New Roman" pitchFamily="18" charset="0"/>
                <a:ea typeface="+mn-ea"/>
              </a:rPr>
              <a:t>) 786 kg/</a:t>
            </a:r>
            <a:r>
              <a:rPr lang="en-US" altLang="en-US" sz="2400" dirty="0" smtClean="0">
                <a:solidFill>
                  <a:schemeClr val="accent1">
                    <a:lumMod val="50000"/>
                  </a:schemeClr>
                </a:solidFill>
                <a:latin typeface="Times New Roman" pitchFamily="18" charset="0"/>
                <a:ea typeface="+mn-ea"/>
              </a:rPr>
              <a:t>m</a:t>
            </a:r>
            <a:r>
              <a:rPr lang="en-US" altLang="en-US" sz="2400" baseline="30000" dirty="0" smtClean="0">
                <a:solidFill>
                  <a:schemeClr val="accent1">
                    <a:lumMod val="50000"/>
                  </a:schemeClr>
                </a:solidFill>
                <a:latin typeface="Times New Roman" pitchFamily="18" charset="0"/>
                <a:ea typeface="+mn-ea"/>
              </a:rPr>
              <a:t>3</a:t>
            </a:r>
            <a:r>
              <a:rPr lang="en-US" altLang="en-US" sz="2400" dirty="0" smtClean="0">
                <a:solidFill>
                  <a:schemeClr val="hlink"/>
                </a:solidFill>
                <a:latin typeface="Times New Roman" pitchFamily="18" charset="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z="3200" dirty="0" smtClean="0">
                <a:latin typeface="Times New Roman" charset="0"/>
              </a:rPr>
              <a:t>Exercise-#8: </a:t>
            </a:r>
            <a:r>
              <a:rPr lang="en-US" altLang="en-US" sz="3600" dirty="0" smtClean="0">
                <a:latin typeface="Times New Roman" charset="0"/>
              </a:rPr>
              <a:t>Density Calculation #2</a:t>
            </a:r>
            <a:endParaRPr lang="en-US" altLang="en-US" sz="3600" dirty="0">
              <a:latin typeface="Times New Roman" charset="0"/>
            </a:endParaRPr>
          </a:p>
        </p:txBody>
      </p:sp>
      <p:sp>
        <p:nvSpPr>
          <p:cNvPr id="40963" name="Rectangle 3"/>
          <p:cNvSpPr>
            <a:spLocks noGrp="1" noChangeArrowheads="1"/>
          </p:cNvSpPr>
          <p:nvPr>
            <p:ph type="body" idx="1"/>
          </p:nvPr>
        </p:nvSpPr>
        <p:spPr/>
        <p:txBody>
          <a:bodyPr/>
          <a:lstStyle/>
          <a:p>
            <a:pPr eaLnBrk="1" hangingPunct="1">
              <a:lnSpc>
                <a:spcPct val="90000"/>
              </a:lnSpc>
              <a:buFontTx/>
              <a:buNone/>
            </a:pPr>
            <a:r>
              <a:rPr lang="en-US" altLang="en-US" dirty="0">
                <a:latin typeface="Times New Roman" charset="0"/>
              </a:rPr>
              <a:t>	</a:t>
            </a:r>
            <a:r>
              <a:rPr lang="en-US" altLang="en-US" sz="2800" dirty="0">
                <a:latin typeface="Times New Roman" charset="0"/>
              </a:rPr>
              <a:t>A 50-mL graduated cylinder weighs 41.30 g when empty. When filled with 30.0 mL of water, the combined mass is 71.25 g. A piece of metal is dropped into the water in cylinder, which causes the water level to increase to 36.9 </a:t>
            </a:r>
            <a:r>
              <a:rPr lang="en-US" altLang="en-US" sz="2800" dirty="0" err="1">
                <a:latin typeface="Times New Roman" charset="0"/>
              </a:rPr>
              <a:t>mL.</a:t>
            </a:r>
            <a:r>
              <a:rPr lang="en-US" altLang="en-US" sz="2800" dirty="0">
                <a:latin typeface="Times New Roman" charset="0"/>
              </a:rPr>
              <a:t> The combined mass of cylinder, water and metal is 132.65 g. Calculate the densities of water and metal, respectively.</a:t>
            </a:r>
          </a:p>
          <a:p>
            <a:pPr eaLnBrk="1" hangingPunct="1">
              <a:lnSpc>
                <a:spcPct val="90000"/>
              </a:lnSpc>
              <a:buFontTx/>
              <a:buNone/>
            </a:pPr>
            <a:endParaRPr lang="en-US" altLang="en-US" sz="1400" dirty="0">
              <a:latin typeface="Times New Roman" charset="0"/>
            </a:endParaRPr>
          </a:p>
          <a:p>
            <a:pPr eaLnBrk="1" hangingPunct="1">
              <a:lnSpc>
                <a:spcPct val="90000"/>
              </a:lnSpc>
              <a:buFontTx/>
              <a:buNone/>
            </a:pPr>
            <a:r>
              <a:rPr lang="en-US" altLang="en-US" dirty="0">
                <a:latin typeface="Times New Roman" charset="0"/>
              </a:rPr>
              <a:t>	</a:t>
            </a:r>
            <a:r>
              <a:rPr lang="en-US" altLang="en-US" sz="2400" dirty="0">
                <a:solidFill>
                  <a:schemeClr val="hlink"/>
                </a:solidFill>
                <a:latin typeface="Times New Roman" charset="0"/>
              </a:rPr>
              <a:t>(Answer: 0.998 g/mL and 8.9 g/mL, respectively)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a:latin typeface="Times New Roman" charset="0"/>
              </a:rPr>
              <a:t>Temperature</a:t>
            </a:r>
          </a:p>
        </p:txBody>
      </p:sp>
      <p:sp>
        <p:nvSpPr>
          <p:cNvPr id="32771" name="Rectangle 3"/>
          <p:cNvSpPr>
            <a:spLocks noGrp="1" noChangeArrowheads="1"/>
          </p:cNvSpPr>
          <p:nvPr>
            <p:ph type="body" idx="1"/>
          </p:nvPr>
        </p:nvSpPr>
        <p:spPr/>
        <p:txBody>
          <a:bodyPr/>
          <a:lstStyle/>
          <a:p>
            <a:pPr marL="609600" indent="-609600" eaLnBrk="1" hangingPunct="1"/>
            <a:r>
              <a:rPr lang="en-US" altLang="en-US">
                <a:latin typeface="Times New Roman" charset="0"/>
              </a:rPr>
              <a:t>Temperature scales:</a:t>
            </a:r>
          </a:p>
          <a:p>
            <a:pPr marL="990600" lvl="1" indent="-533400" eaLnBrk="1" hangingPunct="1">
              <a:buFontTx/>
              <a:buAutoNum type="arabicPeriod"/>
            </a:pPr>
            <a:r>
              <a:rPr lang="en-US" altLang="en-US">
                <a:latin typeface="Times New Roman" charset="0"/>
              </a:rPr>
              <a:t>Celsius (</a:t>
            </a:r>
            <a:r>
              <a:rPr lang="en-US" altLang="en-US" baseline="30000">
                <a:latin typeface="Times New Roman" charset="0"/>
              </a:rPr>
              <a:t>o</a:t>
            </a:r>
            <a:r>
              <a:rPr lang="en-US" altLang="en-US">
                <a:latin typeface="Times New Roman" charset="0"/>
              </a:rPr>
              <a:t>C)</a:t>
            </a:r>
          </a:p>
          <a:p>
            <a:pPr marL="990600" lvl="1" indent="-533400" eaLnBrk="1" hangingPunct="1">
              <a:buFontTx/>
              <a:buAutoNum type="arabicPeriod"/>
            </a:pPr>
            <a:r>
              <a:rPr lang="en-US" altLang="en-US">
                <a:latin typeface="Times New Roman" charset="0"/>
              </a:rPr>
              <a:t>Fahrenheit (</a:t>
            </a:r>
            <a:r>
              <a:rPr lang="en-US" altLang="en-US" baseline="30000">
                <a:latin typeface="Times New Roman" charset="0"/>
              </a:rPr>
              <a:t>o</a:t>
            </a:r>
            <a:r>
              <a:rPr lang="en-US" altLang="en-US">
                <a:latin typeface="Times New Roman" charset="0"/>
              </a:rPr>
              <a:t>F)</a:t>
            </a:r>
          </a:p>
          <a:p>
            <a:pPr marL="990600" lvl="1" indent="-533400" eaLnBrk="1" hangingPunct="1">
              <a:buFontTx/>
              <a:buAutoNum type="arabicPeriod"/>
            </a:pPr>
            <a:r>
              <a:rPr lang="en-US" altLang="en-US">
                <a:latin typeface="Times New Roman" charset="0"/>
              </a:rPr>
              <a:t>Kelvin (K)</a:t>
            </a:r>
          </a:p>
          <a:p>
            <a:pPr marL="990600" lvl="1" indent="-533400" eaLnBrk="1" hangingPunct="1">
              <a:buFontTx/>
              <a:buNone/>
            </a:pPr>
            <a:endParaRPr lang="en-US" altLang="en-US" sz="2000"/>
          </a:p>
          <a:p>
            <a:pPr marL="990600" lvl="1" indent="-533400" eaLnBrk="1" hangingPunct="1">
              <a:buFontTx/>
              <a:buNone/>
            </a:pPr>
            <a:r>
              <a:rPr lang="en-US" altLang="en-US">
                <a:latin typeface="Times New Roman" charset="0"/>
              </a:rPr>
              <a:t>Reference temperatures: freezing and boiling point of water:</a:t>
            </a:r>
          </a:p>
          <a:p>
            <a:pPr marL="990600" lvl="1" indent="-533400" eaLnBrk="1" hangingPunct="1">
              <a:buFontTx/>
              <a:buNone/>
            </a:pPr>
            <a:r>
              <a:rPr lang="en-US" altLang="en-US">
                <a:latin typeface="Times New Roman" charset="0"/>
              </a:rPr>
              <a:t>	T</a:t>
            </a:r>
            <a:r>
              <a:rPr lang="en-US" altLang="en-US" baseline="-14000">
                <a:latin typeface="Times New Roman" charset="0"/>
              </a:rPr>
              <a:t>f</a:t>
            </a:r>
            <a:r>
              <a:rPr lang="en-US" altLang="en-US">
                <a:latin typeface="Times New Roman" charset="0"/>
              </a:rPr>
              <a:t>  = 0 </a:t>
            </a:r>
            <a:r>
              <a:rPr lang="en-US" altLang="en-US" baseline="30000">
                <a:latin typeface="Times New Roman" charset="0"/>
              </a:rPr>
              <a:t>o</a:t>
            </a:r>
            <a:r>
              <a:rPr lang="en-US" altLang="en-US">
                <a:latin typeface="Times New Roman" charset="0"/>
              </a:rPr>
              <a:t>C = 32 </a:t>
            </a:r>
            <a:r>
              <a:rPr lang="en-US" altLang="en-US" baseline="30000">
                <a:latin typeface="Times New Roman" charset="0"/>
              </a:rPr>
              <a:t>o</a:t>
            </a:r>
            <a:r>
              <a:rPr lang="en-US" altLang="en-US">
                <a:latin typeface="Times New Roman" charset="0"/>
              </a:rPr>
              <a:t>F = 273.15 K</a:t>
            </a:r>
          </a:p>
          <a:p>
            <a:pPr marL="990600" lvl="1" indent="-533400" eaLnBrk="1" hangingPunct="1">
              <a:buFontTx/>
              <a:buNone/>
            </a:pPr>
            <a:r>
              <a:rPr lang="en-US" altLang="en-US">
                <a:latin typeface="Times New Roman" charset="0"/>
              </a:rPr>
              <a:t>	T</a:t>
            </a:r>
            <a:r>
              <a:rPr lang="en-US" altLang="en-US" baseline="-14000">
                <a:latin typeface="Times New Roman" charset="0"/>
              </a:rPr>
              <a:t>b</a:t>
            </a:r>
            <a:r>
              <a:rPr lang="en-US" altLang="en-US">
                <a:latin typeface="Times New Roman" charset="0"/>
              </a:rPr>
              <a:t>  = 100 </a:t>
            </a:r>
            <a:r>
              <a:rPr lang="en-US" altLang="en-US" baseline="30000">
                <a:latin typeface="Times New Roman" charset="0"/>
              </a:rPr>
              <a:t>o</a:t>
            </a:r>
            <a:r>
              <a:rPr lang="en-US" altLang="en-US">
                <a:latin typeface="Times New Roman" charset="0"/>
              </a:rPr>
              <a:t>C = 212 </a:t>
            </a:r>
            <a:r>
              <a:rPr lang="en-US" altLang="en-US" baseline="30000">
                <a:latin typeface="Times New Roman" charset="0"/>
              </a:rPr>
              <a:t>o</a:t>
            </a:r>
            <a:r>
              <a:rPr lang="en-US" altLang="en-US">
                <a:latin typeface="Times New Roman" charset="0"/>
              </a:rPr>
              <a:t>F = 373.15 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en-US" sz="1400"/>
              <a:t>Prentice-Hall </a:t>
            </a:r>
            <a:r>
              <a:rPr lang="en-US" altLang="en-US" sz="1400">
                <a:ea typeface="Times New Roman" charset="0"/>
                <a:cs typeface="Times New Roman" charset="0"/>
              </a:rPr>
              <a:t>© 2002</a:t>
            </a:r>
          </a:p>
        </p:txBody>
      </p:sp>
      <p:sp>
        <p:nvSpPr>
          <p:cNvPr id="80899"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en-US" sz="1400"/>
              <a:t>General Chemistry: Chapter 1</a:t>
            </a:r>
          </a:p>
        </p:txBody>
      </p:sp>
      <p:sp>
        <p:nvSpPr>
          <p:cNvPr id="8090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en-US" sz="1400"/>
              <a:t>Slide </a:t>
            </a:r>
            <a:fld id="{688FD3D8-74F3-534D-B4EC-1A56B73CCA04}" type="slidenum">
              <a:rPr lang="en-US" altLang="en-US" sz="1400"/>
              <a:pPr>
                <a:spcBef>
                  <a:spcPct val="0"/>
                </a:spcBef>
                <a:buFontTx/>
                <a:buNone/>
              </a:pPr>
              <a:t>85</a:t>
            </a:fld>
            <a:r>
              <a:rPr lang="en-US" altLang="en-US" sz="1400"/>
              <a:t> of 19</a:t>
            </a:r>
          </a:p>
        </p:txBody>
      </p:sp>
      <p:sp>
        <p:nvSpPr>
          <p:cNvPr id="80901" name="Rectangle 2"/>
          <p:cNvSpPr>
            <a:spLocks noGrp="1" noChangeArrowheads="1"/>
          </p:cNvSpPr>
          <p:nvPr>
            <p:ph type="title"/>
          </p:nvPr>
        </p:nvSpPr>
        <p:spPr/>
        <p:txBody>
          <a:bodyPr/>
          <a:lstStyle/>
          <a:p>
            <a:r>
              <a:rPr lang="en-US" altLang="en-US" sz="4000" dirty="0" smtClean="0">
                <a:latin typeface="Times New Roman" charset="0"/>
                <a:ea typeface="Times New Roman" charset="0"/>
                <a:cs typeface="Times New Roman" charset="0"/>
              </a:rPr>
              <a:t>Temperature Conversion</a:t>
            </a:r>
            <a:endParaRPr lang="en-US" altLang="en-US" sz="4000" dirty="0">
              <a:latin typeface="Times New Roman" charset="0"/>
              <a:ea typeface="Times New Roman" charset="0"/>
              <a:cs typeface="Times New Roman" charset="0"/>
            </a:endParaRPr>
          </a:p>
        </p:txBody>
      </p:sp>
      <p:pic>
        <p:nvPicPr>
          <p:cNvPr id="80902" name="Picture 5" descr="FG01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412875"/>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en-US" sz="1400"/>
              <a:t>General Chemistry: Chapter 1</a:t>
            </a:r>
          </a:p>
        </p:txBody>
      </p:sp>
      <p:sp>
        <p:nvSpPr>
          <p:cNvPr id="81923" name="Rectangle 2"/>
          <p:cNvSpPr>
            <a:spLocks noGrp="1" noChangeArrowheads="1"/>
          </p:cNvSpPr>
          <p:nvPr>
            <p:ph type="title"/>
          </p:nvPr>
        </p:nvSpPr>
        <p:spPr>
          <a:xfrm>
            <a:off x="457200" y="274638"/>
            <a:ext cx="8229600" cy="639762"/>
          </a:xfrm>
        </p:spPr>
        <p:txBody>
          <a:bodyPr/>
          <a:lstStyle/>
          <a:p>
            <a:r>
              <a:rPr lang="en-US" altLang="en-US" sz="3600">
                <a:latin typeface="Times New Roman" charset="0"/>
                <a:ea typeface="Times New Roman" charset="0"/>
                <a:cs typeface="Times New Roman" charset="0"/>
              </a:rPr>
              <a:t>Relative Temperature Scales</a:t>
            </a:r>
          </a:p>
        </p:txBody>
      </p:sp>
      <p:pic>
        <p:nvPicPr>
          <p:cNvPr id="81924" name="Picture 4" descr="FG01_07-01U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95650" y="990600"/>
            <a:ext cx="2895600" cy="5715000"/>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z="3600" dirty="0">
                <a:latin typeface="Times New Roman" charset="0"/>
              </a:rPr>
              <a:t>Temperature Conversion</a:t>
            </a:r>
          </a:p>
        </p:txBody>
      </p:sp>
      <p:sp>
        <p:nvSpPr>
          <p:cNvPr id="82947" name="Rectangle 3"/>
          <p:cNvSpPr>
            <a:spLocks noGrp="1" noChangeArrowheads="1"/>
          </p:cNvSpPr>
          <p:nvPr>
            <p:ph type="body" idx="1"/>
          </p:nvPr>
        </p:nvSpPr>
        <p:spPr/>
        <p:txBody>
          <a:bodyPr/>
          <a:lstStyle/>
          <a:p>
            <a:pPr eaLnBrk="1" hangingPunct="1"/>
            <a:r>
              <a:rPr lang="en-US" altLang="en-US">
                <a:latin typeface="Times New Roman" charset="0"/>
              </a:rPr>
              <a:t>Fahrenheit to Celsius:</a:t>
            </a:r>
          </a:p>
          <a:p>
            <a:pPr lvl="1" eaLnBrk="1" hangingPunct="1">
              <a:buFontTx/>
              <a:buNone/>
            </a:pPr>
            <a:r>
              <a:rPr lang="en-US" altLang="en-US">
                <a:latin typeface="Times New Roman" charset="0"/>
              </a:rPr>
              <a:t>	</a:t>
            </a:r>
          </a:p>
          <a:p>
            <a:pPr lvl="1" eaLnBrk="1" hangingPunct="1">
              <a:buFontTx/>
              <a:buNone/>
            </a:pPr>
            <a:endParaRPr lang="en-US" altLang="en-US" sz="1200">
              <a:latin typeface="Times New Roman" charset="0"/>
            </a:endParaRPr>
          </a:p>
          <a:p>
            <a:pPr lvl="1" eaLnBrk="1" hangingPunct="1">
              <a:buFontTx/>
              <a:buNone/>
            </a:pPr>
            <a:endParaRPr lang="en-US" altLang="en-US" u="sng">
              <a:latin typeface="Times New Roman" charset="0"/>
            </a:endParaRPr>
          </a:p>
          <a:p>
            <a:pPr lvl="1" eaLnBrk="1" hangingPunct="1">
              <a:buFontTx/>
              <a:buNone/>
            </a:pPr>
            <a:r>
              <a:rPr lang="en-US" altLang="en-US" u="sng">
                <a:latin typeface="Times New Roman" charset="0"/>
              </a:rPr>
              <a:t>Example</a:t>
            </a:r>
            <a:r>
              <a:rPr lang="en-US" altLang="en-US">
                <a:latin typeface="Times New Roman" charset="0"/>
              </a:rPr>
              <a:t>: convert 98.6</a:t>
            </a:r>
            <a:r>
              <a:rPr lang="en-US" altLang="en-US" baseline="30000">
                <a:latin typeface="Times New Roman" charset="0"/>
              </a:rPr>
              <a:t>o</a:t>
            </a:r>
            <a:r>
              <a:rPr lang="en-US" altLang="en-US">
                <a:latin typeface="Times New Roman" charset="0"/>
              </a:rPr>
              <a:t>F to </a:t>
            </a:r>
            <a:r>
              <a:rPr lang="en-US" altLang="en-US" baseline="30000">
                <a:latin typeface="Times New Roman" charset="0"/>
              </a:rPr>
              <a:t>o</a:t>
            </a:r>
            <a:r>
              <a:rPr lang="en-US" altLang="en-US">
                <a:latin typeface="Times New Roman" charset="0"/>
              </a:rPr>
              <a:t>C;</a:t>
            </a:r>
          </a:p>
          <a:p>
            <a:pPr lvl="1" eaLnBrk="1" hangingPunct="1">
              <a:buFontTx/>
              <a:buNone/>
            </a:pPr>
            <a:r>
              <a:rPr lang="en-US" altLang="en-US">
                <a:latin typeface="Times New Roman" charset="0"/>
              </a:rPr>
              <a:t>	</a:t>
            </a:r>
          </a:p>
          <a:p>
            <a:pPr eaLnBrk="1" hangingPunct="1">
              <a:buFontTx/>
              <a:buNone/>
            </a:pPr>
            <a:endParaRPr lang="en-US" altLang="en-US"/>
          </a:p>
          <a:p>
            <a:pPr eaLnBrk="1" hangingPunct="1">
              <a:buFontTx/>
              <a:buNone/>
            </a:pPr>
            <a:endParaRPr lang="en-US" altLang="en-US"/>
          </a:p>
        </p:txBody>
      </p:sp>
      <p:sp>
        <p:nvSpPr>
          <p:cNvPr id="8294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82949" name="Object 2"/>
          <p:cNvGraphicFramePr>
            <a:graphicFrameLocks noChangeAspect="1"/>
          </p:cNvGraphicFramePr>
          <p:nvPr/>
        </p:nvGraphicFramePr>
        <p:xfrm>
          <a:off x="1447800" y="2209800"/>
          <a:ext cx="3844925" cy="914400"/>
        </p:xfrm>
        <a:graphic>
          <a:graphicData uri="http://schemas.openxmlformats.org/presentationml/2006/ole">
            <mc:AlternateContent xmlns:mc="http://schemas.openxmlformats.org/markup-compatibility/2006">
              <mc:Choice xmlns:v="urn:schemas-microsoft-com:vml" Requires="v">
                <p:oleObj spid="_x0000_s83002" name="Equation" r:id="rId3" imgW="1765300" imgH="419100" progId="Equation.3">
                  <p:embed/>
                </p:oleObj>
              </mc:Choice>
              <mc:Fallback>
                <p:oleObj name="Equation" r:id="rId3" imgW="17653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09800"/>
                        <a:ext cx="3844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82951" name="Object 4"/>
          <p:cNvGraphicFramePr>
            <a:graphicFrameLocks noChangeAspect="1"/>
          </p:cNvGraphicFramePr>
          <p:nvPr/>
        </p:nvGraphicFramePr>
        <p:xfrm>
          <a:off x="1524000" y="4114800"/>
          <a:ext cx="4592638" cy="914400"/>
        </p:xfrm>
        <a:graphic>
          <a:graphicData uri="http://schemas.openxmlformats.org/presentationml/2006/ole">
            <mc:AlternateContent xmlns:mc="http://schemas.openxmlformats.org/markup-compatibility/2006">
              <mc:Choice xmlns:v="urn:schemas-microsoft-com:vml" Requires="v">
                <p:oleObj spid="_x0000_s83003" name="Equation" r:id="rId5" imgW="2108200" imgH="419100" progId="Equation.3">
                  <p:embed/>
                </p:oleObj>
              </mc:Choice>
              <mc:Fallback>
                <p:oleObj name="Equation" r:id="rId5" imgW="2108200" imgH="4191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114800"/>
                        <a:ext cx="45926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z="3600" dirty="0">
                <a:latin typeface="Times New Roman" charset="0"/>
              </a:rPr>
              <a:t>Temperature Conversion</a:t>
            </a:r>
          </a:p>
        </p:txBody>
      </p:sp>
      <p:sp>
        <p:nvSpPr>
          <p:cNvPr id="83971" name="Rectangle 3"/>
          <p:cNvSpPr>
            <a:spLocks noGrp="1" noChangeArrowheads="1"/>
          </p:cNvSpPr>
          <p:nvPr>
            <p:ph type="body" idx="1"/>
          </p:nvPr>
        </p:nvSpPr>
        <p:spPr/>
        <p:txBody>
          <a:bodyPr/>
          <a:lstStyle/>
          <a:p>
            <a:pPr eaLnBrk="1" hangingPunct="1"/>
            <a:r>
              <a:rPr lang="en-US" altLang="en-US">
                <a:latin typeface="Times New Roman" charset="0"/>
              </a:rPr>
              <a:t>Celsius to Fahrenheit:</a:t>
            </a:r>
          </a:p>
          <a:p>
            <a:pPr lvl="1" eaLnBrk="1" hangingPunct="1">
              <a:buFontTx/>
              <a:buNone/>
            </a:pPr>
            <a:r>
              <a:rPr lang="en-US" altLang="en-US">
                <a:latin typeface="Times New Roman" charset="0"/>
              </a:rPr>
              <a:t>	</a:t>
            </a:r>
          </a:p>
          <a:p>
            <a:pPr lvl="1" eaLnBrk="1" hangingPunct="1">
              <a:buFontTx/>
              <a:buNone/>
            </a:pPr>
            <a:endParaRPr lang="en-US" altLang="en-US" sz="1200"/>
          </a:p>
          <a:p>
            <a:pPr lvl="1" eaLnBrk="1" hangingPunct="1">
              <a:buFontTx/>
              <a:buNone/>
            </a:pPr>
            <a:endParaRPr lang="en-US" altLang="en-US" u="sng">
              <a:latin typeface="Times New Roman" charset="0"/>
            </a:endParaRPr>
          </a:p>
          <a:p>
            <a:pPr lvl="1" eaLnBrk="1" hangingPunct="1">
              <a:buFontTx/>
              <a:buNone/>
            </a:pPr>
            <a:r>
              <a:rPr lang="en-US" altLang="en-US" u="sng">
                <a:latin typeface="Times New Roman" charset="0"/>
              </a:rPr>
              <a:t>Example</a:t>
            </a:r>
            <a:r>
              <a:rPr lang="en-US" altLang="en-US">
                <a:latin typeface="Times New Roman" charset="0"/>
              </a:rPr>
              <a:t>: convert 25.0</a:t>
            </a:r>
            <a:r>
              <a:rPr lang="en-US" altLang="en-US" baseline="30000">
                <a:latin typeface="Times New Roman" charset="0"/>
              </a:rPr>
              <a:t>o</a:t>
            </a:r>
            <a:r>
              <a:rPr lang="en-US" altLang="en-US">
                <a:latin typeface="Times New Roman" charset="0"/>
              </a:rPr>
              <a:t>C to </a:t>
            </a:r>
            <a:r>
              <a:rPr lang="en-US" altLang="en-US" baseline="30000">
                <a:latin typeface="Times New Roman" charset="0"/>
              </a:rPr>
              <a:t>o</a:t>
            </a:r>
            <a:r>
              <a:rPr lang="en-US" altLang="en-US">
                <a:latin typeface="Times New Roman" charset="0"/>
              </a:rPr>
              <a:t>F;</a:t>
            </a:r>
          </a:p>
          <a:p>
            <a:pPr lvl="1" eaLnBrk="1" hangingPunct="1">
              <a:buFontTx/>
              <a:buNone/>
            </a:pPr>
            <a:r>
              <a:rPr lang="en-US" altLang="en-US">
                <a:latin typeface="Times New Roman" charset="0"/>
              </a:rPr>
              <a:t>	 </a:t>
            </a:r>
          </a:p>
        </p:txBody>
      </p:sp>
      <p:sp>
        <p:nvSpPr>
          <p:cNvPr id="839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
        <p:nvSpPr>
          <p:cNvPr id="8397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83974" name="Object 4"/>
          <p:cNvGraphicFramePr>
            <a:graphicFrameLocks noChangeAspect="1"/>
          </p:cNvGraphicFramePr>
          <p:nvPr/>
        </p:nvGraphicFramePr>
        <p:xfrm>
          <a:off x="1600200" y="2209800"/>
          <a:ext cx="3962400" cy="990600"/>
        </p:xfrm>
        <a:graphic>
          <a:graphicData uri="http://schemas.openxmlformats.org/presentationml/2006/ole">
            <mc:AlternateContent xmlns:mc="http://schemas.openxmlformats.org/markup-compatibility/2006">
              <mc:Choice xmlns:v="urn:schemas-microsoft-com:vml" Requires="v">
                <p:oleObj spid="_x0000_s84027" name="Equation" r:id="rId3" imgW="1676400" imgH="419100" progId="Equation.3">
                  <p:embed/>
                </p:oleObj>
              </mc:Choice>
              <mc:Fallback>
                <p:oleObj name="Equation" r:id="rId3" imgW="16764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83976" name="Object 6"/>
          <p:cNvGraphicFramePr>
            <a:graphicFrameLocks noChangeAspect="1"/>
          </p:cNvGraphicFramePr>
          <p:nvPr/>
        </p:nvGraphicFramePr>
        <p:xfrm>
          <a:off x="1676400" y="4038600"/>
          <a:ext cx="4384675" cy="914400"/>
        </p:xfrm>
        <a:graphic>
          <a:graphicData uri="http://schemas.openxmlformats.org/presentationml/2006/ole">
            <mc:AlternateContent xmlns:mc="http://schemas.openxmlformats.org/markup-compatibility/2006">
              <mc:Choice xmlns:v="urn:schemas-microsoft-com:vml" Requires="v">
                <p:oleObj spid="_x0000_s84028" name="Equation" r:id="rId5" imgW="2006600" imgH="419100" progId="Equation.3">
                  <p:embed/>
                </p:oleObj>
              </mc:Choice>
              <mc:Fallback>
                <p:oleObj name="Equation" r:id="rId5" imgW="20066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038600"/>
                        <a:ext cx="4384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z="4000" dirty="0">
                <a:latin typeface="Times New Roman" charset="0"/>
              </a:rPr>
              <a:t>Temperature Conversion</a:t>
            </a:r>
          </a:p>
        </p:txBody>
      </p:sp>
      <p:sp>
        <p:nvSpPr>
          <p:cNvPr id="84995" name="Rectangle 3"/>
          <p:cNvSpPr>
            <a:spLocks noGrp="1" noChangeArrowheads="1"/>
          </p:cNvSpPr>
          <p:nvPr>
            <p:ph type="body" idx="1"/>
          </p:nvPr>
        </p:nvSpPr>
        <p:spPr/>
        <p:txBody>
          <a:bodyPr/>
          <a:lstStyle/>
          <a:p>
            <a:pPr eaLnBrk="1" hangingPunct="1"/>
            <a:r>
              <a:rPr lang="en-US" altLang="en-US">
                <a:latin typeface="Times New Roman" charset="0"/>
              </a:rPr>
              <a:t>Celsius to Kelvin: T </a:t>
            </a:r>
            <a:r>
              <a:rPr lang="en-US" altLang="en-US" baseline="30000">
                <a:latin typeface="Times New Roman" charset="0"/>
              </a:rPr>
              <a:t>o</a:t>
            </a:r>
            <a:r>
              <a:rPr lang="en-US" altLang="en-US">
                <a:latin typeface="Times New Roman" charset="0"/>
              </a:rPr>
              <a:t>C + 273.15 = T K</a:t>
            </a:r>
          </a:p>
          <a:p>
            <a:pPr lvl="1" eaLnBrk="1" hangingPunct="1">
              <a:buFontTx/>
              <a:buNone/>
            </a:pPr>
            <a:endParaRPr lang="en-US" altLang="en-US" sz="1200">
              <a:latin typeface="Times New Roman" charset="0"/>
            </a:endParaRPr>
          </a:p>
          <a:p>
            <a:pPr eaLnBrk="1" hangingPunct="1"/>
            <a:r>
              <a:rPr lang="en-US" altLang="en-US">
                <a:latin typeface="Times New Roman" charset="0"/>
              </a:rPr>
              <a:t>Kelvin to Celsius: T K – 273.15 = T </a:t>
            </a:r>
            <a:r>
              <a:rPr lang="en-US" altLang="en-US" baseline="30000">
                <a:latin typeface="Times New Roman" charset="0"/>
              </a:rPr>
              <a:t>o</a:t>
            </a:r>
            <a:r>
              <a:rPr lang="en-US" altLang="en-US">
                <a:latin typeface="Times New Roman" charset="0"/>
              </a:rPr>
              <a:t>C</a:t>
            </a:r>
          </a:p>
          <a:p>
            <a:pPr eaLnBrk="1" hangingPunct="1">
              <a:buFontTx/>
              <a:buNone/>
            </a:pPr>
            <a:endParaRPr lang="en-US" altLang="en-US" sz="2000">
              <a:latin typeface="Times New Roman" charset="0"/>
            </a:endParaRPr>
          </a:p>
          <a:p>
            <a:pPr eaLnBrk="1" hangingPunct="1">
              <a:buFontTx/>
              <a:buNone/>
            </a:pPr>
            <a:r>
              <a:rPr lang="en-US" altLang="en-US" sz="2800" u="sng">
                <a:latin typeface="Times New Roman" charset="0"/>
              </a:rPr>
              <a:t>Examples:</a:t>
            </a:r>
            <a:r>
              <a:rPr lang="en-US" altLang="en-US">
                <a:latin typeface="Times New Roman" charset="0"/>
              </a:rPr>
              <a:t> </a:t>
            </a:r>
            <a:r>
              <a:rPr lang="en-US" altLang="en-US" sz="2800">
                <a:latin typeface="Times New Roman" charset="0"/>
              </a:rPr>
              <a:t>convert:</a:t>
            </a:r>
          </a:p>
          <a:p>
            <a:pPr lvl="1" eaLnBrk="1" hangingPunct="1">
              <a:buFontTx/>
              <a:buNone/>
            </a:pPr>
            <a:r>
              <a:rPr lang="en-US" altLang="en-US">
                <a:latin typeface="Times New Roman" charset="0"/>
              </a:rPr>
              <a:t>	25.0 </a:t>
            </a:r>
            <a:r>
              <a:rPr lang="en-US" altLang="en-US" baseline="30000">
                <a:latin typeface="Times New Roman" charset="0"/>
              </a:rPr>
              <a:t>o</a:t>
            </a:r>
            <a:r>
              <a:rPr lang="en-US" altLang="en-US">
                <a:latin typeface="Times New Roman" charset="0"/>
              </a:rPr>
              <a:t>C to Kelvin = 25.0 + 273.15 = 298.2 K</a:t>
            </a:r>
          </a:p>
          <a:p>
            <a:pPr lvl="1" eaLnBrk="1" hangingPunct="1">
              <a:buFontTx/>
              <a:buNone/>
            </a:pPr>
            <a:endParaRPr lang="en-US" altLang="en-US" sz="1200">
              <a:latin typeface="Times New Roman" charset="0"/>
            </a:endParaRPr>
          </a:p>
          <a:p>
            <a:pPr lvl="1" eaLnBrk="1" hangingPunct="1">
              <a:buFontTx/>
              <a:buNone/>
            </a:pPr>
            <a:r>
              <a:rPr lang="en-US" altLang="en-US">
                <a:latin typeface="Times New Roman" charset="0"/>
              </a:rPr>
              <a:t>	310. K to </a:t>
            </a:r>
            <a:r>
              <a:rPr lang="en-US" altLang="en-US" baseline="30000">
                <a:latin typeface="Times New Roman" charset="0"/>
              </a:rPr>
              <a:t>o</a:t>
            </a:r>
            <a:r>
              <a:rPr lang="en-US" altLang="en-US">
                <a:latin typeface="Times New Roman" charset="0"/>
              </a:rPr>
              <a:t>C = 310. – 273.15 = 37 </a:t>
            </a:r>
            <a:r>
              <a:rPr lang="en-US" altLang="en-US" baseline="30000">
                <a:latin typeface="Times New Roman" charset="0"/>
              </a:rPr>
              <a:t>o</a:t>
            </a:r>
            <a:r>
              <a:rPr lang="en-US" altLang="en-US">
                <a:latin typeface="Times New Roman" charset="0"/>
              </a:rPr>
              <a: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latin typeface="Times New Roman" charset="0"/>
              </a:rPr>
              <a:t>Classification of Matter</a:t>
            </a:r>
            <a:endParaRPr lang="en-US"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35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z="3200" dirty="0" smtClean="0">
                <a:latin typeface="Times New Roman" charset="0"/>
              </a:rPr>
              <a:t>Exercise-#9: Temperature Conversion #1</a:t>
            </a:r>
            <a:endParaRPr lang="en-US" altLang="en-US" sz="3200" dirty="0">
              <a:latin typeface="Times New Roman" charset="0"/>
            </a:endParaRPr>
          </a:p>
        </p:txBody>
      </p:sp>
      <p:sp>
        <p:nvSpPr>
          <p:cNvPr id="68611" name="Rectangle 3"/>
          <p:cNvSpPr>
            <a:spLocks noGrp="1" noChangeArrowheads="1"/>
          </p:cNvSpPr>
          <p:nvPr>
            <p:ph type="body" idx="1"/>
          </p:nvPr>
        </p:nvSpPr>
        <p:spPr>
          <a:xfrm>
            <a:off x="457200" y="1600200"/>
            <a:ext cx="8229600" cy="4876800"/>
          </a:xfrm>
        </p:spPr>
        <p:txBody>
          <a:bodyPr/>
          <a:lstStyle/>
          <a:p>
            <a:pPr marL="514350" indent="-514350" eaLnBrk="1" hangingPunct="1">
              <a:lnSpc>
                <a:spcPct val="90000"/>
              </a:lnSpc>
              <a:buFontTx/>
              <a:buAutoNum type="arabicParenR"/>
              <a:defRPr/>
            </a:pPr>
            <a:r>
              <a:rPr lang="en-US" altLang="en-US" sz="2800" dirty="0" smtClean="0">
                <a:latin typeface="Times New Roman" pitchFamily="18" charset="0"/>
                <a:ea typeface="+mn-ea"/>
                <a:cs typeface="Times New Roman" pitchFamily="18" charset="0"/>
              </a:rPr>
              <a:t>What is the temperature of 65.0 </a:t>
            </a:r>
            <a:r>
              <a:rPr lang="en-US" altLang="en-US" sz="2800" baseline="36000" dirty="0" err="1" smtClean="0">
                <a:latin typeface="Times New Roman" pitchFamily="18" charset="0"/>
                <a:ea typeface="+mn-ea"/>
                <a:cs typeface="Times New Roman" pitchFamily="18" charset="0"/>
              </a:rPr>
              <a:t>o</a:t>
            </a:r>
            <a:r>
              <a:rPr lang="en-US" altLang="en-US" sz="2800" dirty="0" err="1" smtClean="0">
                <a:latin typeface="Times New Roman" pitchFamily="18" charset="0"/>
                <a:ea typeface="+mn-ea"/>
                <a:cs typeface="Times New Roman" pitchFamily="18" charset="0"/>
              </a:rPr>
              <a:t>F</a:t>
            </a:r>
            <a:r>
              <a:rPr lang="en-US" altLang="en-US" sz="2800" dirty="0" smtClean="0">
                <a:latin typeface="Times New Roman" pitchFamily="18" charset="0"/>
                <a:ea typeface="+mn-ea"/>
                <a:cs typeface="Times New Roman" pitchFamily="18" charset="0"/>
              </a:rPr>
              <a:t> expressed in degree Celsius and in Kelvin?</a:t>
            </a:r>
          </a:p>
          <a:p>
            <a:pPr marL="514350" indent="-514350" eaLnBrk="1" hangingPunct="1">
              <a:lnSpc>
                <a:spcPct val="90000"/>
              </a:lnSpc>
              <a:buFontTx/>
              <a:buAutoNum type="arabicParenR"/>
              <a:defRPr/>
            </a:pPr>
            <a:endParaRPr lang="en-US" altLang="en-US" sz="2400" dirty="0" smtClean="0">
              <a:latin typeface="Times New Roman" pitchFamily="18" charset="0"/>
              <a:ea typeface="+mn-ea"/>
              <a:cs typeface="Times New Roman" pitchFamily="18" charset="0"/>
            </a:endParaRPr>
          </a:p>
          <a:p>
            <a:pPr marL="514350" indent="-514350" eaLnBrk="1" hangingPunct="1">
              <a:lnSpc>
                <a:spcPct val="90000"/>
              </a:lnSpc>
              <a:buFontTx/>
              <a:buAutoNum type="arabicParenR"/>
              <a:defRPr/>
            </a:pPr>
            <a:endParaRPr lang="en-US" altLang="en-US" sz="2400" dirty="0" smtClean="0">
              <a:latin typeface="Times New Roman" pitchFamily="18" charset="0"/>
              <a:ea typeface="+mn-ea"/>
              <a:cs typeface="Times New Roman" pitchFamily="18" charset="0"/>
            </a:endParaRPr>
          </a:p>
          <a:p>
            <a:pPr marL="514350" indent="-514350" eaLnBrk="1" hangingPunct="1">
              <a:lnSpc>
                <a:spcPct val="90000"/>
              </a:lnSpc>
              <a:buFontTx/>
              <a:buAutoNum type="arabicParenR"/>
              <a:defRPr/>
            </a:pPr>
            <a:r>
              <a:rPr lang="en-US" altLang="en-US" sz="2800" dirty="0" smtClean="0">
                <a:latin typeface="Times New Roman" pitchFamily="18" charset="0"/>
                <a:ea typeface="+mn-ea"/>
                <a:cs typeface="Times New Roman" pitchFamily="18" charset="0"/>
              </a:rPr>
              <a:t>The boiling point of liquid nitrogen at 1 </a:t>
            </a:r>
            <a:r>
              <a:rPr lang="en-US" altLang="en-US" sz="2800" dirty="0" err="1" smtClean="0">
                <a:latin typeface="Times New Roman" pitchFamily="18" charset="0"/>
                <a:ea typeface="+mn-ea"/>
                <a:cs typeface="Times New Roman" pitchFamily="18" charset="0"/>
              </a:rPr>
              <a:t>atm</a:t>
            </a:r>
            <a:r>
              <a:rPr lang="en-US" altLang="en-US" sz="2800" dirty="0" smtClean="0">
                <a:latin typeface="Times New Roman" pitchFamily="18" charset="0"/>
                <a:ea typeface="+mn-ea"/>
                <a:cs typeface="Times New Roman" pitchFamily="18" charset="0"/>
              </a:rPr>
              <a:t> is 77 K. What is the boiling point of nitrogen in degrees Celsius and Fahrenheit, respectively?</a:t>
            </a:r>
          </a:p>
          <a:p>
            <a:pPr eaLnBrk="1" hangingPunct="1">
              <a:lnSpc>
                <a:spcPct val="90000"/>
              </a:lnSpc>
              <a:buFontTx/>
              <a:buNone/>
              <a:defRPr/>
            </a:pPr>
            <a:r>
              <a:rPr lang="en-US" altLang="en-US" sz="2000" dirty="0" smtClean="0">
                <a:latin typeface="Times New Roman" pitchFamily="18" charset="0"/>
                <a:ea typeface="+mn-ea"/>
                <a:cs typeface="Times New Roman" pitchFamily="18" charset="0"/>
              </a:rPr>
              <a:t>	</a:t>
            </a:r>
          </a:p>
          <a:p>
            <a:pPr eaLnBrk="1" hangingPunct="1">
              <a:lnSpc>
                <a:spcPct val="90000"/>
              </a:lnSpc>
              <a:buFontTx/>
              <a:buNone/>
              <a:defRPr/>
            </a:pPr>
            <a:endParaRPr lang="en-US" altLang="en-US" sz="2400" dirty="0" smtClean="0">
              <a:latin typeface="Times New Roman" pitchFamily="18" charset="0"/>
              <a:ea typeface="+mn-ea"/>
              <a:cs typeface="Times New Roman" pitchFamily="18" charset="0"/>
            </a:endParaRPr>
          </a:p>
          <a:p>
            <a:pPr eaLnBrk="1" hangingPunct="1">
              <a:lnSpc>
                <a:spcPct val="90000"/>
              </a:lnSpc>
              <a:buFontTx/>
              <a:buNone/>
              <a:defRPr/>
            </a:pPr>
            <a:r>
              <a:rPr lang="en-US" altLang="en-US" sz="2400" dirty="0" smtClean="0">
                <a:solidFill>
                  <a:schemeClr val="hlink"/>
                </a:solidFill>
                <a:latin typeface="Times New Roman" pitchFamily="18" charset="0"/>
                <a:ea typeface="+mn-ea"/>
                <a:cs typeface="Times New Roman" pitchFamily="18" charset="0"/>
              </a:rPr>
              <a:t>	(</a:t>
            </a:r>
            <a:r>
              <a:rPr lang="en-US" altLang="en-US" sz="2400" u="sng" dirty="0" smtClean="0">
                <a:solidFill>
                  <a:schemeClr val="hlink"/>
                </a:solidFill>
                <a:latin typeface="Times New Roman" pitchFamily="18" charset="0"/>
                <a:ea typeface="+mn-ea"/>
                <a:cs typeface="Times New Roman" pitchFamily="18" charset="0"/>
              </a:rPr>
              <a:t>Answers</a:t>
            </a:r>
            <a:r>
              <a:rPr lang="en-US" altLang="en-US" sz="2400" dirty="0" smtClean="0">
                <a:solidFill>
                  <a:schemeClr val="hlink"/>
                </a:solidFill>
                <a:latin typeface="Times New Roman" pitchFamily="18" charset="0"/>
                <a:ea typeface="+mn-ea"/>
                <a:cs typeface="Times New Roman" pitchFamily="18" charset="0"/>
              </a:rPr>
              <a:t>: 	(1) 18.3 </a:t>
            </a:r>
            <a:r>
              <a:rPr lang="en-US" altLang="en-US" sz="2400" baseline="36000" dirty="0" err="1" smtClean="0">
                <a:solidFill>
                  <a:schemeClr val="hlink"/>
                </a:solidFill>
                <a:latin typeface="Times New Roman" pitchFamily="18" charset="0"/>
                <a:ea typeface="+mn-ea"/>
                <a:cs typeface="Times New Roman" pitchFamily="18" charset="0"/>
              </a:rPr>
              <a:t>o</a:t>
            </a:r>
            <a:r>
              <a:rPr lang="en-US" altLang="en-US" sz="2400" dirty="0" err="1" smtClean="0">
                <a:solidFill>
                  <a:schemeClr val="hlink"/>
                </a:solidFill>
                <a:latin typeface="Times New Roman" pitchFamily="18" charset="0"/>
                <a:ea typeface="+mn-ea"/>
                <a:cs typeface="Times New Roman" pitchFamily="18" charset="0"/>
              </a:rPr>
              <a:t>C</a:t>
            </a:r>
            <a:r>
              <a:rPr lang="en-US" altLang="en-US" sz="2400" dirty="0" smtClean="0">
                <a:solidFill>
                  <a:schemeClr val="hlink"/>
                </a:solidFill>
                <a:latin typeface="Times New Roman" pitchFamily="18" charset="0"/>
                <a:ea typeface="+mn-ea"/>
                <a:cs typeface="Times New Roman" pitchFamily="18" charset="0"/>
              </a:rPr>
              <a:t>;  291.5 K;	</a:t>
            </a:r>
          </a:p>
          <a:p>
            <a:pPr eaLnBrk="1" hangingPunct="1">
              <a:lnSpc>
                <a:spcPct val="90000"/>
              </a:lnSpc>
              <a:buFontTx/>
              <a:buNone/>
              <a:defRPr/>
            </a:pPr>
            <a:r>
              <a:rPr lang="en-US" altLang="en-US" sz="2400" dirty="0">
                <a:solidFill>
                  <a:schemeClr val="hlink"/>
                </a:solidFill>
                <a:latin typeface="Times New Roman" pitchFamily="18" charset="0"/>
                <a:ea typeface="+mn-ea"/>
                <a:cs typeface="Times New Roman" pitchFamily="18" charset="0"/>
              </a:rPr>
              <a:t>	</a:t>
            </a:r>
            <a:r>
              <a:rPr lang="en-US" altLang="en-US" sz="2400" dirty="0" smtClean="0">
                <a:solidFill>
                  <a:schemeClr val="hlink"/>
                </a:solidFill>
                <a:latin typeface="Times New Roman" pitchFamily="18" charset="0"/>
                <a:ea typeface="+mn-ea"/>
                <a:cs typeface="Times New Roman" pitchFamily="18" charset="0"/>
              </a:rPr>
              <a:t>		(2) -196 </a:t>
            </a:r>
            <a:r>
              <a:rPr lang="en-US" altLang="en-US" sz="2400" baseline="36000" dirty="0" err="1" smtClean="0">
                <a:solidFill>
                  <a:schemeClr val="hlink"/>
                </a:solidFill>
                <a:latin typeface="Times New Roman" pitchFamily="18" charset="0"/>
                <a:ea typeface="+mn-ea"/>
                <a:cs typeface="Times New Roman" pitchFamily="18" charset="0"/>
              </a:rPr>
              <a:t>o</a:t>
            </a:r>
            <a:r>
              <a:rPr lang="en-US" altLang="en-US" sz="2400" dirty="0" err="1" smtClean="0">
                <a:solidFill>
                  <a:schemeClr val="hlink"/>
                </a:solidFill>
                <a:latin typeface="Times New Roman" pitchFamily="18" charset="0"/>
                <a:ea typeface="+mn-ea"/>
                <a:cs typeface="Times New Roman" pitchFamily="18" charset="0"/>
              </a:rPr>
              <a:t>C</a:t>
            </a:r>
            <a:r>
              <a:rPr lang="en-US" altLang="en-US" sz="2400" dirty="0" smtClean="0">
                <a:solidFill>
                  <a:schemeClr val="hlink"/>
                </a:solidFill>
                <a:latin typeface="Times New Roman" pitchFamily="18" charset="0"/>
                <a:ea typeface="+mn-ea"/>
                <a:cs typeface="Times New Roman" pitchFamily="18" charset="0"/>
              </a:rPr>
              <a:t>; -321 </a:t>
            </a:r>
            <a:r>
              <a:rPr lang="en-US" altLang="en-US" sz="2400" baseline="36000" dirty="0" err="1" smtClean="0">
                <a:solidFill>
                  <a:schemeClr val="hlink"/>
                </a:solidFill>
                <a:latin typeface="Times New Roman" pitchFamily="18" charset="0"/>
                <a:ea typeface="+mn-ea"/>
                <a:cs typeface="Times New Roman" pitchFamily="18" charset="0"/>
              </a:rPr>
              <a:t>o</a:t>
            </a:r>
            <a:r>
              <a:rPr lang="en-US" altLang="en-US" sz="2400" dirty="0" err="1">
                <a:solidFill>
                  <a:schemeClr val="hlink"/>
                </a:solidFill>
                <a:latin typeface="Times New Roman" pitchFamily="18" charset="0"/>
                <a:ea typeface="+mn-ea"/>
                <a:cs typeface="Times New Roman" pitchFamily="18" charset="0"/>
              </a:rPr>
              <a:t>F</a:t>
            </a:r>
            <a:r>
              <a:rPr lang="en-US" altLang="en-US" sz="2400" dirty="0" smtClean="0">
                <a:solidFill>
                  <a:schemeClr val="hlink"/>
                </a:solidFill>
                <a:latin typeface="Times New Roman" pitchFamily="18" charset="0"/>
                <a:ea typeface="+mn-ea"/>
                <a:cs typeface="Times New Roman" pitchFamily="18" charset="0"/>
              </a:rPr>
              <a:t>)</a:t>
            </a:r>
          </a:p>
        </p:txBody>
      </p:sp>
      <p:sp>
        <p:nvSpPr>
          <p:cNvPr id="860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3200" dirty="0" smtClean="0">
                <a:latin typeface="Times New Roman" charset="0"/>
              </a:rPr>
              <a:t>Exercise-#10: Temperature Conversion #2</a:t>
            </a:r>
            <a:endParaRPr lang="en-US" altLang="en-US" sz="3200" dirty="0"/>
          </a:p>
        </p:txBody>
      </p:sp>
      <p:sp>
        <p:nvSpPr>
          <p:cNvPr id="3" name="Content Placeholder 2"/>
          <p:cNvSpPr>
            <a:spLocks noGrp="1"/>
          </p:cNvSpPr>
          <p:nvPr>
            <p:ph idx="1"/>
          </p:nvPr>
        </p:nvSpPr>
        <p:spPr>
          <a:xfrm>
            <a:off x="457200" y="1600200"/>
            <a:ext cx="8229600" cy="4648200"/>
          </a:xfrm>
        </p:spPr>
        <p:txBody>
          <a:bodyPr/>
          <a:lstStyle/>
          <a:p>
            <a:pPr eaLnBrk="1" hangingPunct="1">
              <a:lnSpc>
                <a:spcPct val="90000"/>
              </a:lnSpc>
              <a:buFontTx/>
              <a:buNone/>
            </a:pPr>
            <a:r>
              <a:rPr lang="en-US" altLang="en-US" sz="2800" dirty="0">
                <a:latin typeface="Times New Roman" charset="0"/>
                <a:ea typeface="Times New Roman" charset="0"/>
                <a:cs typeface="Times New Roman" charset="0"/>
              </a:rPr>
              <a:t>	</a:t>
            </a:r>
            <a:r>
              <a:rPr lang="en-US" altLang="en-US" sz="2600" dirty="0" smtClean="0">
                <a:latin typeface="Times New Roman" charset="0"/>
                <a:ea typeface="Times New Roman" charset="0"/>
                <a:cs typeface="Times New Roman" charset="0"/>
              </a:rPr>
              <a:t>Suppose that a </a:t>
            </a:r>
            <a:r>
              <a:rPr lang="en-US" altLang="en-US" sz="2600" dirty="0">
                <a:latin typeface="Times New Roman" charset="0"/>
                <a:ea typeface="Times New Roman" charset="0"/>
                <a:cs typeface="Times New Roman" charset="0"/>
              </a:rPr>
              <a:t>new thermometer uses a T-scale that ranges from </a:t>
            </a:r>
            <a:r>
              <a:rPr lang="en-US" altLang="en-US" sz="2600" dirty="0" smtClean="0">
                <a:latin typeface="Times New Roman" charset="0"/>
                <a:ea typeface="Times New Roman" charset="0"/>
                <a:cs typeface="Times New Roman" charset="0"/>
              </a:rPr>
              <a:t>-</a:t>
            </a:r>
            <a:r>
              <a:rPr lang="en-US" altLang="en-US" sz="2600" dirty="0">
                <a:latin typeface="Times New Roman" charset="0"/>
                <a:ea typeface="Times New Roman" charset="0"/>
                <a:cs typeface="Times New Roman" charset="0"/>
              </a:rPr>
              <a:t>50 </a:t>
            </a:r>
            <a:r>
              <a:rPr lang="en-US" altLang="en-US" sz="2600" baseline="36000" dirty="0" err="1">
                <a:latin typeface="Times New Roman" charset="0"/>
                <a:ea typeface="Times New Roman" charset="0"/>
                <a:cs typeface="Times New Roman" charset="0"/>
              </a:rPr>
              <a:t>o</a:t>
            </a:r>
            <a:r>
              <a:rPr lang="en-US" altLang="en-US" sz="2600" dirty="0" err="1">
                <a:latin typeface="Times New Roman" charset="0"/>
                <a:ea typeface="Times New Roman" charset="0"/>
                <a:cs typeface="Times New Roman" charset="0"/>
              </a:rPr>
              <a:t>T</a:t>
            </a:r>
            <a:r>
              <a:rPr lang="en-US" altLang="en-US" sz="2600" dirty="0">
                <a:latin typeface="Times New Roman" charset="0"/>
                <a:ea typeface="Times New Roman" charset="0"/>
                <a:cs typeface="Times New Roman" charset="0"/>
              </a:rPr>
              <a:t> to 300 </a:t>
            </a:r>
            <a:r>
              <a:rPr lang="en-US" altLang="en-US" sz="2600" baseline="36000" dirty="0" err="1">
                <a:latin typeface="Times New Roman" charset="0"/>
                <a:ea typeface="Times New Roman" charset="0"/>
                <a:cs typeface="Times New Roman" charset="0"/>
              </a:rPr>
              <a:t>o</a:t>
            </a:r>
            <a:r>
              <a:rPr lang="en-US" altLang="en-US" sz="2600" dirty="0" err="1">
                <a:latin typeface="Times New Roman" charset="0"/>
                <a:ea typeface="Times New Roman" charset="0"/>
                <a:cs typeface="Times New Roman" charset="0"/>
              </a:rPr>
              <a:t>T</a:t>
            </a:r>
            <a:r>
              <a:rPr lang="en-US" altLang="en-US" sz="2600" dirty="0">
                <a:latin typeface="Times New Roman" charset="0"/>
                <a:ea typeface="Times New Roman" charset="0"/>
                <a:cs typeface="Times New Roman" charset="0"/>
              </a:rPr>
              <a:t>. On this thermometer, the freezing point of water is -20 </a:t>
            </a:r>
            <a:r>
              <a:rPr lang="en-US" altLang="en-US" sz="2600" baseline="36000" dirty="0" err="1">
                <a:latin typeface="Times New Roman" charset="0"/>
                <a:ea typeface="Times New Roman" charset="0"/>
                <a:cs typeface="Times New Roman" charset="0"/>
              </a:rPr>
              <a:t>o</a:t>
            </a:r>
            <a:r>
              <a:rPr lang="en-US" altLang="en-US" sz="2600" dirty="0" err="1">
                <a:latin typeface="Times New Roman" charset="0"/>
                <a:ea typeface="Times New Roman" charset="0"/>
                <a:cs typeface="Times New Roman" charset="0"/>
              </a:rPr>
              <a:t>T</a:t>
            </a:r>
            <a:r>
              <a:rPr lang="en-US" altLang="en-US" sz="2600" dirty="0">
                <a:latin typeface="Times New Roman" charset="0"/>
                <a:ea typeface="Times New Roman" charset="0"/>
                <a:cs typeface="Times New Roman" charset="0"/>
              </a:rPr>
              <a:t> and its boiling point 230 </a:t>
            </a:r>
            <a:r>
              <a:rPr lang="en-US" altLang="en-US" sz="2600" baseline="36000" dirty="0" err="1">
                <a:latin typeface="Times New Roman" charset="0"/>
                <a:ea typeface="Times New Roman" charset="0"/>
                <a:cs typeface="Times New Roman" charset="0"/>
              </a:rPr>
              <a:t>o</a:t>
            </a:r>
            <a:r>
              <a:rPr lang="en-US" altLang="en-US" sz="2600" dirty="0" err="1">
                <a:latin typeface="Times New Roman" charset="0"/>
                <a:ea typeface="Times New Roman" charset="0"/>
                <a:cs typeface="Times New Roman" charset="0"/>
              </a:rPr>
              <a:t>T</a:t>
            </a:r>
            <a:r>
              <a:rPr lang="en-US" altLang="en-US" sz="2600" dirty="0">
                <a:latin typeface="Times New Roman" charset="0"/>
                <a:ea typeface="Times New Roman" charset="0"/>
                <a:cs typeface="Times New Roman" charset="0"/>
              </a:rPr>
              <a:t>. (a) If this thermometer records a temperature value of 92.5 </a:t>
            </a:r>
            <a:r>
              <a:rPr lang="en-US" altLang="en-US" sz="2600" baseline="36000" dirty="0" err="1">
                <a:latin typeface="Times New Roman" charset="0"/>
                <a:ea typeface="Times New Roman" charset="0"/>
                <a:cs typeface="Times New Roman" charset="0"/>
              </a:rPr>
              <a:t>o</a:t>
            </a:r>
            <a:r>
              <a:rPr lang="en-US" altLang="en-US" sz="2600" dirty="0" err="1">
                <a:latin typeface="Times New Roman" charset="0"/>
                <a:ea typeface="Times New Roman" charset="0"/>
                <a:cs typeface="Times New Roman" charset="0"/>
              </a:rPr>
              <a:t>T</a:t>
            </a:r>
            <a:r>
              <a:rPr lang="en-US" altLang="en-US" sz="2600" dirty="0">
                <a:latin typeface="Times New Roman" charset="0"/>
                <a:ea typeface="Times New Roman" charset="0"/>
                <a:cs typeface="Times New Roman" charset="0"/>
              </a:rPr>
              <a:t>, what is the temperature in degrees Celsius? </a:t>
            </a:r>
          </a:p>
          <a:p>
            <a:pPr eaLnBrk="1" hangingPunct="1">
              <a:lnSpc>
                <a:spcPct val="90000"/>
              </a:lnSpc>
              <a:buFontTx/>
              <a:buNone/>
            </a:pPr>
            <a:r>
              <a:rPr lang="en-US" altLang="en-US" sz="2600" dirty="0">
                <a:latin typeface="Times New Roman" charset="0"/>
                <a:ea typeface="Times New Roman" charset="0"/>
                <a:cs typeface="Times New Roman" charset="0"/>
              </a:rPr>
              <a:t>	(b) Derive a formula that would enable you to convert a T-scale temperature to degrees Celsius.</a:t>
            </a:r>
          </a:p>
          <a:p>
            <a:pPr eaLnBrk="1" hangingPunct="1">
              <a:buFontTx/>
              <a:buNone/>
            </a:pPr>
            <a:r>
              <a:rPr lang="en-US" altLang="en-US" sz="1400" dirty="0">
                <a:latin typeface="Times New Roman" charset="0"/>
                <a:ea typeface="Times New Roman" charset="0"/>
                <a:cs typeface="Times New Roman" charset="0"/>
              </a:rPr>
              <a:t>	</a:t>
            </a:r>
          </a:p>
          <a:p>
            <a:pPr eaLnBrk="1" hangingPunct="1">
              <a:buFontTx/>
              <a:buNone/>
            </a:pPr>
            <a:r>
              <a:rPr lang="en-US" altLang="en-US" sz="2800" dirty="0">
                <a:solidFill>
                  <a:schemeClr val="hlink"/>
                </a:solidFill>
                <a:latin typeface="Times New Roman" charset="0"/>
                <a:ea typeface="Times New Roman" charset="0"/>
                <a:cs typeface="Times New Roman" charset="0"/>
              </a:rPr>
              <a:t>	</a:t>
            </a:r>
            <a:r>
              <a:rPr lang="en-US" altLang="en-US" sz="2400" dirty="0">
                <a:solidFill>
                  <a:schemeClr val="hlink"/>
                </a:solidFill>
                <a:latin typeface="Times New Roman" charset="0"/>
                <a:ea typeface="Times New Roman" charset="0"/>
                <a:cs typeface="Times New Roman" charset="0"/>
              </a:rPr>
              <a:t>Answer: (a) 45.0 </a:t>
            </a:r>
            <a:r>
              <a:rPr lang="en-US" altLang="en-US" sz="2400" baseline="36000" dirty="0" err="1">
                <a:solidFill>
                  <a:schemeClr val="hlink"/>
                </a:solidFill>
                <a:latin typeface="Times New Roman" charset="0"/>
                <a:ea typeface="Times New Roman" charset="0"/>
                <a:cs typeface="Times New Roman" charset="0"/>
              </a:rPr>
              <a:t>o</a:t>
            </a:r>
            <a:r>
              <a:rPr lang="en-US" altLang="en-US" sz="2400" dirty="0" err="1">
                <a:solidFill>
                  <a:schemeClr val="hlink"/>
                </a:solidFill>
                <a:latin typeface="Times New Roman" charset="0"/>
                <a:ea typeface="Times New Roman" charset="0"/>
                <a:cs typeface="Times New Roman" charset="0"/>
              </a:rPr>
              <a:t>C</a:t>
            </a:r>
            <a:endParaRPr lang="en-US" altLang="en-US" sz="2400" dirty="0"/>
          </a:p>
          <a:p>
            <a:pPr eaLnBrk="1" hangingPunct="1">
              <a:buFontTx/>
              <a:buNone/>
            </a:pPr>
            <a:endParaRPr lang="en-US" altLang="en-US" sz="1200" dirty="0">
              <a:solidFill>
                <a:schemeClr val="hlink"/>
              </a:solidFill>
              <a:latin typeface="Times New Roman" charset="0"/>
              <a:ea typeface="Times New Roman" charset="0"/>
              <a:cs typeface="Times New Roman" charset="0"/>
            </a:endParaRPr>
          </a:p>
          <a:p>
            <a:pPr eaLnBrk="1" hangingPunct="1">
              <a:buFontTx/>
              <a:buNone/>
            </a:pPr>
            <a:r>
              <a:rPr lang="en-US" altLang="en-US" sz="2400" dirty="0">
                <a:solidFill>
                  <a:schemeClr val="hlink"/>
                </a:solidFill>
                <a:latin typeface="Times New Roman" charset="0"/>
                <a:ea typeface="Times New Roman" charset="0"/>
                <a:cs typeface="Times New Roman" charset="0"/>
              </a:rPr>
              <a:t>		       (b)</a:t>
            </a:r>
            <a:endParaRPr lang="en-US"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29909860"/>
              </p:ext>
            </p:extLst>
          </p:nvPr>
        </p:nvGraphicFramePr>
        <p:xfrm>
          <a:off x="2514600" y="5181600"/>
          <a:ext cx="2819400" cy="716727"/>
        </p:xfrm>
        <a:graphic>
          <a:graphicData uri="http://schemas.openxmlformats.org/presentationml/2006/ole">
            <mc:AlternateContent xmlns:mc="http://schemas.openxmlformats.org/markup-compatibility/2006">
              <mc:Choice xmlns:v="urn:schemas-microsoft-com:vml" Requires="v">
                <p:oleObj spid="_x0000_s87073" name="Equation" r:id="rId3" imgW="1651000" imgH="419100" progId="Equation.3">
                  <p:embed/>
                </p:oleObj>
              </mc:Choice>
              <mc:Fallback>
                <p:oleObj name="Equation" r:id="rId3" imgW="1651000" imgH="419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81600"/>
                        <a:ext cx="2819400" cy="716727"/>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838200"/>
            <a:ext cx="8229600" cy="5287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3487</TotalTime>
  <Words>2213</Words>
  <Application>Microsoft Office PowerPoint</Application>
  <PresentationFormat>On-screen Show (4:3)</PresentationFormat>
  <Paragraphs>611</Paragraphs>
  <Slides>92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Default Design</vt:lpstr>
      <vt:lpstr>Equation</vt:lpstr>
      <vt:lpstr>Lecture-1</vt:lpstr>
      <vt:lpstr>Lecture-2</vt:lpstr>
      <vt:lpstr>Water, Water Everywhere</vt:lpstr>
      <vt:lpstr>The Three States of Water Macroscopic and Microscopic Views</vt:lpstr>
      <vt:lpstr>Where does Chemistry fit in?</vt:lpstr>
      <vt:lpstr>Roles of Chemistry</vt:lpstr>
      <vt:lpstr>The Central Science</vt:lpstr>
      <vt:lpstr>What is Matter?</vt:lpstr>
      <vt:lpstr>Classification of Matter</vt:lpstr>
      <vt:lpstr>Classification of Matter</vt:lpstr>
      <vt:lpstr>Pure Substance</vt:lpstr>
      <vt:lpstr>Some Examples</vt:lpstr>
      <vt:lpstr>What Type of Changes Matter Undergoes?</vt:lpstr>
      <vt:lpstr>Physical Changes</vt:lpstr>
      <vt:lpstr>Chemical Changes</vt:lpstr>
      <vt:lpstr>Chemical Reaction</vt:lpstr>
      <vt:lpstr>Study of Matter &amp; Changes</vt:lpstr>
      <vt:lpstr>Atoms vs. Molecules</vt:lpstr>
      <vt:lpstr>Don’t Believe Atoms</vt:lpstr>
      <vt:lpstr>Simple and Complex Molecules</vt:lpstr>
      <vt:lpstr>Chemical Reaction</vt:lpstr>
      <vt:lpstr>Electrolysis is a Chemical Process</vt:lpstr>
      <vt:lpstr>Roles of Scientists</vt:lpstr>
      <vt:lpstr>The Process:  The Scientific Method</vt:lpstr>
      <vt:lpstr>Fundamental Steps in Scientific Method</vt:lpstr>
      <vt:lpstr>The Scientific Method</vt:lpstr>
      <vt:lpstr>Terms in the Scientific Method</vt:lpstr>
      <vt:lpstr>Measurements and Units</vt:lpstr>
      <vt:lpstr>Measurements</vt:lpstr>
      <vt:lpstr>Meaning of 10n and 10-n</vt:lpstr>
      <vt:lpstr>Units</vt:lpstr>
      <vt:lpstr>English Units</vt:lpstr>
      <vt:lpstr>Metric Units</vt:lpstr>
      <vt:lpstr>Fundamental SI Units</vt:lpstr>
      <vt:lpstr>Prefixes in the Metric System</vt:lpstr>
      <vt:lpstr>Mass and Weight</vt:lpstr>
      <vt:lpstr>Types of Errors in Measurements</vt:lpstr>
      <vt:lpstr>Errors in Measurements</vt:lpstr>
      <vt:lpstr>Accuracy and Precision in Measurements</vt:lpstr>
      <vt:lpstr>Accuracy and Precision</vt:lpstr>
      <vt:lpstr>Accuracy and Precision</vt:lpstr>
      <vt:lpstr>Balances with Different Precisions</vt:lpstr>
      <vt:lpstr>Analytical Balance (precision: ± 0.0001 g)</vt:lpstr>
      <vt:lpstr>Significant Figures</vt:lpstr>
      <vt:lpstr>How many significant figures are shown in the following measurements?</vt:lpstr>
      <vt:lpstr>What is the buret reading  shown in the diagram?</vt:lpstr>
      <vt:lpstr>What is the volume of liquid in  the graduated cylinder?</vt:lpstr>
      <vt:lpstr>Rules for Counting Significant Figures</vt:lpstr>
      <vt:lpstr>Rules for Counting Significant Figures</vt:lpstr>
      <vt:lpstr>Rules for Counting Significant Figures</vt:lpstr>
      <vt:lpstr>Rules for Counting Significant Figures</vt:lpstr>
      <vt:lpstr>Rules for Counting Significant Figures</vt:lpstr>
      <vt:lpstr>Exercise-#1: How many significant figures?</vt:lpstr>
      <vt:lpstr>Rounding off Values in Calculations</vt:lpstr>
      <vt:lpstr>Rounding off Calculated values</vt:lpstr>
      <vt:lpstr>Exercise-#2: Rounding off Values</vt:lpstr>
      <vt:lpstr>Exercise-#3: Values consistent with Precision</vt:lpstr>
      <vt:lpstr>Exercise-#4: Significant Figures </vt:lpstr>
      <vt:lpstr>Mean, Median &amp; Standard Deviation</vt:lpstr>
      <vt:lpstr>Mean, Median &amp; Standard Deviation</vt:lpstr>
      <vt:lpstr>Mean, Median &amp; Standard Deviation</vt:lpstr>
      <vt:lpstr>Calculating Mean Value</vt:lpstr>
      <vt:lpstr>Calculating Standard Deviation</vt:lpstr>
      <vt:lpstr>Mean and Standard Deviation</vt:lpstr>
      <vt:lpstr>What if outlying values are not obvious?</vt:lpstr>
      <vt:lpstr>Rejection Quotient</vt:lpstr>
      <vt:lpstr>Determining Outlyers using Q-test</vt:lpstr>
      <vt:lpstr>Performing Q-test on questionable value</vt:lpstr>
      <vt:lpstr>Calculate the mean using acceptable values</vt:lpstr>
      <vt:lpstr>Calculating Standard Deviation</vt:lpstr>
      <vt:lpstr>Writing the Mean with Precision</vt:lpstr>
      <vt:lpstr>Mean value must be consistent with the precision</vt:lpstr>
      <vt:lpstr>Data Table for Standard Deviation</vt:lpstr>
      <vt:lpstr>Problem Solving by Dimensional Analysis</vt:lpstr>
      <vt:lpstr>Exercise-#5: Unit Conversion</vt:lpstr>
      <vt:lpstr>Exercise-#6: Mean and Standard Deviation</vt:lpstr>
      <vt:lpstr>Density</vt:lpstr>
      <vt:lpstr>Determining Volumes</vt:lpstr>
      <vt:lpstr>Volume by Displacement Method</vt:lpstr>
      <vt:lpstr>Density Determination</vt:lpstr>
      <vt:lpstr>Density Determination</vt:lpstr>
      <vt:lpstr>Exercise-#7: Density Calculation #1</vt:lpstr>
      <vt:lpstr>Exercise-#8: Density Calculation #2</vt:lpstr>
      <vt:lpstr>Temperature</vt:lpstr>
      <vt:lpstr>Temperature Conversion</vt:lpstr>
      <vt:lpstr>Relative Temperature Scales</vt:lpstr>
      <vt:lpstr>Temperature Conversion</vt:lpstr>
      <vt:lpstr>Temperature Conversion</vt:lpstr>
      <vt:lpstr>Temperature Conversion</vt:lpstr>
      <vt:lpstr>Exercise-#9: Temperature Conversion #1</vt:lpstr>
      <vt:lpstr>Exercise-#10: Temperature Conversion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Siraj Omar</dc:creator>
  <cp:lastModifiedBy>Siraj Omar</cp:lastModifiedBy>
  <cp:revision>250</cp:revision>
  <dcterms:created xsi:type="dcterms:W3CDTF">2007-07-25T22:08:14Z</dcterms:created>
  <dcterms:modified xsi:type="dcterms:W3CDTF">2018-12-19T00:12:54Z</dcterms:modified>
</cp:coreProperties>
</file>