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328" r:id="rId3"/>
    <p:sldId id="379" r:id="rId4"/>
    <p:sldId id="330" r:id="rId5"/>
    <p:sldId id="361" r:id="rId6"/>
    <p:sldId id="360" r:id="rId7"/>
    <p:sldId id="339" r:id="rId8"/>
    <p:sldId id="257" r:id="rId9"/>
    <p:sldId id="260" r:id="rId10"/>
    <p:sldId id="262" r:id="rId11"/>
    <p:sldId id="259" r:id="rId12"/>
    <p:sldId id="261" r:id="rId13"/>
    <p:sldId id="277" r:id="rId14"/>
    <p:sldId id="362" r:id="rId15"/>
    <p:sldId id="363" r:id="rId16"/>
    <p:sldId id="263" r:id="rId17"/>
    <p:sldId id="265" r:id="rId18"/>
    <p:sldId id="273" r:id="rId19"/>
    <p:sldId id="340" r:id="rId20"/>
    <p:sldId id="271" r:id="rId21"/>
    <p:sldId id="272" r:id="rId22"/>
    <p:sldId id="267" r:id="rId23"/>
    <p:sldId id="274" r:id="rId24"/>
    <p:sldId id="366" r:id="rId25"/>
    <p:sldId id="364" r:id="rId26"/>
    <p:sldId id="269" r:id="rId27"/>
    <p:sldId id="365" r:id="rId28"/>
    <p:sldId id="268" r:id="rId29"/>
    <p:sldId id="276" r:id="rId30"/>
    <p:sldId id="285" r:id="rId31"/>
    <p:sldId id="367" r:id="rId32"/>
    <p:sldId id="270" r:id="rId33"/>
    <p:sldId id="279" r:id="rId34"/>
    <p:sldId id="275" r:id="rId35"/>
    <p:sldId id="266" r:id="rId36"/>
    <p:sldId id="280" r:id="rId37"/>
    <p:sldId id="281" r:id="rId38"/>
    <p:sldId id="282" r:id="rId39"/>
    <p:sldId id="283" r:id="rId40"/>
    <p:sldId id="287" r:id="rId41"/>
    <p:sldId id="289" r:id="rId42"/>
    <p:sldId id="293" r:id="rId43"/>
    <p:sldId id="368" r:id="rId44"/>
    <p:sldId id="320" r:id="rId45"/>
    <p:sldId id="292" r:id="rId46"/>
    <p:sldId id="291" r:id="rId47"/>
    <p:sldId id="369" r:id="rId48"/>
    <p:sldId id="295" r:id="rId49"/>
    <p:sldId id="371" r:id="rId50"/>
    <p:sldId id="296" r:id="rId51"/>
    <p:sldId id="357" r:id="rId52"/>
    <p:sldId id="297" r:id="rId53"/>
    <p:sldId id="374" r:id="rId54"/>
    <p:sldId id="370" r:id="rId55"/>
    <p:sldId id="372" r:id="rId56"/>
    <p:sldId id="373" r:id="rId57"/>
    <p:sldId id="298" r:id="rId58"/>
    <p:sldId id="299" r:id="rId59"/>
    <p:sldId id="376" r:id="rId60"/>
    <p:sldId id="301" r:id="rId61"/>
    <p:sldId id="303" r:id="rId62"/>
    <p:sldId id="302" r:id="rId63"/>
    <p:sldId id="304" r:id="rId64"/>
    <p:sldId id="310" r:id="rId65"/>
    <p:sldId id="311" r:id="rId66"/>
    <p:sldId id="316" r:id="rId67"/>
    <p:sldId id="309" r:id="rId68"/>
    <p:sldId id="300" r:id="rId69"/>
    <p:sldId id="318" r:id="rId70"/>
    <p:sldId id="313" r:id="rId71"/>
    <p:sldId id="305" r:id="rId72"/>
    <p:sldId id="377" r:id="rId73"/>
    <p:sldId id="337" r:id="rId74"/>
    <p:sldId id="315" r:id="rId75"/>
    <p:sldId id="341" r:id="rId76"/>
    <p:sldId id="319" r:id="rId77"/>
    <p:sldId id="312" r:id="rId78"/>
    <p:sldId id="335" r:id="rId79"/>
    <p:sldId id="336" r:id="rId80"/>
    <p:sldId id="342" r:id="rId81"/>
    <p:sldId id="306" r:id="rId82"/>
    <p:sldId id="308" r:id="rId83"/>
    <p:sldId id="317" r:id="rId84"/>
    <p:sldId id="353" r:id="rId85"/>
    <p:sldId id="354" r:id="rId86"/>
    <p:sldId id="351" r:id="rId87"/>
    <p:sldId id="349" r:id="rId88"/>
    <p:sldId id="350" r:id="rId89"/>
    <p:sldId id="356" r:id="rId90"/>
    <p:sldId id="378" r:id="rId91"/>
    <p:sldId id="355" r:id="rId92"/>
    <p:sldId id="352" r:id="rId93"/>
    <p:sldId id="348" r:id="rId9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7" autoAdjust="0"/>
    <p:restoredTop sz="86348" autoAdjust="0"/>
  </p:normalViewPr>
  <p:slideViewPr>
    <p:cSldViewPr>
      <p:cViewPr>
        <p:scale>
          <a:sx n="78" d="100"/>
          <a:sy n="78" d="100"/>
        </p:scale>
        <p:origin x="73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52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77827"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972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9"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77831"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fld id="{928B4CAB-F2D0-FD43-A015-98CE79B532D1}" type="slidenum">
              <a:rPr lang="en-US" altLang="en-US"/>
              <a:pPr/>
              <a:t>‹#›</a:t>
            </a:fld>
            <a:endParaRPr lang="en-US" altLang="en-US"/>
          </a:p>
        </p:txBody>
      </p:sp>
    </p:spTree>
    <p:extLst>
      <p:ext uri="{BB962C8B-B14F-4D97-AF65-F5344CB8AC3E}">
        <p14:creationId xmlns:p14="http://schemas.microsoft.com/office/powerpoint/2010/main" val="38135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
        <p:nvSpPr>
          <p:cNvPr id="983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Arial" charset="0"/>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7F888BA6-01B1-9B43-91FB-CFA995A5B05D}" type="slidenum">
              <a:rPr lang="en-US" altLang="en-US"/>
              <a:pPr eaLnBrk="1" hangingPunct="1">
                <a:spcBef>
                  <a:spcPct val="0"/>
                </a:spcBef>
              </a:pPr>
              <a:t>1</a:t>
            </a:fld>
            <a:endParaRPr lang="en-US" altLang="en-US" dirty="0"/>
          </a:p>
        </p:txBody>
      </p:sp>
    </p:spTree>
    <p:extLst>
      <p:ext uri="{BB962C8B-B14F-4D97-AF65-F5344CB8AC3E}">
        <p14:creationId xmlns:p14="http://schemas.microsoft.com/office/powerpoint/2010/main" val="986246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63E15-D0E6-344C-8928-AD2577773A94}" type="slidenum">
              <a:rPr lang="en-US" smtClean="0"/>
              <a:t>72</a:t>
            </a:fld>
            <a:endParaRPr lang="en-US"/>
          </a:p>
        </p:txBody>
      </p:sp>
    </p:spTree>
    <p:extLst>
      <p:ext uri="{BB962C8B-B14F-4D97-AF65-F5344CB8AC3E}">
        <p14:creationId xmlns:p14="http://schemas.microsoft.com/office/powerpoint/2010/main" val="1364384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B4CAB-F2D0-FD43-A015-98CE79B532D1}" type="slidenum">
              <a:rPr lang="en-US" altLang="en-US" smtClean="0"/>
              <a:pPr/>
              <a:t>74</a:t>
            </a:fld>
            <a:endParaRPr lang="en-US" altLang="en-US"/>
          </a:p>
        </p:txBody>
      </p:sp>
    </p:spTree>
    <p:extLst>
      <p:ext uri="{BB962C8B-B14F-4D97-AF65-F5344CB8AC3E}">
        <p14:creationId xmlns:p14="http://schemas.microsoft.com/office/powerpoint/2010/main" val="351016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80228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214031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p>
        </p:txBody>
      </p:sp>
    </p:spTree>
    <p:extLst>
      <p:ext uri="{BB962C8B-B14F-4D97-AF65-F5344CB8AC3E}">
        <p14:creationId xmlns:p14="http://schemas.microsoft.com/office/powerpoint/2010/main" val="1927050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482643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2116362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73835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Arial" charset="0"/>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D605BFB1-BE83-E943-A43B-F124092A81F8}" type="slidenum">
              <a:rPr lang="en-US" altLang="en-US"/>
              <a:pPr eaLnBrk="1" hangingPunct="1">
                <a:spcBef>
                  <a:spcPct val="0"/>
                </a:spcBef>
              </a:pPr>
              <a:t>2</a:t>
            </a:fld>
            <a:endParaRPr lang="en-US" alt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There are many popular depictions of what has come to be known as the “Plum Pudding Model”; a Google images search resulted in many representations like these here, none of them true to Thomson’s actual proposed atomic model.</a:t>
            </a:r>
          </a:p>
        </p:txBody>
      </p:sp>
    </p:spTree>
    <p:extLst>
      <p:ext uri="{BB962C8B-B14F-4D97-AF65-F5344CB8AC3E}">
        <p14:creationId xmlns:p14="http://schemas.microsoft.com/office/powerpoint/2010/main" val="157099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E1D451F7-AF72-4B5C-B90C-A118D6710ECB}" type="slidenum">
              <a:rPr lang="en-US" altLang="en-US"/>
              <a:pPr eaLnBrk="1" hangingPunct="1">
                <a:spcBef>
                  <a:spcPct val="0"/>
                </a:spcBef>
              </a:pPr>
              <a:t>3</a:t>
            </a:fld>
            <a:endParaRPr lang="en-US"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3686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Arial" charset="0"/>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0D9D27CA-0B9A-234D-B343-DE3FB9A41800}" type="slidenum">
              <a:rPr lang="en-US" altLang="en-US"/>
              <a:pPr eaLnBrk="1" hangingPunct="1">
                <a:spcBef>
                  <a:spcPct val="0"/>
                </a:spcBef>
              </a:pPr>
              <a:t>4</a:t>
            </a:fld>
            <a:endParaRPr lang="en-US" alt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In Thomson’s model, </a:t>
            </a:r>
            <a:r>
              <a:rPr lang="en-US" altLang="en-US" b="1" dirty="0" smtClean="0"/>
              <a:t>atom</a:t>
            </a:r>
            <a:r>
              <a:rPr lang="en-US" altLang="en-US" b="1" baseline="0" dirty="0" smtClean="0"/>
              <a:t> is composed of</a:t>
            </a:r>
            <a:r>
              <a:rPr lang="en-US" altLang="en-US" b="1" dirty="0" smtClean="0"/>
              <a:t> </a:t>
            </a:r>
            <a:r>
              <a:rPr lang="en-US" altLang="en-US" b="1" dirty="0"/>
              <a:t>a sphere of massless positive charge, within which rings of electrons circulate, with the electrons spaced at equal angular intervals about the ring.  The positive charge is such so as to make the atom electrically neutral.  Thomson was foremost concerned with the conditions for stability for such an atom.  After finding the conditions for dynamic equilibrium, he went on to consider the motions of the electrons about their equilibrium positions due to small disturbances.</a:t>
            </a:r>
          </a:p>
        </p:txBody>
      </p:sp>
    </p:spTree>
    <p:extLst>
      <p:ext uri="{BB962C8B-B14F-4D97-AF65-F5344CB8AC3E}">
        <p14:creationId xmlns:p14="http://schemas.microsoft.com/office/powerpoint/2010/main" val="40449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beam of white light is dispersed into a spectrum of seven visible colors after it passes through a prism. Such dispersion is due to the different lights, depending on their wavelengths and frequencies, are diffracted differently by the prism. Not that the color spectrum is continuous.</a:t>
            </a:r>
          </a:p>
        </p:txBody>
      </p:sp>
      <p:sp>
        <p:nvSpPr>
          <p:cNvPr id="10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Arial" charset="0"/>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8996525D-6BC2-D448-B6BF-EE4AF9853E00}" type="slidenum">
              <a:rPr lang="en-US" altLang="en-US"/>
              <a:pPr eaLnBrk="1" hangingPunct="1">
                <a:spcBef>
                  <a:spcPct val="0"/>
                </a:spcBef>
              </a:pPr>
              <a:t>7</a:t>
            </a:fld>
            <a:endParaRPr lang="en-US" altLang="en-US" dirty="0"/>
          </a:p>
        </p:txBody>
      </p:sp>
    </p:spTree>
    <p:extLst>
      <p:ext uri="{BB962C8B-B14F-4D97-AF65-F5344CB8AC3E}">
        <p14:creationId xmlns:p14="http://schemas.microsoft.com/office/powerpoint/2010/main" val="391169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8B4CAB-F2D0-FD43-A015-98CE79B532D1}" type="slidenum">
              <a:rPr lang="en-US" altLang="en-US" smtClean="0"/>
              <a:pPr/>
              <a:t>9</a:t>
            </a:fld>
            <a:endParaRPr lang="en-US" altLang="en-US"/>
          </a:p>
        </p:txBody>
      </p:sp>
    </p:spTree>
    <p:extLst>
      <p:ext uri="{BB962C8B-B14F-4D97-AF65-F5344CB8AC3E}">
        <p14:creationId xmlns:p14="http://schemas.microsoft.com/office/powerpoint/2010/main" val="1737129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B4CAB-F2D0-FD43-A015-98CE79B532D1}" type="slidenum">
              <a:rPr lang="en-US" altLang="en-US" smtClean="0"/>
              <a:pPr/>
              <a:t>32</a:t>
            </a:fld>
            <a:endParaRPr lang="en-US" altLang="en-US"/>
          </a:p>
        </p:txBody>
      </p:sp>
    </p:spTree>
    <p:extLst>
      <p:ext uri="{BB962C8B-B14F-4D97-AF65-F5344CB8AC3E}">
        <p14:creationId xmlns:p14="http://schemas.microsoft.com/office/powerpoint/2010/main" val="7077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63E15-D0E6-344C-8928-AD2577773A94}" type="slidenum">
              <a:rPr lang="en-US" smtClean="0"/>
              <a:t>47</a:t>
            </a:fld>
            <a:endParaRPr lang="en-US"/>
          </a:p>
        </p:txBody>
      </p:sp>
    </p:spTree>
    <p:extLst>
      <p:ext uri="{BB962C8B-B14F-4D97-AF65-F5344CB8AC3E}">
        <p14:creationId xmlns:p14="http://schemas.microsoft.com/office/powerpoint/2010/main" val="533249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863E15-D0E6-344C-8928-AD2577773A94}" type="slidenum">
              <a:rPr lang="en-US" smtClean="0"/>
              <a:t>54</a:t>
            </a:fld>
            <a:endParaRPr lang="en-US"/>
          </a:p>
        </p:txBody>
      </p:sp>
    </p:spTree>
    <p:extLst>
      <p:ext uri="{BB962C8B-B14F-4D97-AF65-F5344CB8AC3E}">
        <p14:creationId xmlns:p14="http://schemas.microsoft.com/office/powerpoint/2010/main" val="147217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CFEF01-572F-A94B-9505-1FA9B704C0F3}" type="slidenum">
              <a:rPr lang="en-US" altLang="en-US"/>
              <a:pPr/>
              <a:t>‹#›</a:t>
            </a:fld>
            <a:endParaRPr lang="en-US" altLang="en-US"/>
          </a:p>
        </p:txBody>
      </p:sp>
    </p:spTree>
    <p:extLst>
      <p:ext uri="{BB962C8B-B14F-4D97-AF65-F5344CB8AC3E}">
        <p14:creationId xmlns:p14="http://schemas.microsoft.com/office/powerpoint/2010/main" val="927429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97F85-60AF-DA49-A4DA-CA81620A6A44}" type="slidenum">
              <a:rPr lang="en-US" altLang="en-US"/>
              <a:pPr/>
              <a:t>‹#›</a:t>
            </a:fld>
            <a:endParaRPr lang="en-US" altLang="en-US"/>
          </a:p>
        </p:txBody>
      </p:sp>
    </p:spTree>
    <p:extLst>
      <p:ext uri="{BB962C8B-B14F-4D97-AF65-F5344CB8AC3E}">
        <p14:creationId xmlns:p14="http://schemas.microsoft.com/office/powerpoint/2010/main" val="45178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ED0FEE-0B96-0D45-9D8A-8811A056E83E}" type="slidenum">
              <a:rPr lang="en-US" altLang="en-US"/>
              <a:pPr/>
              <a:t>‹#›</a:t>
            </a:fld>
            <a:endParaRPr lang="en-US" altLang="en-US"/>
          </a:p>
        </p:txBody>
      </p:sp>
    </p:spTree>
    <p:extLst>
      <p:ext uri="{BB962C8B-B14F-4D97-AF65-F5344CB8AC3E}">
        <p14:creationId xmlns:p14="http://schemas.microsoft.com/office/powerpoint/2010/main" val="178983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8557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88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4709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3276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7306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134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1114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154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FA2EF7-7CF2-5F49-8E2E-31AA8DF5BEA7}" type="slidenum">
              <a:rPr lang="en-US" altLang="en-US"/>
              <a:pPr/>
              <a:t>‹#›</a:t>
            </a:fld>
            <a:endParaRPr lang="en-US" altLang="en-US"/>
          </a:p>
        </p:txBody>
      </p:sp>
    </p:spTree>
    <p:extLst>
      <p:ext uri="{BB962C8B-B14F-4D97-AF65-F5344CB8AC3E}">
        <p14:creationId xmlns:p14="http://schemas.microsoft.com/office/powerpoint/2010/main" val="879095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1895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145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4100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19,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141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1671250-9F22-A84D-9135-104232378B45}" type="slidenum">
              <a:rPr lang="en-US" altLang="en-US"/>
              <a:pPr/>
              <a:t>‹#›</a:t>
            </a:fld>
            <a:endParaRPr lang="en-US" altLang="en-US"/>
          </a:p>
        </p:txBody>
      </p:sp>
    </p:spTree>
    <p:extLst>
      <p:ext uri="{BB962C8B-B14F-4D97-AF65-F5344CB8AC3E}">
        <p14:creationId xmlns:p14="http://schemas.microsoft.com/office/powerpoint/2010/main" val="26254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38091A-CE4A-754E-8421-6D5B680384F7}" type="slidenum">
              <a:rPr lang="en-US" altLang="en-US"/>
              <a:pPr/>
              <a:t>‹#›</a:t>
            </a:fld>
            <a:endParaRPr lang="en-US" altLang="en-US"/>
          </a:p>
        </p:txBody>
      </p:sp>
    </p:spTree>
    <p:extLst>
      <p:ext uri="{BB962C8B-B14F-4D97-AF65-F5344CB8AC3E}">
        <p14:creationId xmlns:p14="http://schemas.microsoft.com/office/powerpoint/2010/main" val="1635412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EE96891-DD5B-BC48-9180-E0FCB8A61F22}" type="slidenum">
              <a:rPr lang="en-US" altLang="en-US"/>
              <a:pPr/>
              <a:t>‹#›</a:t>
            </a:fld>
            <a:endParaRPr lang="en-US" altLang="en-US"/>
          </a:p>
        </p:txBody>
      </p:sp>
    </p:spTree>
    <p:extLst>
      <p:ext uri="{BB962C8B-B14F-4D97-AF65-F5344CB8AC3E}">
        <p14:creationId xmlns:p14="http://schemas.microsoft.com/office/powerpoint/2010/main" val="72662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8789CA7-2C4F-E54E-B665-9E91F58A99C8}" type="slidenum">
              <a:rPr lang="en-US" altLang="en-US"/>
              <a:pPr/>
              <a:t>‹#›</a:t>
            </a:fld>
            <a:endParaRPr lang="en-US" altLang="en-US"/>
          </a:p>
        </p:txBody>
      </p:sp>
    </p:spTree>
    <p:extLst>
      <p:ext uri="{BB962C8B-B14F-4D97-AF65-F5344CB8AC3E}">
        <p14:creationId xmlns:p14="http://schemas.microsoft.com/office/powerpoint/2010/main" val="174708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0A68AB-C9AE-584B-9C30-B1B5BB7D1B0F}" type="slidenum">
              <a:rPr lang="en-US" altLang="en-US"/>
              <a:pPr/>
              <a:t>‹#›</a:t>
            </a:fld>
            <a:endParaRPr lang="en-US" altLang="en-US"/>
          </a:p>
        </p:txBody>
      </p:sp>
    </p:spTree>
    <p:extLst>
      <p:ext uri="{BB962C8B-B14F-4D97-AF65-F5344CB8AC3E}">
        <p14:creationId xmlns:p14="http://schemas.microsoft.com/office/powerpoint/2010/main" val="63078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861AB6A-F94C-1243-B8D3-5232896045E4}" type="slidenum">
              <a:rPr lang="en-US" altLang="en-US"/>
              <a:pPr/>
              <a:t>‹#›</a:t>
            </a:fld>
            <a:endParaRPr lang="en-US" altLang="en-US"/>
          </a:p>
        </p:txBody>
      </p:sp>
    </p:spTree>
    <p:extLst>
      <p:ext uri="{BB962C8B-B14F-4D97-AF65-F5344CB8AC3E}">
        <p14:creationId xmlns:p14="http://schemas.microsoft.com/office/powerpoint/2010/main" val="155090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A5C721A-BAE4-8843-B936-7A682EED37EF}" type="slidenum">
              <a:rPr lang="en-US" altLang="en-US"/>
              <a:pPr/>
              <a:t>‹#›</a:t>
            </a:fld>
            <a:endParaRPr lang="en-US" altLang="en-US"/>
          </a:p>
        </p:txBody>
      </p:sp>
    </p:spTree>
    <p:extLst>
      <p:ext uri="{BB962C8B-B14F-4D97-AF65-F5344CB8AC3E}">
        <p14:creationId xmlns:p14="http://schemas.microsoft.com/office/powerpoint/2010/main" val="198868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fld id="{BC376209-39C3-3746-B1A3-F630057A547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6.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1.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p:txBody>
          <a:bodyPr/>
          <a:lstStyle/>
          <a:p>
            <a:pPr eaLnBrk="1" hangingPunct="1"/>
            <a:r>
              <a:rPr lang="en-US" altLang="en-US" sz="3600" dirty="0" smtClean="0">
                <a:latin typeface="Times New Roman" charset="0"/>
                <a:ea typeface="Times New Roman" charset="0"/>
                <a:cs typeface="Times New Roman" charset="0"/>
              </a:rPr>
              <a:t>Electronic Structures &amp; Period Properties</a:t>
            </a:r>
            <a:endParaRPr lang="en-US" altLang="en-US" sz="3600" dirty="0">
              <a:latin typeface="Times New Roman" charset="0"/>
              <a:ea typeface="Times New Roman" charset="0"/>
              <a:cs typeface="Times New Roman" charset="0"/>
            </a:endParaRPr>
          </a:p>
        </p:txBody>
      </p:sp>
      <p:sp>
        <p:nvSpPr>
          <p:cNvPr id="2053" name="Rectangle 5"/>
          <p:cNvSpPr>
            <a:spLocks noGrp="1" noChangeArrowheads="1"/>
          </p:cNvSpPr>
          <p:nvPr>
            <p:ph type="body" idx="1"/>
          </p:nvPr>
        </p:nvSpPr>
        <p:spPr>
          <a:xfrm>
            <a:off x="457200" y="1600200"/>
            <a:ext cx="8229600" cy="4724400"/>
          </a:xfrm>
        </p:spPr>
        <p:txBody>
          <a:bodyPr/>
          <a:lstStyle/>
          <a:p>
            <a:pPr eaLnBrk="1" hangingPunct="1">
              <a:lnSpc>
                <a:spcPct val="90000"/>
              </a:lnSpc>
            </a:pPr>
            <a:r>
              <a:rPr lang="en-US" altLang="en-US" sz="2800" dirty="0" smtClean="0">
                <a:latin typeface="Times New Roman" charset="0"/>
                <a:ea typeface="Times New Roman" charset="0"/>
                <a:cs typeface="Times New Roman" charset="0"/>
              </a:rPr>
              <a:t>Electromagnetic Waves and Radiation Energy</a:t>
            </a:r>
          </a:p>
          <a:p>
            <a:pPr eaLnBrk="1" hangingPunct="1">
              <a:lnSpc>
                <a:spcPct val="90000"/>
              </a:lnSpc>
            </a:pPr>
            <a:r>
              <a:rPr lang="en-US" altLang="en-US" sz="2800" dirty="0" smtClean="0">
                <a:solidFill>
                  <a:srgbClr val="002060"/>
                </a:solidFill>
                <a:latin typeface="Times New Roman" charset="0"/>
                <a:ea typeface="Times New Roman" charset="0"/>
                <a:cs typeface="Times New Roman" charset="0"/>
              </a:rPr>
              <a:t>Photoelectric Effect</a:t>
            </a:r>
          </a:p>
          <a:p>
            <a:pPr eaLnBrk="1" hangingPunct="1">
              <a:lnSpc>
                <a:spcPct val="90000"/>
              </a:lnSpc>
            </a:pPr>
            <a:r>
              <a:rPr lang="en-US" altLang="en-US" sz="2800" dirty="0" smtClean="0">
                <a:solidFill>
                  <a:srgbClr val="7030A0"/>
                </a:solidFill>
                <a:latin typeface="Times New Roman" charset="0"/>
                <a:ea typeface="Times New Roman" charset="0"/>
                <a:cs typeface="Times New Roman" charset="0"/>
              </a:rPr>
              <a:t>Atomic Spectra of Hydrogen gas and other elements </a:t>
            </a:r>
          </a:p>
          <a:p>
            <a:pPr eaLnBrk="1" hangingPunct="1">
              <a:lnSpc>
                <a:spcPct val="90000"/>
              </a:lnSpc>
            </a:pPr>
            <a:r>
              <a:rPr lang="en-US" altLang="en-US" sz="2800" dirty="0" smtClean="0">
                <a:solidFill>
                  <a:srgbClr val="00B050"/>
                </a:solidFill>
                <a:latin typeface="Times New Roman" charset="0"/>
                <a:ea typeface="Times New Roman" charset="0"/>
                <a:cs typeface="Times New Roman" charset="0"/>
              </a:rPr>
              <a:t>The Bohr’s Model of H-atom</a:t>
            </a:r>
          </a:p>
          <a:p>
            <a:pPr eaLnBrk="1" hangingPunct="1">
              <a:lnSpc>
                <a:spcPct val="90000"/>
              </a:lnSpc>
            </a:pPr>
            <a:r>
              <a:rPr lang="en-US" altLang="en-US" sz="2800" dirty="0" smtClean="0">
                <a:solidFill>
                  <a:srgbClr val="FF0000"/>
                </a:solidFill>
                <a:latin typeface="Times New Roman" charset="0"/>
                <a:ea typeface="Times New Roman" charset="0"/>
                <a:cs typeface="Times New Roman" charset="0"/>
              </a:rPr>
              <a:t>Quantum Mechanic Model for Electrons in Atoms</a:t>
            </a:r>
          </a:p>
          <a:p>
            <a:pPr eaLnBrk="1" hangingPunct="1">
              <a:lnSpc>
                <a:spcPct val="90000"/>
              </a:lnSpc>
            </a:pPr>
            <a:r>
              <a:rPr lang="en-US" altLang="en-US" sz="2800" dirty="0" smtClean="0">
                <a:solidFill>
                  <a:srgbClr val="7030A0"/>
                </a:solidFill>
                <a:latin typeface="Times New Roman" charset="0"/>
                <a:ea typeface="Times New Roman" charset="0"/>
                <a:cs typeface="Times New Roman" charset="0"/>
              </a:rPr>
              <a:t>Atomic Orbitals and Quantum Numbers</a:t>
            </a:r>
          </a:p>
          <a:p>
            <a:pPr eaLnBrk="1" hangingPunct="1">
              <a:lnSpc>
                <a:spcPct val="90000"/>
              </a:lnSpc>
            </a:pPr>
            <a:r>
              <a:rPr lang="en-US" altLang="en-US" sz="2800" dirty="0" smtClean="0">
                <a:solidFill>
                  <a:srgbClr val="002060"/>
                </a:solidFill>
                <a:latin typeface="Times New Roman" charset="0"/>
                <a:ea typeface="Times New Roman" charset="0"/>
                <a:cs typeface="Times New Roman" charset="0"/>
              </a:rPr>
              <a:t>Electron Spin and Pauli Exclusion Principle</a:t>
            </a:r>
          </a:p>
          <a:p>
            <a:pPr eaLnBrk="1" hangingPunct="1">
              <a:lnSpc>
                <a:spcPct val="90000"/>
              </a:lnSpc>
            </a:pPr>
            <a:r>
              <a:rPr lang="en-US" altLang="en-US" sz="2800" dirty="0" smtClean="0">
                <a:solidFill>
                  <a:srgbClr val="C00000"/>
                </a:solidFill>
                <a:latin typeface="Times New Roman" charset="0"/>
                <a:ea typeface="Times New Roman" charset="0"/>
                <a:cs typeface="Times New Roman" charset="0"/>
              </a:rPr>
              <a:t>Electron Configurations for Multi-electron Atoms</a:t>
            </a:r>
          </a:p>
          <a:p>
            <a:pPr eaLnBrk="1" hangingPunct="1">
              <a:lnSpc>
                <a:spcPct val="90000"/>
              </a:lnSpc>
            </a:pPr>
            <a:r>
              <a:rPr lang="en-US" altLang="en-US" sz="2800" dirty="0" smtClean="0">
                <a:solidFill>
                  <a:srgbClr val="0070C0"/>
                </a:solidFill>
                <a:latin typeface="Times New Roman" charset="0"/>
                <a:ea typeface="Times New Roman" charset="0"/>
                <a:cs typeface="Times New Roman" charset="0"/>
              </a:rPr>
              <a:t>Periodic Trends in Atomic Properties</a:t>
            </a:r>
            <a:endParaRPr lang="en-US" altLang="en-US" sz="2800" dirty="0">
              <a:solidFill>
                <a:srgbClr val="0070C0"/>
              </a:solidFill>
              <a:latin typeface="Times New Roman" charset="0"/>
              <a:ea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5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5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5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What is Photoelectric Effect?</a:t>
            </a:r>
          </a:p>
        </p:txBody>
      </p:sp>
      <p:sp>
        <p:nvSpPr>
          <p:cNvPr id="12291" name="Rectangle 3"/>
          <p:cNvSpPr>
            <a:spLocks noGrp="1" noChangeArrowheads="1"/>
          </p:cNvSpPr>
          <p:nvPr>
            <p:ph type="body" idx="1"/>
          </p:nvPr>
        </p:nvSpPr>
        <p:spPr/>
        <p:txBody>
          <a:bodyPr/>
          <a:lstStyle/>
          <a:p>
            <a:pPr marL="457200" indent="-457200" eaLnBrk="1" hangingPunct="1">
              <a:buFontTx/>
              <a:buAutoNum type="arabicPeriod"/>
            </a:pPr>
            <a:r>
              <a:rPr lang="en-US" altLang="en-US" sz="2400">
                <a:latin typeface="Times New Roman" charset="0"/>
                <a:ea typeface="Times New Roman" charset="0"/>
                <a:cs typeface="Times New Roman" charset="0"/>
              </a:rPr>
              <a:t>When light with sufficient energy strikes a metal plate, electrons are ejected;</a:t>
            </a:r>
          </a:p>
          <a:p>
            <a:pPr marL="457200" indent="-457200" eaLnBrk="1" hangingPunct="1">
              <a:buFontTx/>
              <a:buAutoNum type="arabicPeriod"/>
            </a:pPr>
            <a:r>
              <a:rPr lang="en-US" altLang="en-US" sz="2400">
                <a:latin typeface="Times New Roman" charset="0"/>
                <a:ea typeface="Times New Roman" charset="0"/>
                <a:cs typeface="Times New Roman" charset="0"/>
              </a:rPr>
              <a:t>This creates a potential gradient </a:t>
            </a:r>
            <a:r>
              <a:rPr lang="en-US" altLang="en-US" sz="2400" smtClean="0">
                <a:latin typeface="Times New Roman" charset="0"/>
                <a:ea typeface="Times New Roman" charset="0"/>
                <a:cs typeface="Times New Roman" charset="0"/>
              </a:rPr>
              <a:t>that </a:t>
            </a:r>
            <a:r>
              <a:rPr lang="en-US" altLang="en-US" sz="2400">
                <a:latin typeface="Times New Roman" charset="0"/>
                <a:ea typeface="Times New Roman" charset="0"/>
                <a:cs typeface="Times New Roman" charset="0"/>
              </a:rPr>
              <a:t>causes electrons to flow in </a:t>
            </a:r>
            <a:r>
              <a:rPr lang="en-US" altLang="en-US" sz="2400" smtClean="0">
                <a:latin typeface="Times New Roman" charset="0"/>
                <a:ea typeface="Times New Roman" charset="0"/>
                <a:cs typeface="Times New Roman" charset="0"/>
              </a:rPr>
              <a:t>a closed </a:t>
            </a:r>
            <a:r>
              <a:rPr lang="en-US" altLang="en-US" sz="2400">
                <a:latin typeface="Times New Roman" charset="0"/>
                <a:ea typeface="Times New Roman" charset="0"/>
                <a:cs typeface="Times New Roman" charset="0"/>
              </a:rPr>
              <a:t>circuit, producing </a:t>
            </a:r>
            <a:r>
              <a:rPr lang="en-US" altLang="en-US" sz="2400" smtClean="0">
                <a:latin typeface="Times New Roman" charset="0"/>
                <a:ea typeface="Times New Roman" charset="0"/>
                <a:cs typeface="Times New Roman" charset="0"/>
              </a:rPr>
              <a:t>a photoelectric current.</a:t>
            </a:r>
            <a:endParaRPr lang="en-US" altLang="en-US" sz="2400">
              <a:latin typeface="Times New Roman" charset="0"/>
              <a:ea typeface="Times New Roman" charset="0"/>
              <a:cs typeface="Times New Roman" charset="0"/>
            </a:endParaRPr>
          </a:p>
          <a:p>
            <a:pPr marL="457200" indent="-457200" eaLnBrk="1" hangingPunct="1">
              <a:buFontTx/>
              <a:buAutoNum type="arabicPeriod"/>
            </a:pPr>
            <a:r>
              <a:rPr lang="en-US" altLang="en-US" sz="2400">
                <a:latin typeface="Times New Roman" charset="0"/>
                <a:ea typeface="Times New Roman" charset="0"/>
                <a:cs typeface="Times New Roman" charset="0"/>
              </a:rPr>
              <a:t>Different metals have different </a:t>
            </a:r>
            <a:r>
              <a:rPr lang="en-US" altLang="en-US" sz="2400" i="1">
                <a:solidFill>
                  <a:srgbClr val="C00000"/>
                </a:solidFill>
                <a:latin typeface="Times New Roman" charset="0"/>
                <a:ea typeface="Times New Roman" charset="0"/>
                <a:cs typeface="Times New Roman" charset="0"/>
              </a:rPr>
              <a:t>work function</a:t>
            </a:r>
            <a:r>
              <a:rPr lang="en-US" altLang="en-US" sz="2400">
                <a:solidFill>
                  <a:srgbClr val="C00000"/>
                </a:solidFill>
                <a:latin typeface="Times New Roman" charset="0"/>
                <a:ea typeface="Times New Roman" charset="0"/>
                <a:cs typeface="Times New Roman" charset="0"/>
              </a:rPr>
              <a:t> </a:t>
            </a:r>
            <a:r>
              <a:rPr lang="en-US" altLang="en-US" sz="2400" smtClean="0">
                <a:solidFill>
                  <a:srgbClr val="C00000"/>
                </a:solidFill>
                <a:latin typeface="Times New Roman" charset="0"/>
                <a:ea typeface="Times New Roman" charset="0"/>
                <a:cs typeface="Times New Roman" charset="0"/>
              </a:rPr>
              <a:t>– </a:t>
            </a:r>
            <a:r>
              <a:rPr lang="en-US" altLang="en-US" sz="2400" i="1" smtClean="0">
                <a:solidFill>
                  <a:srgbClr val="002060"/>
                </a:solidFill>
                <a:latin typeface="Times New Roman" charset="0"/>
                <a:ea typeface="Times New Roman" charset="0"/>
                <a:cs typeface="Times New Roman" charset="0"/>
              </a:rPr>
              <a:t>threshold or </a:t>
            </a:r>
            <a:r>
              <a:rPr lang="en-US" altLang="en-US" sz="2400" i="1">
                <a:solidFill>
                  <a:srgbClr val="002060"/>
                </a:solidFill>
                <a:latin typeface="Times New Roman" charset="0"/>
                <a:ea typeface="Times New Roman" charset="0"/>
                <a:cs typeface="Times New Roman" charset="0"/>
              </a:rPr>
              <a:t>minimum </a:t>
            </a:r>
            <a:r>
              <a:rPr lang="en-US" altLang="en-US" sz="2400" i="1" smtClean="0">
                <a:solidFill>
                  <a:srgbClr val="002060"/>
                </a:solidFill>
                <a:latin typeface="Times New Roman" charset="0"/>
                <a:ea typeface="Times New Roman" charset="0"/>
                <a:cs typeface="Times New Roman" charset="0"/>
              </a:rPr>
              <a:t>energy value</a:t>
            </a:r>
            <a:r>
              <a:rPr lang="en-US" altLang="en-US" sz="2400" i="1" smtClean="0">
                <a:latin typeface="Times New Roman" charset="0"/>
                <a:ea typeface="Times New Roman" charset="0"/>
                <a:cs typeface="Times New Roman" charset="0"/>
              </a:rPr>
              <a:t> </a:t>
            </a:r>
            <a:r>
              <a:rPr lang="en-US" altLang="en-US" sz="2400">
                <a:latin typeface="Times New Roman" charset="0"/>
                <a:ea typeface="Times New Roman" charset="0"/>
                <a:cs typeface="Times New Roman" charset="0"/>
              </a:rPr>
              <a:t>to produce photoelectric effect. </a:t>
            </a:r>
          </a:p>
          <a:p>
            <a:pPr marL="457200" indent="-457200" eaLnBrk="1" hangingPunct="1">
              <a:buFontTx/>
              <a:buAutoNum type="arabicPeriod"/>
            </a:pPr>
            <a:r>
              <a:rPr lang="en-US" altLang="en-US" sz="2400">
                <a:latin typeface="Times New Roman" charset="0"/>
                <a:ea typeface="Times New Roman" charset="0"/>
                <a:cs typeface="Times New Roman" charset="0"/>
              </a:rPr>
              <a:t>Light with energy </a:t>
            </a:r>
            <a:r>
              <a:rPr lang="en-US" altLang="en-US" sz="2400" smtClean="0">
                <a:latin typeface="Times New Roman" charset="0"/>
                <a:ea typeface="Times New Roman" charset="0"/>
                <a:cs typeface="Times New Roman" charset="0"/>
              </a:rPr>
              <a:t>values lower </a:t>
            </a:r>
            <a:r>
              <a:rPr lang="en-US" altLang="en-US" sz="2400">
                <a:latin typeface="Times New Roman" charset="0"/>
                <a:ea typeface="Times New Roman" charset="0"/>
                <a:cs typeface="Times New Roman" charset="0"/>
              </a:rPr>
              <a:t>than the </a:t>
            </a:r>
            <a:r>
              <a:rPr lang="en-US" altLang="en-US" sz="2400" i="1" smtClean="0">
                <a:solidFill>
                  <a:srgbClr val="FF0000"/>
                </a:solidFill>
                <a:latin typeface="Times New Roman" charset="0"/>
                <a:ea typeface="Times New Roman" charset="0"/>
                <a:cs typeface="Times New Roman" charset="0"/>
              </a:rPr>
              <a:t>its work function</a:t>
            </a:r>
            <a:r>
              <a:rPr lang="en-US" altLang="en-US" sz="2400" smtClean="0">
                <a:solidFill>
                  <a:srgbClr val="FF0000"/>
                </a:solidFill>
                <a:latin typeface="Times New Roman" charset="0"/>
                <a:ea typeface="Times New Roman" charset="0"/>
                <a:cs typeface="Times New Roman" charset="0"/>
              </a:rPr>
              <a:t> </a:t>
            </a:r>
            <a:r>
              <a:rPr lang="en-US" altLang="en-US" sz="2400">
                <a:latin typeface="Times New Roman" charset="0"/>
                <a:ea typeface="Times New Roman" charset="0"/>
                <a:cs typeface="Times New Roman" charset="0"/>
              </a:rPr>
              <a:t>will not produce photoelectric current.</a:t>
            </a:r>
          </a:p>
          <a:p>
            <a:pPr marL="457200" indent="-457200" eaLnBrk="1" hangingPunct="1">
              <a:buFontTx/>
              <a:buAutoNum type="arabicPeriod"/>
            </a:pPr>
            <a:r>
              <a:rPr lang="en-US" altLang="en-US" sz="2400" smtClean="0">
                <a:latin typeface="Times New Roman" charset="0"/>
                <a:ea typeface="Times New Roman" charset="0"/>
                <a:cs typeface="Times New Roman" charset="0"/>
              </a:rPr>
              <a:t>This </a:t>
            </a:r>
            <a:r>
              <a:rPr lang="en-US" altLang="en-US" sz="2400" i="1" smtClean="0">
                <a:solidFill>
                  <a:srgbClr val="7030A0"/>
                </a:solidFill>
                <a:latin typeface="Times New Roman" charset="0"/>
                <a:ea typeface="Times New Roman" charset="0"/>
                <a:cs typeface="Times New Roman" charset="0"/>
              </a:rPr>
              <a:t>work function</a:t>
            </a:r>
            <a:r>
              <a:rPr lang="en-US" altLang="en-US" sz="2400" smtClean="0">
                <a:solidFill>
                  <a:srgbClr val="7030A0"/>
                </a:solidFill>
                <a:latin typeface="Times New Roman" charset="0"/>
                <a:ea typeface="Times New Roman" charset="0"/>
                <a:cs typeface="Times New Roman" charset="0"/>
              </a:rPr>
              <a:t> </a:t>
            </a:r>
            <a:r>
              <a:rPr lang="en-US" altLang="en-US" sz="2400" smtClean="0">
                <a:solidFill>
                  <a:srgbClr val="002060"/>
                </a:solidFill>
                <a:latin typeface="Times New Roman" charset="0"/>
                <a:ea typeface="Times New Roman" charset="0"/>
                <a:cs typeface="Times New Roman" charset="0"/>
              </a:rPr>
              <a:t>or </a:t>
            </a:r>
            <a:r>
              <a:rPr lang="en-US" altLang="en-US" sz="2400" i="1" smtClean="0">
                <a:solidFill>
                  <a:srgbClr val="002060"/>
                </a:solidFill>
                <a:latin typeface="Times New Roman" charset="0"/>
                <a:ea typeface="Times New Roman" charset="0"/>
                <a:cs typeface="Times New Roman" charset="0"/>
              </a:rPr>
              <a:t>threshold energy </a:t>
            </a:r>
            <a:r>
              <a:rPr lang="en-US" altLang="en-US" sz="2400" i="1">
                <a:solidFill>
                  <a:srgbClr val="002060"/>
                </a:solidFill>
                <a:latin typeface="Times New Roman" charset="0"/>
                <a:ea typeface="Times New Roman" charset="0"/>
                <a:cs typeface="Times New Roman" charset="0"/>
              </a:rPr>
              <a:t>value </a:t>
            </a:r>
            <a:r>
              <a:rPr lang="en-US" altLang="en-US" sz="2400">
                <a:latin typeface="Times New Roman" charset="0"/>
                <a:ea typeface="Times New Roman" charset="0"/>
                <a:cs typeface="Times New Roman" charset="0"/>
              </a:rPr>
              <a:t>is related to the binding energy of electrons </a:t>
            </a:r>
            <a:r>
              <a:rPr lang="en-US" altLang="en-US" sz="2400" smtClean="0">
                <a:latin typeface="Times New Roman" charset="0"/>
                <a:ea typeface="Times New Roman" charset="0"/>
                <a:cs typeface="Times New Roman" charset="0"/>
              </a:rPr>
              <a:t>on </a:t>
            </a:r>
            <a:r>
              <a:rPr lang="en-US" altLang="en-US" sz="2400">
                <a:latin typeface="Times New Roman" charset="0"/>
                <a:ea typeface="Times New Roman" charset="0"/>
                <a:cs typeface="Times New Roman" charset="0"/>
              </a:rPr>
              <a:t>that metal.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3200" smtClean="0">
                <a:latin typeface="Times New Roman" charset="0"/>
                <a:ea typeface="Times New Roman" charset="0"/>
                <a:cs typeface="Times New Roman" charset="0"/>
              </a:rPr>
              <a:t>Frequency Dependence of Photoelectric Effect</a:t>
            </a:r>
            <a:endParaRPr lang="en-US" altLang="en-US" sz="3200">
              <a:latin typeface="Times New Roman" charset="0"/>
              <a:ea typeface="Times New Roman" charset="0"/>
              <a:cs typeface="Times New Roman" charset="0"/>
            </a:endParaRPr>
          </a:p>
        </p:txBody>
      </p:sp>
      <p:sp>
        <p:nvSpPr>
          <p:cNvPr id="13315" name="Rectangle 3"/>
          <p:cNvSpPr>
            <a:spLocks noGrp="1" noChangeArrowheads="1"/>
          </p:cNvSpPr>
          <p:nvPr>
            <p:ph type="body" idx="1"/>
          </p:nvPr>
        </p:nvSpPr>
        <p:spPr>
          <a:xfrm>
            <a:off x="467497" y="1476033"/>
            <a:ext cx="8229600" cy="4754563"/>
          </a:xfrm>
        </p:spPr>
        <p:txBody>
          <a:bodyPr/>
          <a:lstStyle/>
          <a:p>
            <a:pPr eaLnBrk="1" hangingPunct="1"/>
            <a:r>
              <a:rPr lang="en-US" altLang="en-US" sz="2400">
                <a:latin typeface="Times New Roman" charset="0"/>
                <a:ea typeface="Times New Roman" charset="0"/>
                <a:cs typeface="Times New Roman" charset="0"/>
              </a:rPr>
              <a:t>Light with minimum frequency needed to eject electrons</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33600"/>
            <a:ext cx="54705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Photoelectric Voltage &amp; Current</a:t>
            </a:r>
          </a:p>
        </p:txBody>
      </p:sp>
      <mc:AlternateContent xmlns:mc="http://schemas.openxmlformats.org/markup-compatibility/2006" xmlns:a14="http://schemas.microsoft.com/office/drawing/2010/main">
        <mc:Choice Requires="a14">
          <p:sp>
            <p:nvSpPr>
              <p:cNvPr id="14339" name="Rectangle 3"/>
              <p:cNvSpPr>
                <a:spLocks noGrp="1" noChangeArrowheads="1"/>
              </p:cNvSpPr>
              <p:nvPr>
                <p:ph type="body" idx="1"/>
              </p:nvPr>
            </p:nvSpPr>
            <p:spPr>
              <a:xfrm>
                <a:off x="457200" y="1600200"/>
                <a:ext cx="8229600" cy="4953000"/>
              </a:xfrm>
            </p:spPr>
            <p:txBody>
              <a:bodyPr/>
              <a:lstStyle/>
              <a:p>
                <a:pPr eaLnBrk="1" hangingPunct="1">
                  <a:defRPr/>
                </a:pPr>
                <a:r>
                  <a:rPr lang="en-US" altLang="en-US" sz="2400" smtClean="0">
                    <a:latin typeface="Times New Roman" pitchFamily="18" charset="0"/>
                    <a:ea typeface="+mn-ea"/>
                    <a:cs typeface="Times New Roman" pitchFamily="18" charset="0"/>
                  </a:rPr>
                  <a:t>The kinetic energy of ejected electron increases with light frequency:</a:t>
                </a:r>
              </a:p>
              <a:p>
                <a:pPr lvl="1" eaLnBrk="1" hangingPunct="1">
                  <a:buFontTx/>
                  <a:buNone/>
                  <a:defRPr/>
                </a:pPr>
                <a:r>
                  <a:rPr lang="en-US" altLang="en-US" sz="2400" i="1" smtClean="0">
                    <a:latin typeface="Times New Roman" pitchFamily="18" charset="0"/>
                    <a:cs typeface="Times New Roman" pitchFamily="18" charset="0"/>
                  </a:rPr>
                  <a:t>  </a:t>
                </a:r>
                <a:r>
                  <a:rPr lang="en-US" altLang="en-US" sz="2400" i="1" err="1" smtClean="0">
                    <a:latin typeface="Times New Roman" pitchFamily="18" charset="0"/>
                    <a:cs typeface="Times New Roman" pitchFamily="18" charset="0"/>
                  </a:rPr>
                  <a:t>K.E</a:t>
                </a:r>
                <a:r>
                  <a:rPr lang="en-US" altLang="en-US" sz="2400" baseline="-12000" err="1" smtClean="0">
                    <a:latin typeface="Times New Roman" pitchFamily="18" charset="0"/>
                    <a:cs typeface="Times New Roman" pitchFamily="18" charset="0"/>
                  </a:rPr>
                  <a:t>e</a:t>
                </a:r>
                <a:r>
                  <a:rPr lang="en-US" altLang="en-US" sz="2400" smtClean="0">
                    <a:latin typeface="Times New Roman" pitchFamily="18" charset="0"/>
                    <a:cs typeface="Times New Roman" pitchFamily="18" charset="0"/>
                  </a:rPr>
                  <a:t> = </a:t>
                </a:r>
                <a:r>
                  <a:rPr lang="en-US" altLang="en-US" sz="2400" i="1" err="1" smtClean="0">
                    <a:latin typeface="Times New Roman" pitchFamily="18" charset="0"/>
                    <a:cs typeface="Times New Roman" pitchFamily="18" charset="0"/>
                  </a:rPr>
                  <a:t>E</a:t>
                </a:r>
                <a:r>
                  <a:rPr lang="en-US" altLang="en-US" sz="2400" i="1" baseline="-12000" err="1" smtClean="0">
                    <a:latin typeface="Times New Roman" pitchFamily="18" charset="0"/>
                    <a:cs typeface="Times New Roman" pitchFamily="18" charset="0"/>
                  </a:rPr>
                  <a:t>i</a:t>
                </a:r>
                <a:r>
                  <a:rPr lang="en-US" altLang="en-US" sz="2400" smtClean="0">
                    <a:latin typeface="Times New Roman" pitchFamily="18" charset="0"/>
                    <a:cs typeface="Times New Roman" pitchFamily="18" charset="0"/>
                  </a:rPr>
                  <a:t> – </a:t>
                </a:r>
                <a:r>
                  <a:rPr lang="en-US" altLang="en-US" sz="2400" i="1" err="1" smtClean="0">
                    <a:latin typeface="Times New Roman" pitchFamily="18" charset="0"/>
                    <a:cs typeface="Times New Roman" pitchFamily="18" charset="0"/>
                  </a:rPr>
                  <a:t>E</a:t>
                </a:r>
                <a:r>
                  <a:rPr lang="en-US" altLang="en-US" sz="2400" baseline="-12000" err="1" smtClean="0">
                    <a:latin typeface="Times New Roman" pitchFamily="18" charset="0"/>
                    <a:cs typeface="Times New Roman" pitchFamily="18" charset="0"/>
                  </a:rPr>
                  <a:t>o</a:t>
                </a:r>
                <a:r>
                  <a:rPr lang="en-US" altLang="en-US" sz="2200" smtClean="0">
                    <a:latin typeface="Times New Roman" pitchFamily="18" charset="0"/>
                    <a:cs typeface="Times New Roman" pitchFamily="18" charset="0"/>
                  </a:rPr>
                  <a:t>		(</a:t>
                </a:r>
                <a:r>
                  <a:rPr lang="en-US" altLang="en-US" sz="2200" i="1" err="1" smtClean="0">
                    <a:latin typeface="Times New Roman" pitchFamily="18" charset="0"/>
                    <a:cs typeface="Times New Roman" pitchFamily="18" charset="0"/>
                  </a:rPr>
                  <a:t>E</a:t>
                </a:r>
                <a:r>
                  <a:rPr lang="en-US" altLang="en-US" sz="2200" baseline="-12000" err="1" smtClean="0">
                    <a:latin typeface="Times New Roman" pitchFamily="18" charset="0"/>
                    <a:cs typeface="Times New Roman" pitchFamily="18" charset="0"/>
                  </a:rPr>
                  <a:t>o</a:t>
                </a:r>
                <a:r>
                  <a:rPr lang="en-US" altLang="en-US" sz="2200" smtClean="0">
                    <a:latin typeface="Times New Roman" pitchFamily="18" charset="0"/>
                    <a:cs typeface="Times New Roman" pitchFamily="18" charset="0"/>
                  </a:rPr>
                  <a:t> = </a:t>
                </a:r>
                <a:r>
                  <a:rPr lang="en-US" altLang="en-US" sz="2200" i="1" smtClean="0">
                    <a:latin typeface="Times New Roman" pitchFamily="18" charset="0"/>
                    <a:cs typeface="Times New Roman" pitchFamily="18" charset="0"/>
                  </a:rPr>
                  <a:t>minimum energy</a:t>
                </a:r>
                <a:r>
                  <a:rPr lang="en-US" altLang="en-US" sz="2200" smtClean="0">
                    <a:latin typeface="Times New Roman" pitchFamily="18" charset="0"/>
                    <a:cs typeface="Times New Roman" pitchFamily="18" charset="0"/>
                  </a:rPr>
                  <a:t>)</a:t>
                </a:r>
              </a:p>
              <a:p>
                <a:pPr lvl="1" eaLnBrk="1" hangingPunct="1">
                  <a:buFontTx/>
                  <a:buNone/>
                  <a:defRPr/>
                </a:pPr>
                <a:r>
                  <a:rPr lang="en-US" altLang="en-US" sz="2200" i="1" smtClean="0">
                    <a:latin typeface="Times New Roman" pitchFamily="18" charset="0"/>
                    <a:cs typeface="Times New Roman" pitchFamily="18" charset="0"/>
                  </a:rPr>
                  <a:t>    </a:t>
                </a:r>
                <a:r>
                  <a:rPr lang="en-US" altLang="en-US" sz="2400" smtClean="0">
                    <a:latin typeface="Times New Roman" pitchFamily="18" charset="0"/>
                    <a:cs typeface="Times New Roman" pitchFamily="18" charset="0"/>
                  </a:rPr>
                  <a:t> 	    = </a:t>
                </a:r>
                <a:r>
                  <a:rPr lang="en-US" altLang="en-US" sz="2400" i="1" err="1" smtClean="0">
                    <a:latin typeface="Times New Roman" pitchFamily="18" charset="0"/>
                    <a:cs typeface="Times New Roman" pitchFamily="18" charset="0"/>
                  </a:rPr>
                  <a:t>h</a:t>
                </a:r>
                <a:r>
                  <a:rPr lang="en-US" altLang="en-US" sz="2400" err="1" smtClean="0">
                    <a:latin typeface="Symbol" pitchFamily="18" charset="2"/>
                    <a:cs typeface="Times New Roman" pitchFamily="18" charset="0"/>
                  </a:rPr>
                  <a:t>n</a:t>
                </a:r>
                <a:r>
                  <a:rPr lang="en-US" altLang="en-US" sz="2400" i="1" baseline="-12000" err="1" smtClean="0">
                    <a:latin typeface="Times New Roman" pitchFamily="18" charset="0"/>
                    <a:cs typeface="Times New Roman" pitchFamily="18" charset="0"/>
                  </a:rPr>
                  <a:t>i</a:t>
                </a:r>
                <a:r>
                  <a:rPr lang="en-US" altLang="en-US" sz="2400" smtClean="0">
                    <a:latin typeface="Times New Roman" pitchFamily="18" charset="0"/>
                    <a:cs typeface="Times New Roman" pitchFamily="18" charset="0"/>
                  </a:rPr>
                  <a:t> – </a:t>
                </a:r>
                <a:r>
                  <a:rPr lang="en-US" altLang="en-US" sz="2400" i="1" err="1" smtClean="0">
                    <a:latin typeface="Times New Roman" pitchFamily="18" charset="0"/>
                    <a:cs typeface="Times New Roman" pitchFamily="18" charset="0"/>
                  </a:rPr>
                  <a:t>h</a:t>
                </a:r>
                <a:r>
                  <a:rPr lang="en-US" altLang="en-US" sz="2400" err="1" smtClean="0">
                    <a:latin typeface="Symbol" pitchFamily="18" charset="2"/>
                    <a:cs typeface="Times New Roman" pitchFamily="18" charset="0"/>
                  </a:rPr>
                  <a:t>n</a:t>
                </a:r>
                <a:r>
                  <a:rPr lang="en-US" altLang="en-US" sz="2400" baseline="-12000" err="1" smtClean="0">
                    <a:latin typeface="Times New Roman" pitchFamily="18" charset="0"/>
                    <a:cs typeface="Times New Roman" pitchFamily="18" charset="0"/>
                  </a:rPr>
                  <a:t>o</a:t>
                </a:r>
                <a:r>
                  <a:rPr lang="en-US" altLang="en-US" sz="2200" smtClean="0">
                    <a:latin typeface="Times New Roman" pitchFamily="18" charset="0"/>
                    <a:cs typeface="Times New Roman" pitchFamily="18" charset="0"/>
                  </a:rPr>
                  <a:t>		(</a:t>
                </a:r>
                <a:r>
                  <a:rPr lang="en-US" altLang="en-US" sz="2200" smtClean="0">
                    <a:latin typeface="Symbol" pitchFamily="18" charset="2"/>
                    <a:cs typeface="Times New Roman" pitchFamily="18" charset="0"/>
                  </a:rPr>
                  <a:t>n</a:t>
                </a:r>
                <a:r>
                  <a:rPr lang="en-US" altLang="en-US" sz="2200" baseline="-12000" smtClean="0">
                    <a:latin typeface="Times New Roman" pitchFamily="18" charset="0"/>
                    <a:cs typeface="Times New Roman" pitchFamily="18" charset="0"/>
                  </a:rPr>
                  <a:t>o</a:t>
                </a:r>
                <a:r>
                  <a:rPr lang="en-US" altLang="en-US" sz="2200" smtClean="0">
                    <a:latin typeface="Times New Roman" pitchFamily="18" charset="0"/>
                    <a:cs typeface="Times New Roman" pitchFamily="18" charset="0"/>
                  </a:rPr>
                  <a:t> = </a:t>
                </a:r>
                <a:r>
                  <a:rPr lang="en-US" altLang="en-US" sz="2200" i="1" smtClean="0">
                    <a:latin typeface="Times New Roman" pitchFamily="18" charset="0"/>
                    <a:cs typeface="Times New Roman" pitchFamily="18" charset="0"/>
                  </a:rPr>
                  <a:t>minimum frequency</a:t>
                </a:r>
                <a:r>
                  <a:rPr lang="en-US" altLang="en-US" sz="2200" smtClean="0">
                    <a:latin typeface="Times New Roman" pitchFamily="18" charset="0"/>
                    <a:cs typeface="Times New Roman" pitchFamily="18" charset="0"/>
                  </a:rPr>
                  <a:t>)</a:t>
                </a:r>
              </a:p>
              <a:p>
                <a:pPr lvl="1" eaLnBrk="1" hangingPunct="1">
                  <a:buFontTx/>
                  <a:buNone/>
                  <a:defRPr/>
                </a:pPr>
                <a:r>
                  <a:rPr lang="en-US" altLang="en-US" sz="2200" smtClean="0">
                    <a:latin typeface="Times New Roman" pitchFamily="18" charset="0"/>
                    <a:cs typeface="Times New Roman" pitchFamily="18" charset="0"/>
                  </a:rPr>
                  <a:t>           </a:t>
                </a:r>
                <a:r>
                  <a:rPr lang="en-US" altLang="en-US" sz="2400" smtClean="0">
                    <a:latin typeface="Times New Roman" pitchFamily="18" charset="0"/>
                    <a:cs typeface="Times New Roman" pitchFamily="18" charset="0"/>
                  </a:rPr>
                  <a:t>= </a:t>
                </a:r>
                <a:r>
                  <a:rPr lang="en-US" altLang="en-US" sz="2400" i="1" err="1" smtClean="0">
                    <a:latin typeface="Times New Roman" pitchFamily="18" charset="0"/>
                    <a:cs typeface="Times New Roman" pitchFamily="18" charset="0"/>
                  </a:rPr>
                  <a:t>h</a:t>
                </a:r>
                <a:r>
                  <a:rPr lang="en-US" altLang="en-US" sz="2400" err="1" smtClean="0">
                    <a:latin typeface="Times New Roman" pitchFamily="18" charset="0"/>
                    <a:cs typeface="Times New Roman" pitchFamily="18" charset="0"/>
                  </a:rPr>
                  <a:t>c</a:t>
                </a:r>
                <a:r>
                  <a:rPr lang="en-US" altLang="en-US" sz="2400" smtClean="0">
                    <a:latin typeface="Times New Roman" pitchFamily="18" charset="0"/>
                    <a:cs typeface="Times New Roman" pitchFamily="18" charset="0"/>
                  </a:rPr>
                  <a:t>/</a:t>
                </a:r>
                <a:r>
                  <a:rPr lang="en-US" altLang="en-US" sz="2400" smtClean="0">
                    <a:latin typeface="Symbol" pitchFamily="18" charset="2"/>
                    <a:cs typeface="Times New Roman" pitchFamily="18" charset="0"/>
                  </a:rPr>
                  <a:t>l</a:t>
                </a:r>
                <a:r>
                  <a:rPr lang="en-US" altLang="en-US" sz="2400" i="1" baseline="-12000" smtClean="0">
                    <a:latin typeface="Times New Roman" pitchFamily="18" charset="0"/>
                    <a:cs typeface="Times New Roman" pitchFamily="18" charset="0"/>
                  </a:rPr>
                  <a:t>i</a:t>
                </a:r>
                <a:r>
                  <a:rPr lang="en-US" altLang="en-US" sz="2400" smtClean="0">
                    <a:latin typeface="Times New Roman" pitchFamily="18" charset="0"/>
                    <a:cs typeface="Times New Roman" pitchFamily="18" charset="0"/>
                  </a:rPr>
                  <a:t> – </a:t>
                </a:r>
                <a:r>
                  <a:rPr lang="en-US" altLang="en-US" sz="2400" i="1" err="1" smtClean="0">
                    <a:latin typeface="Times New Roman" pitchFamily="18" charset="0"/>
                    <a:cs typeface="Times New Roman" pitchFamily="18" charset="0"/>
                  </a:rPr>
                  <a:t>hc</a:t>
                </a:r>
                <a:r>
                  <a:rPr lang="en-US" altLang="en-US" sz="2400" smtClean="0">
                    <a:latin typeface="Times New Roman" pitchFamily="18" charset="0"/>
                    <a:cs typeface="Times New Roman" pitchFamily="18" charset="0"/>
                  </a:rPr>
                  <a:t>/</a:t>
                </a:r>
                <a:r>
                  <a:rPr lang="en-US" altLang="en-US" sz="2400" smtClean="0">
                    <a:latin typeface="Symbol" pitchFamily="18" charset="2"/>
                    <a:cs typeface="Times New Roman" pitchFamily="18" charset="0"/>
                  </a:rPr>
                  <a:t>l</a:t>
                </a:r>
                <a:r>
                  <a:rPr lang="en-US" altLang="en-US" sz="2400" baseline="-12000" smtClean="0">
                    <a:latin typeface="Times New Roman" pitchFamily="18" charset="0"/>
                    <a:cs typeface="Times New Roman" pitchFamily="18" charset="0"/>
                  </a:rPr>
                  <a:t>o</a:t>
                </a:r>
                <a:r>
                  <a:rPr lang="en-US" altLang="en-US" sz="2200" smtClean="0">
                    <a:latin typeface="Times New Roman" pitchFamily="18" charset="0"/>
                    <a:cs typeface="Times New Roman" pitchFamily="18" charset="0"/>
                  </a:rPr>
                  <a:t>	(</a:t>
                </a:r>
                <a:r>
                  <a:rPr lang="en-US" altLang="en-US" sz="2200" smtClean="0">
                    <a:latin typeface="Symbol" pitchFamily="18" charset="2"/>
                    <a:cs typeface="Times New Roman" pitchFamily="18" charset="0"/>
                  </a:rPr>
                  <a:t>l</a:t>
                </a:r>
                <a:r>
                  <a:rPr lang="en-US" altLang="en-US" sz="2200" baseline="-12000" smtClean="0">
                    <a:latin typeface="Times New Roman" pitchFamily="18" charset="0"/>
                    <a:cs typeface="Times New Roman" pitchFamily="18" charset="0"/>
                  </a:rPr>
                  <a:t>o</a:t>
                </a:r>
                <a:r>
                  <a:rPr lang="en-US" altLang="en-US" sz="2200" smtClean="0">
                    <a:latin typeface="Times New Roman" pitchFamily="18" charset="0"/>
                    <a:cs typeface="Times New Roman" pitchFamily="18" charset="0"/>
                  </a:rPr>
                  <a:t> = </a:t>
                </a:r>
                <a:r>
                  <a:rPr lang="en-US" altLang="en-US" sz="2200" i="1" smtClean="0">
                    <a:latin typeface="Times New Roman" pitchFamily="18" charset="0"/>
                    <a:cs typeface="Times New Roman" pitchFamily="18" charset="0"/>
                  </a:rPr>
                  <a:t>longest wavelength</a:t>
                </a:r>
                <a:r>
                  <a:rPr lang="en-US" altLang="en-US" sz="2200" smtClean="0">
                    <a:latin typeface="Times New Roman" pitchFamily="18" charset="0"/>
                    <a:cs typeface="Times New Roman" pitchFamily="18" charset="0"/>
                  </a:rPr>
                  <a:t>)</a:t>
                </a:r>
              </a:p>
              <a:p>
                <a:pPr eaLnBrk="1" hangingPunct="1">
                  <a:defRPr/>
                </a:pPr>
                <a:r>
                  <a:rPr lang="en-US" altLang="en-US" sz="2400" smtClean="0">
                    <a:latin typeface="Times New Roman" pitchFamily="18" charset="0"/>
                    <a:ea typeface="+mn-ea"/>
                    <a:cs typeface="Times New Roman" pitchFamily="18" charset="0"/>
                  </a:rPr>
                  <a:t>Velocity of ejected electron: </a:t>
                </a:r>
                <a:r>
                  <a:rPr lang="en-US" altLang="en-US" sz="2400" err="1" smtClean="0">
                    <a:latin typeface="Times New Roman" pitchFamily="18" charset="0"/>
                    <a:ea typeface="+mn-ea"/>
                    <a:cs typeface="Times New Roman" pitchFamily="18" charset="0"/>
                  </a:rPr>
                  <a:t>v</a:t>
                </a:r>
                <a:r>
                  <a:rPr lang="en-US" altLang="en-US" sz="2400" baseline="-12000" err="1" smtClean="0">
                    <a:latin typeface="Times New Roman" pitchFamily="18" charset="0"/>
                    <a:ea typeface="+mn-ea"/>
                    <a:cs typeface="Times New Roman" pitchFamily="18" charset="0"/>
                  </a:rPr>
                  <a:t>e</a:t>
                </a:r>
                <a:r>
                  <a:rPr lang="en-US" altLang="en-US" sz="2400" smtClean="0">
                    <a:latin typeface="Times New Roman" pitchFamily="18" charset="0"/>
                    <a:ea typeface="+mn-ea"/>
                    <a:cs typeface="Times New Roman" pitchFamily="18" charset="0"/>
                  </a:rPr>
                  <a:t> = </a:t>
                </a:r>
                <a14:m>
                  <m:oMath xmlns:m="http://schemas.openxmlformats.org/officeDocument/2006/math">
                    <m:rad>
                      <m:radPr>
                        <m:degHide m:val="on"/>
                        <m:ctrlPr>
                          <a:rPr lang="en-US" altLang="en-US" sz="2400" i="1" smtClean="0">
                            <a:latin typeface="Cambria Math" panose="02040503050406030204" pitchFamily="18" charset="0"/>
                            <a:ea typeface="+mn-ea"/>
                            <a:cs typeface="Times New Roman" pitchFamily="18" charset="0"/>
                          </a:rPr>
                        </m:ctrlPr>
                      </m:radPr>
                      <m:deg/>
                      <m:e>
                        <m:r>
                          <m:rPr>
                            <m:nor/>
                          </m:rPr>
                          <a:rPr lang="en-US" altLang="en-US" sz="2400">
                            <a:latin typeface="Times New Roman" pitchFamily="18" charset="0"/>
                            <a:cs typeface="Times New Roman" pitchFamily="18" charset="0"/>
                          </a:rPr>
                          <m:t>(2</m:t>
                        </m:r>
                        <m:r>
                          <m:rPr>
                            <m:nor/>
                          </m:rPr>
                          <a:rPr lang="en-US" altLang="en-US" sz="2400" i="1">
                            <a:latin typeface="Times New Roman" pitchFamily="18" charset="0"/>
                            <a:cs typeface="Times New Roman" pitchFamily="18" charset="0"/>
                          </a:rPr>
                          <m:t>E</m:t>
                        </m:r>
                        <m:r>
                          <m:rPr>
                            <m:nor/>
                          </m:rPr>
                          <a:rPr lang="en-US" altLang="en-US" sz="2400" baseline="-12000">
                            <a:latin typeface="Times New Roman" pitchFamily="18" charset="0"/>
                            <a:cs typeface="Times New Roman" pitchFamily="18" charset="0"/>
                          </a:rPr>
                          <m:t>e</m:t>
                        </m:r>
                        <m:r>
                          <m:rPr>
                            <m:nor/>
                          </m:rPr>
                          <a:rPr lang="en-US" altLang="en-US" sz="2400">
                            <a:latin typeface="Times New Roman" pitchFamily="18" charset="0"/>
                            <a:cs typeface="Times New Roman" pitchFamily="18" charset="0"/>
                          </a:rPr>
                          <m:t>/</m:t>
                        </m:r>
                        <m:r>
                          <m:rPr>
                            <m:nor/>
                          </m:rPr>
                          <a:rPr lang="en-US" altLang="en-US" sz="2400" i="1">
                            <a:latin typeface="Times New Roman" pitchFamily="18" charset="0"/>
                            <a:cs typeface="Times New Roman" pitchFamily="18" charset="0"/>
                          </a:rPr>
                          <m:t>m</m:t>
                        </m:r>
                        <m:r>
                          <m:rPr>
                            <m:nor/>
                          </m:rPr>
                          <a:rPr lang="en-US" altLang="en-US" sz="2400" baseline="-12000">
                            <a:latin typeface="Times New Roman" pitchFamily="18" charset="0"/>
                            <a:cs typeface="Times New Roman" pitchFamily="18" charset="0"/>
                          </a:rPr>
                          <m:t>e</m:t>
                        </m:r>
                        <m:r>
                          <m:rPr>
                            <m:nor/>
                          </m:rPr>
                          <a:rPr lang="en-US" altLang="en-US" sz="2400">
                            <a:latin typeface="Times New Roman" pitchFamily="18" charset="0"/>
                            <a:cs typeface="Times New Roman" pitchFamily="18" charset="0"/>
                          </a:rPr>
                          <m:t>)</m:t>
                        </m:r>
                      </m:e>
                    </m:rad>
                  </m:oMath>
                </a14:m>
                <a:endParaRPr lang="en-US" altLang="en-US" sz="2400" baseline="36000" smtClean="0">
                  <a:latin typeface="Times New Roman" pitchFamily="18" charset="0"/>
                  <a:ea typeface="+mn-ea"/>
                  <a:cs typeface="Times New Roman" pitchFamily="18" charset="0"/>
                </a:endParaRPr>
              </a:p>
              <a:p>
                <a:pPr eaLnBrk="1" hangingPunct="1">
                  <a:defRPr/>
                </a:pPr>
                <a:r>
                  <a:rPr lang="en-US" altLang="en-US" sz="2400" smtClean="0">
                    <a:latin typeface="Times New Roman" pitchFamily="18" charset="0"/>
                    <a:ea typeface="+mn-ea"/>
                    <a:cs typeface="Times New Roman" pitchFamily="18" charset="0"/>
                  </a:rPr>
                  <a:t>The </a:t>
                </a:r>
                <a:r>
                  <a:rPr lang="en-US" altLang="en-US" sz="2400" i="1" smtClean="0">
                    <a:latin typeface="Times New Roman" pitchFamily="18" charset="0"/>
                    <a:ea typeface="+mn-ea"/>
                    <a:cs typeface="Times New Roman" pitchFamily="18" charset="0"/>
                  </a:rPr>
                  <a:t>photoelectric voltage </a:t>
                </a:r>
                <a:r>
                  <a:rPr lang="en-US" altLang="en-US" sz="2400" smtClean="0">
                    <a:latin typeface="Times New Roman" pitchFamily="18" charset="0"/>
                    <a:ea typeface="+mn-ea"/>
                    <a:cs typeface="Times New Roman" pitchFamily="18" charset="0"/>
                  </a:rPr>
                  <a:t>is directly dependent on the frequency of incident light.</a:t>
                </a:r>
              </a:p>
              <a:p>
                <a:pPr eaLnBrk="1" hangingPunct="1">
                  <a:defRPr/>
                </a:pPr>
                <a:r>
                  <a:rPr lang="en-US" altLang="en-US" sz="2200" smtClean="0">
                    <a:latin typeface="Times New Roman" pitchFamily="18" charset="0"/>
                    <a:ea typeface="+mn-ea"/>
                    <a:cs typeface="Times New Roman" pitchFamily="18" charset="0"/>
                  </a:rPr>
                  <a:t>The </a:t>
                </a:r>
                <a:r>
                  <a:rPr lang="en-US" altLang="en-US" sz="2200" i="1" smtClean="0">
                    <a:latin typeface="Times New Roman" pitchFamily="18" charset="0"/>
                    <a:ea typeface="+mn-ea"/>
                    <a:cs typeface="Times New Roman" pitchFamily="18" charset="0"/>
                  </a:rPr>
                  <a:t>photoelectric current </a:t>
                </a:r>
                <a:r>
                  <a:rPr lang="en-US" altLang="en-US" sz="2200" smtClean="0">
                    <a:latin typeface="Times New Roman" pitchFamily="18" charset="0"/>
                    <a:ea typeface="+mn-ea"/>
                    <a:cs typeface="Times New Roman" pitchFamily="18" charset="0"/>
                  </a:rPr>
                  <a:t>(the </a:t>
                </a:r>
                <a:r>
                  <a:rPr lang="en-US" altLang="en-US" sz="2200">
                    <a:latin typeface="Times New Roman" pitchFamily="18" charset="0"/>
                    <a:ea typeface="+mn-ea"/>
                    <a:cs typeface="Times New Roman" pitchFamily="18" charset="0"/>
                  </a:rPr>
                  <a:t>a</a:t>
                </a:r>
                <a:r>
                  <a:rPr lang="en-US" altLang="en-US" sz="2200" smtClean="0">
                    <a:latin typeface="Times New Roman" pitchFamily="18" charset="0"/>
                    <a:ea typeface="+mn-ea"/>
                    <a:cs typeface="Times New Roman" pitchFamily="18" charset="0"/>
                  </a:rPr>
                  <a:t>mperes or amps) depends on the </a:t>
                </a:r>
                <a:r>
                  <a:rPr lang="en-US" altLang="en-US" sz="2200" i="1" smtClean="0">
                    <a:latin typeface="Times New Roman" pitchFamily="18" charset="0"/>
                    <a:ea typeface="+mn-ea"/>
                    <a:cs typeface="Times New Roman" pitchFamily="18" charset="0"/>
                  </a:rPr>
                  <a:t>intensity</a:t>
                </a:r>
                <a:r>
                  <a:rPr lang="en-US" altLang="en-US" sz="2200" smtClean="0">
                    <a:latin typeface="Times New Roman" pitchFamily="18" charset="0"/>
                    <a:ea typeface="+mn-ea"/>
                    <a:cs typeface="Times New Roman" pitchFamily="18" charset="0"/>
                  </a:rPr>
                  <a:t> of incident light; </a:t>
                </a:r>
                <a:r>
                  <a:rPr lang="en-US" altLang="en-US" sz="2200" i="1">
                    <a:solidFill>
                      <a:srgbClr val="002060"/>
                    </a:solidFill>
                    <a:latin typeface="Times New Roman" pitchFamily="18" charset="0"/>
                    <a:ea typeface="+mn-ea"/>
                    <a:cs typeface="Times New Roman" pitchFamily="18" charset="0"/>
                  </a:rPr>
                  <a:t>l</a:t>
                </a:r>
                <a:r>
                  <a:rPr lang="en-US" altLang="en-US" sz="2200" i="1" smtClean="0">
                    <a:solidFill>
                      <a:srgbClr val="002060"/>
                    </a:solidFill>
                    <a:latin typeface="Times New Roman" pitchFamily="18" charset="0"/>
                    <a:ea typeface="+mn-ea"/>
                    <a:cs typeface="Times New Roman" pitchFamily="18" charset="0"/>
                  </a:rPr>
                  <a:t>ight with a higher intensity will produce more current (higher amps) as long as its energy is greater than the work function for the metal. </a:t>
                </a:r>
                <a:endParaRPr lang="en-US" altLang="en-US" sz="2200" i="1" smtClean="0">
                  <a:solidFill>
                    <a:srgbClr val="002060"/>
                  </a:solidFill>
                  <a:latin typeface="Times New Roman" pitchFamily="18" charset="0"/>
                  <a:cs typeface="Times New Roman" pitchFamily="18" charset="0"/>
                </a:endParaRPr>
              </a:p>
            </p:txBody>
          </p:sp>
        </mc:Choice>
        <mc:Fallback xmlns="">
          <p:sp>
            <p:nvSpPr>
              <p:cNvPr id="14339" name="Rectangle 3"/>
              <p:cNvSpPr>
                <a:spLocks noGrp="1" noRot="1" noChangeAspect="1" noMove="1" noResize="1" noEditPoints="1" noAdjustHandles="1" noChangeArrowheads="1" noChangeShapeType="1" noTextEdit="1"/>
              </p:cNvSpPr>
              <p:nvPr>
                <p:ph type="body" idx="1"/>
              </p:nvPr>
            </p:nvSpPr>
            <p:spPr>
              <a:xfrm>
                <a:off x="457200" y="1600200"/>
                <a:ext cx="8229600" cy="4953000"/>
              </a:xfrm>
              <a:blipFill rotWithShape="0">
                <a:blip r:embed="rId2"/>
                <a:stretch>
                  <a:fillRect l="-963" t="-985" r="-519" b="-1108"/>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latin typeface="Times New Roman" charset="0"/>
                <a:ea typeface="Times New Roman" charset="0"/>
                <a:cs typeface="Times New Roman" charset="0"/>
              </a:rPr>
              <a:t>Einstein </a:t>
            </a:r>
            <a:r>
              <a:rPr lang="en-US" altLang="en-US" sz="3200" smtClean="0">
                <a:latin typeface="Times New Roman" charset="0"/>
                <a:ea typeface="Times New Roman" charset="0"/>
                <a:cs typeface="Times New Roman" charset="0"/>
              </a:rPr>
              <a:t>explanation of the </a:t>
            </a:r>
            <a:r>
              <a:rPr lang="en-US" altLang="en-US" sz="3200">
                <a:latin typeface="Times New Roman" charset="0"/>
                <a:ea typeface="Times New Roman" charset="0"/>
                <a:cs typeface="Times New Roman" charset="0"/>
              </a:rPr>
              <a:t>Photoelectric</a:t>
            </a:r>
            <a:r>
              <a:rPr lang="en-US" altLang="en-US" sz="3600">
                <a:latin typeface="Times New Roman" charset="0"/>
                <a:ea typeface="Times New Roman" charset="0"/>
                <a:cs typeface="Times New Roman" charset="0"/>
              </a:rPr>
              <a:t> </a:t>
            </a:r>
            <a:r>
              <a:rPr lang="en-US" altLang="en-US" sz="3200" smtClean="0">
                <a:latin typeface="Times New Roman" charset="0"/>
                <a:ea typeface="Times New Roman" charset="0"/>
                <a:cs typeface="Times New Roman" charset="0"/>
              </a:rPr>
              <a:t>Effect</a:t>
            </a:r>
            <a:endParaRPr lang="en-US" altLang="en-US" sz="3600">
              <a:latin typeface="Times New Roman" charset="0"/>
              <a:ea typeface="Times New Roman" charset="0"/>
              <a:cs typeface="Times New Roman" charset="0"/>
            </a:endParaRPr>
          </a:p>
        </p:txBody>
      </p:sp>
      <p:sp>
        <p:nvSpPr>
          <p:cNvPr id="15363" name="Rectangle 3"/>
          <p:cNvSpPr>
            <a:spLocks noGrp="1" noChangeArrowheads="1"/>
          </p:cNvSpPr>
          <p:nvPr>
            <p:ph type="body" idx="1"/>
          </p:nvPr>
        </p:nvSpPr>
        <p:spPr>
          <a:xfrm>
            <a:off x="457200" y="1600200"/>
            <a:ext cx="8229600" cy="4876800"/>
          </a:xfrm>
        </p:spPr>
        <p:txBody>
          <a:bodyPr/>
          <a:lstStyle/>
          <a:p>
            <a:pPr eaLnBrk="1" hangingPunct="1"/>
            <a:r>
              <a:rPr lang="en-US" altLang="en-US" sz="2400" dirty="0">
                <a:latin typeface="Times New Roman" charset="0"/>
                <a:ea typeface="Times New Roman" charset="0"/>
                <a:cs typeface="Times New Roman" charset="0"/>
              </a:rPr>
              <a:t>Light is composed of energy particles called </a:t>
            </a:r>
            <a:r>
              <a:rPr lang="en-US" altLang="en-US" sz="2400" b="1" i="1" dirty="0">
                <a:solidFill>
                  <a:srgbClr val="0070C0"/>
                </a:solidFill>
                <a:latin typeface="Times New Roman" charset="0"/>
                <a:ea typeface="Times New Roman" charset="0"/>
                <a:cs typeface="Times New Roman" charset="0"/>
              </a:rPr>
              <a:t>photon</a:t>
            </a:r>
            <a:r>
              <a:rPr lang="en-US" altLang="en-US" sz="2400" dirty="0">
                <a:latin typeface="Times New Roman" charset="0"/>
                <a:ea typeface="Times New Roman" charset="0"/>
                <a:cs typeface="Times New Roman" charset="0"/>
              </a:rPr>
              <a:t>;</a:t>
            </a:r>
          </a:p>
          <a:p>
            <a:pPr eaLnBrk="1" hangingPunct="1"/>
            <a:r>
              <a:rPr lang="en-US" altLang="en-US" sz="2400" dirty="0">
                <a:latin typeface="Times New Roman" charset="0"/>
                <a:ea typeface="Times New Roman" charset="0"/>
                <a:cs typeface="Times New Roman" charset="0"/>
              </a:rPr>
              <a:t>Photon energy depends only on the light frequency: </a:t>
            </a:r>
          </a:p>
          <a:p>
            <a:pPr eaLnBrk="1" hangingPunct="1">
              <a:buFontTx/>
              <a:buNone/>
            </a:pPr>
            <a:r>
              <a:rPr lang="en-US" altLang="en-US" sz="2400" i="1" dirty="0">
                <a:latin typeface="Times New Roman" charset="0"/>
                <a:ea typeface="Times New Roman" charset="0"/>
                <a:cs typeface="Times New Roman" charset="0"/>
              </a:rPr>
              <a:t>                 E</a:t>
            </a:r>
            <a:r>
              <a:rPr lang="en-US" altLang="en-US" sz="2400" baseline="-12000" dirty="0">
                <a:latin typeface="Times New Roman" charset="0"/>
                <a:ea typeface="Times New Roman" charset="0"/>
                <a:cs typeface="Times New Roman" charset="0"/>
              </a:rPr>
              <a:t>p</a:t>
            </a:r>
            <a:r>
              <a:rPr lang="en-US" altLang="en-US" sz="2400" dirty="0">
                <a:latin typeface="Times New Roman" charset="0"/>
                <a:ea typeface="Times New Roman" charset="0"/>
                <a:cs typeface="Times New Roman" charset="0"/>
              </a:rPr>
              <a:t> = </a:t>
            </a:r>
            <a:r>
              <a:rPr lang="en-US" altLang="en-US" sz="2400" i="1" dirty="0" err="1">
                <a:latin typeface="Times New Roman" charset="0"/>
                <a:ea typeface="Times New Roman" charset="0"/>
                <a:cs typeface="Times New Roman" charset="0"/>
              </a:rPr>
              <a:t>h</a:t>
            </a:r>
            <a:r>
              <a:rPr lang="en-US" altLang="en-US" sz="2400" dirty="0" err="1">
                <a:latin typeface="Symbol" charset="2"/>
                <a:ea typeface="Times New Roman" charset="0"/>
                <a:cs typeface="Times New Roman" charset="0"/>
              </a:rPr>
              <a:t>n</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(aka “a </a:t>
            </a:r>
            <a:r>
              <a:rPr lang="en-US" altLang="en-US" sz="2400" i="1" dirty="0" smtClean="0">
                <a:latin typeface="Times New Roman" charset="0"/>
                <a:ea typeface="Times New Roman" charset="0"/>
                <a:cs typeface="Times New Roman" charset="0"/>
              </a:rPr>
              <a:t>quantum</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of </a:t>
            </a:r>
            <a:r>
              <a:rPr lang="en-US" altLang="en-US" sz="2400" dirty="0" smtClean="0">
                <a:latin typeface="Times New Roman" charset="0"/>
                <a:ea typeface="Times New Roman" charset="0"/>
                <a:cs typeface="Times New Roman" charset="0"/>
              </a:rPr>
              <a:t>energy”)</a:t>
            </a:r>
            <a:endParaRPr lang="en-US" altLang="en-US" sz="2400" dirty="0">
              <a:latin typeface="Times New Roman" charset="0"/>
              <a:ea typeface="Times New Roman" charset="0"/>
              <a:cs typeface="Times New Roman" charset="0"/>
            </a:endParaRPr>
          </a:p>
          <a:p>
            <a:pPr eaLnBrk="1" hangingPunct="1"/>
            <a:r>
              <a:rPr lang="en-US" altLang="en-US" sz="2400" dirty="0">
                <a:latin typeface="Times New Roman" charset="0"/>
                <a:ea typeface="Times New Roman" charset="0"/>
                <a:cs typeface="Times New Roman" charset="0"/>
              </a:rPr>
              <a:t>Total </a:t>
            </a:r>
            <a:r>
              <a:rPr lang="en-US" altLang="en-US" sz="2400" dirty="0" smtClean="0">
                <a:latin typeface="Times New Roman" charset="0"/>
                <a:ea typeface="Times New Roman" charset="0"/>
                <a:cs typeface="Times New Roman" charset="0"/>
              </a:rPr>
              <a:t>energy per pulse of light, such as laser light </a:t>
            </a:r>
            <a:r>
              <a:rPr lang="en-US" altLang="en-US" sz="2400" dirty="0">
                <a:latin typeface="Times New Roman" charset="0"/>
                <a:ea typeface="Times New Roman" charset="0"/>
                <a:cs typeface="Times New Roman" charset="0"/>
              </a:rPr>
              <a:t>= </a:t>
            </a:r>
            <a:r>
              <a:rPr lang="en-US" altLang="en-US" sz="2400" i="1" dirty="0" err="1">
                <a:latin typeface="Times New Roman" charset="0"/>
                <a:ea typeface="Times New Roman" charset="0"/>
                <a:cs typeface="Times New Roman" charset="0"/>
              </a:rPr>
              <a:t>Nh</a:t>
            </a:r>
            <a:r>
              <a:rPr lang="en-US" altLang="en-US" sz="2400" dirty="0" err="1">
                <a:latin typeface="Symbol" charset="2"/>
                <a:ea typeface="Times New Roman" charset="0"/>
                <a:cs typeface="Times New Roman" charset="0"/>
              </a:rPr>
              <a:t>n</a:t>
            </a:r>
            <a:r>
              <a:rPr lang="en-US" altLang="en-US" sz="2400" dirty="0">
                <a:latin typeface="Times New Roman" charset="0"/>
                <a:ea typeface="Times New Roman" charset="0"/>
                <a:cs typeface="Times New Roman" charset="0"/>
              </a:rPr>
              <a:t>, </a:t>
            </a:r>
          </a:p>
          <a:p>
            <a:pPr lvl="1" eaLnBrk="1" hangingPunct="1">
              <a:buFont typeface="Wingdings" panose="05000000000000000000" pitchFamily="2" charset="2"/>
              <a:buChar char="Ø"/>
            </a:pPr>
            <a:r>
              <a:rPr lang="en-US" altLang="en-US" sz="2400" dirty="0">
                <a:latin typeface="Times New Roman" charset="0"/>
                <a:ea typeface="Times New Roman" charset="0"/>
                <a:cs typeface="Times New Roman" charset="0"/>
              </a:rPr>
              <a:t>where </a:t>
            </a:r>
            <a:r>
              <a:rPr lang="en-US" altLang="en-US" sz="2400" i="1" dirty="0">
                <a:latin typeface="Times New Roman" charset="0"/>
                <a:ea typeface="Times New Roman" charset="0"/>
                <a:cs typeface="Times New Roman" charset="0"/>
              </a:rPr>
              <a:t>N</a:t>
            </a:r>
            <a:r>
              <a:rPr lang="en-US" altLang="en-US" sz="2400" dirty="0">
                <a:latin typeface="Times New Roman" charset="0"/>
                <a:ea typeface="Times New Roman" charset="0"/>
                <a:cs typeface="Times New Roman" charset="0"/>
              </a:rPr>
              <a:t> = number of </a:t>
            </a:r>
            <a:r>
              <a:rPr lang="en-US" altLang="en-US" sz="2400" dirty="0" smtClean="0">
                <a:latin typeface="Times New Roman" charset="0"/>
                <a:ea typeface="Times New Roman" charset="0"/>
                <a:cs typeface="Times New Roman" charset="0"/>
              </a:rPr>
              <a:t>photon per pulse; </a:t>
            </a:r>
            <a:endParaRPr lang="en-US" altLang="en-US" sz="2400" dirty="0">
              <a:latin typeface="Times New Roman" charset="0"/>
              <a:ea typeface="Times New Roman" charset="0"/>
              <a:cs typeface="Times New Roman" charset="0"/>
            </a:endParaRPr>
          </a:p>
          <a:p>
            <a:pPr lvl="1" eaLnBrk="1" hangingPunct="1">
              <a:buFont typeface="Wingdings" panose="05000000000000000000" pitchFamily="2" charset="2"/>
              <a:buChar char="Ø"/>
            </a:pPr>
            <a:r>
              <a:rPr lang="en-US" altLang="en-US" sz="2200" dirty="0" smtClean="0">
                <a:latin typeface="Times New Roman" charset="0"/>
                <a:ea typeface="Times New Roman" charset="0"/>
                <a:cs typeface="Times New Roman" charset="0"/>
              </a:rPr>
              <a:t> Energy </a:t>
            </a:r>
            <a:r>
              <a:rPr lang="en-US" altLang="en-US" sz="2200" dirty="0">
                <a:latin typeface="Times New Roman" charset="0"/>
                <a:ea typeface="Times New Roman" charset="0"/>
                <a:cs typeface="Times New Roman" charset="0"/>
              </a:rPr>
              <a:t>is </a:t>
            </a:r>
            <a:r>
              <a:rPr lang="en-US" altLang="en-US" sz="2200" b="1" i="1" dirty="0">
                <a:latin typeface="Times New Roman" charset="0"/>
                <a:ea typeface="Times New Roman" charset="0"/>
                <a:cs typeface="Times New Roman" charset="0"/>
              </a:rPr>
              <a:t>quantized</a:t>
            </a:r>
            <a:r>
              <a:rPr lang="en-US" altLang="en-US" sz="2200" dirty="0">
                <a:latin typeface="Times New Roman" charset="0"/>
                <a:ea typeface="Times New Roman" charset="0"/>
                <a:cs typeface="Times New Roman" charset="0"/>
              </a:rPr>
              <a:t>: it </a:t>
            </a:r>
            <a:r>
              <a:rPr lang="en-US" altLang="en-US" sz="2200" dirty="0" smtClean="0">
                <a:latin typeface="Times New Roman" charset="0"/>
                <a:ea typeface="Times New Roman" charset="0"/>
                <a:cs typeface="Times New Roman" charset="0"/>
              </a:rPr>
              <a:t>increases </a:t>
            </a:r>
            <a:r>
              <a:rPr lang="en-US" altLang="en-US" sz="2200" dirty="0">
                <a:latin typeface="Times New Roman" charset="0"/>
                <a:ea typeface="Times New Roman" charset="0"/>
                <a:cs typeface="Times New Roman" charset="0"/>
              </a:rPr>
              <a:t>in multiple of </a:t>
            </a:r>
            <a:r>
              <a:rPr lang="en-US" altLang="en-US" sz="2200" i="1" dirty="0">
                <a:latin typeface="Times New Roman" charset="0"/>
                <a:ea typeface="Times New Roman" charset="0"/>
                <a:cs typeface="Times New Roman" charset="0"/>
              </a:rPr>
              <a:t>whole number</a:t>
            </a:r>
            <a:r>
              <a:rPr lang="en-US" altLang="en-US" sz="2200" dirty="0">
                <a:latin typeface="Times New Roman" charset="0"/>
                <a:ea typeface="Times New Roman" charset="0"/>
                <a:cs typeface="Times New Roman" charset="0"/>
              </a:rPr>
              <a:t>;</a:t>
            </a:r>
          </a:p>
          <a:p>
            <a:pPr eaLnBrk="1" hangingPunct="1"/>
            <a:r>
              <a:rPr lang="en-US" altLang="en-US" sz="2400" dirty="0">
                <a:latin typeface="Times New Roman" charset="0"/>
                <a:ea typeface="Times New Roman" charset="0"/>
                <a:cs typeface="Times New Roman" charset="0"/>
              </a:rPr>
              <a:t>When light </a:t>
            </a:r>
            <a:r>
              <a:rPr lang="en-US" altLang="en-US" sz="2400" dirty="0" smtClean="0">
                <a:latin typeface="Times New Roman" charset="0"/>
                <a:ea typeface="Times New Roman" charset="0"/>
                <a:cs typeface="Times New Roman" charset="0"/>
              </a:rPr>
              <a:t>shines on </a:t>
            </a:r>
            <a:r>
              <a:rPr lang="en-US" altLang="en-US" sz="2400" dirty="0">
                <a:latin typeface="Times New Roman" charset="0"/>
                <a:ea typeface="Times New Roman" charset="0"/>
                <a:cs typeface="Times New Roman" charset="0"/>
              </a:rPr>
              <a:t>metal surface, its energy is </a:t>
            </a:r>
            <a:r>
              <a:rPr lang="en-US" altLang="en-US" sz="2400" dirty="0" smtClean="0">
                <a:latin typeface="Times New Roman" charset="0"/>
                <a:ea typeface="Times New Roman" charset="0"/>
                <a:cs typeface="Times New Roman" charset="0"/>
              </a:rPr>
              <a:t>absorbed on </a:t>
            </a:r>
            <a:r>
              <a:rPr lang="en-US" altLang="en-US" sz="2400" b="1" i="1" dirty="0" smtClean="0">
                <a:solidFill>
                  <a:srgbClr val="7030A0"/>
                </a:solidFill>
                <a:latin typeface="Times New Roman" charset="0"/>
                <a:ea typeface="Times New Roman" charset="0"/>
                <a:cs typeface="Times New Roman" charset="0"/>
              </a:rPr>
              <a:t>one photon </a:t>
            </a:r>
            <a:r>
              <a:rPr lang="en-US" altLang="en-US" sz="2400" b="1" dirty="0" smtClean="0">
                <a:solidFill>
                  <a:srgbClr val="7030A0"/>
                </a:solidFill>
                <a:latin typeface="Times New Roman" charset="0"/>
                <a:ea typeface="Times New Roman" charset="0"/>
                <a:cs typeface="Times New Roman" charset="0"/>
              </a:rPr>
              <a:t>(one </a:t>
            </a:r>
            <a:r>
              <a:rPr lang="en-US" altLang="en-US" sz="2400" b="1" i="1" dirty="0" smtClean="0">
                <a:solidFill>
                  <a:srgbClr val="7030A0"/>
                </a:solidFill>
                <a:latin typeface="Times New Roman" charset="0"/>
                <a:ea typeface="Times New Roman" charset="0"/>
                <a:cs typeface="Times New Roman" charset="0"/>
              </a:rPr>
              <a:t>quantum</a:t>
            </a:r>
            <a:r>
              <a:rPr lang="en-US" altLang="en-US" sz="2400" b="1" dirty="0" smtClean="0">
                <a:solidFill>
                  <a:srgbClr val="7030A0"/>
                </a:solidFill>
                <a:latin typeface="Times New Roman" charset="0"/>
                <a:ea typeface="Times New Roman" charset="0"/>
                <a:cs typeface="Times New Roman" charset="0"/>
              </a:rPr>
              <a:t>) per electron basis.</a:t>
            </a:r>
            <a:endParaRPr lang="en-US" altLang="en-US" sz="2400" b="1" dirty="0">
              <a:solidFill>
                <a:srgbClr val="7030A0"/>
              </a:solidFill>
              <a:latin typeface="Times New Roman" charset="0"/>
              <a:ea typeface="Times New Roman" charset="0"/>
              <a:cs typeface="Times New Roman" charset="0"/>
            </a:endParaRPr>
          </a:p>
          <a:p>
            <a:pPr eaLnBrk="1" hangingPunct="1"/>
            <a:r>
              <a:rPr lang="en-US" altLang="en-US" sz="2200" dirty="0" smtClean="0">
                <a:latin typeface="Times New Roman" charset="0"/>
                <a:ea typeface="Times New Roman" charset="0"/>
                <a:cs typeface="Times New Roman" charset="0"/>
              </a:rPr>
              <a:t>Electrons will be ejected if </a:t>
            </a:r>
            <a:r>
              <a:rPr lang="en-US" altLang="en-US" sz="2200" dirty="0">
                <a:latin typeface="Times New Roman" charset="0"/>
                <a:ea typeface="Times New Roman" charset="0"/>
                <a:cs typeface="Times New Roman" charset="0"/>
              </a:rPr>
              <a:t>the photon has energy greater than the </a:t>
            </a:r>
            <a:r>
              <a:rPr lang="en-US" altLang="en-US" sz="2200" i="1" dirty="0">
                <a:latin typeface="Times New Roman" charset="0"/>
                <a:ea typeface="Times New Roman" charset="0"/>
                <a:cs typeface="Times New Roman" charset="0"/>
              </a:rPr>
              <a:t>metal binding </a:t>
            </a:r>
            <a:r>
              <a:rPr lang="en-US" altLang="en-US" sz="2200" i="1" dirty="0" smtClean="0">
                <a:latin typeface="Times New Roman" charset="0"/>
                <a:ea typeface="Times New Roman" charset="0"/>
                <a:cs typeface="Times New Roman" charset="0"/>
              </a:rPr>
              <a:t>energy</a:t>
            </a:r>
            <a:r>
              <a:rPr lang="en-US" altLang="en-US" sz="2200" dirty="0" smtClean="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The excess energy becomes the kinetic energy of the </a:t>
            </a:r>
            <a:r>
              <a:rPr lang="en-US" altLang="en-US" sz="2200" dirty="0" smtClean="0">
                <a:latin typeface="Times New Roman" charset="0"/>
                <a:ea typeface="Times New Roman" charset="0"/>
                <a:cs typeface="Times New Roman" charset="0"/>
              </a:rPr>
              <a:t>ejected electron that translates into </a:t>
            </a:r>
            <a:r>
              <a:rPr lang="en-US" altLang="en-US" sz="2200" b="1" i="1" dirty="0" smtClean="0">
                <a:latin typeface="Times New Roman" charset="0"/>
                <a:ea typeface="Times New Roman" charset="0"/>
                <a:cs typeface="Times New Roman" charset="0"/>
              </a:rPr>
              <a:t>electrical voltage</a:t>
            </a:r>
            <a:r>
              <a:rPr lang="en-US" altLang="en-US" sz="2200" dirty="0" smtClean="0">
                <a:latin typeface="Times New Roman" charset="0"/>
                <a:ea typeface="Times New Roman" charset="0"/>
                <a:cs typeface="Times New Roman" charset="0"/>
              </a:rPr>
              <a:t>.</a:t>
            </a:r>
            <a:endParaRPr lang="en-US" altLang="en-US" sz="2200" dirty="0">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7329055" cy="659535"/>
          </a:xfrm>
        </p:spPr>
        <p:txBody>
          <a:bodyPr/>
          <a:lstStyle/>
          <a:p>
            <a:pPr algn="ctr"/>
            <a:r>
              <a:rPr lang="en-US" smtClean="0">
                <a:solidFill>
                  <a:srgbClr val="7030A0"/>
                </a:solidFill>
                <a:latin typeface="Times New Roman" charset="0"/>
                <a:ea typeface="Times New Roman" charset="0"/>
                <a:cs typeface="Times New Roman" charset="0"/>
              </a:rPr>
              <a:t>Continuous and Line </a:t>
            </a:r>
            <a:r>
              <a:rPr lang="en-US">
                <a:solidFill>
                  <a:srgbClr val="7030A0"/>
                </a:solidFill>
                <a:latin typeface="Times New Roman" charset="0"/>
                <a:ea typeface="Times New Roman" charset="0"/>
                <a:cs typeface="Times New Roman" charset="0"/>
              </a:rPr>
              <a:t>S</a:t>
            </a:r>
            <a:r>
              <a:rPr lang="en-US" smtClean="0">
                <a:solidFill>
                  <a:srgbClr val="7030A0"/>
                </a:solidFill>
                <a:latin typeface="Times New Roman" charset="0"/>
                <a:ea typeface="Times New Roman" charset="0"/>
                <a:cs typeface="Times New Roman" charset="0"/>
              </a:rPr>
              <a:t>pectra</a:t>
            </a:r>
            <a:endParaRPr lang="en-US">
              <a:solidFill>
                <a:srgbClr val="7030A0"/>
              </a:solidFill>
              <a:latin typeface="Times New Roman" charset="0"/>
              <a:ea typeface="Times New Roman" charset="0"/>
              <a:cs typeface="Times New Roman" charset="0"/>
            </a:endParaRPr>
          </a:p>
        </p:txBody>
      </p:sp>
      <p:pic>
        <p:nvPicPr>
          <p:cNvPr id="2" name="Picture Placeholder 1" descr="CNX_Chem_06_01_2spectra.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31071" r="-31071"/>
          <a:stretch>
            <a:fillRect/>
          </a:stretch>
        </p:blipFill>
        <p:spPr>
          <a:xfrm>
            <a:off x="413812" y="1266208"/>
            <a:ext cx="8409457" cy="3650504"/>
          </a:xfrm>
        </p:spPr>
      </p:pic>
      <p:sp>
        <p:nvSpPr>
          <p:cNvPr id="7" name="Text Placeholder 6"/>
          <p:cNvSpPr>
            <a:spLocks noGrp="1"/>
          </p:cNvSpPr>
          <p:nvPr>
            <p:ph type="body" sz="quarter" idx="14"/>
          </p:nvPr>
        </p:nvSpPr>
        <p:spPr>
          <a:xfrm>
            <a:off x="457200" y="5107219"/>
            <a:ext cx="8062912" cy="1166382"/>
          </a:xfrm>
        </p:spPr>
        <p:txBody>
          <a:bodyPr>
            <a:normAutofit/>
          </a:bodyPr>
          <a:lstStyle/>
          <a:p>
            <a:r>
              <a:rPr lang="en-US" sz="2000"/>
              <a:t>Compare the two types of emission spectra: continuous spectrum of white light (top) and the </a:t>
            </a:r>
            <a:r>
              <a:rPr lang="en-US" sz="2000" smtClean="0"/>
              <a:t>line spectra </a:t>
            </a:r>
            <a:r>
              <a:rPr lang="en-US" sz="2000"/>
              <a:t>of the light from excited sodium, hydrogen, calcium, and mercury atoms.</a:t>
            </a: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988400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7620000" cy="659535"/>
          </a:xfrm>
        </p:spPr>
        <p:txBody>
          <a:bodyPr/>
          <a:lstStyle/>
          <a:p>
            <a:pPr algn="ctr"/>
            <a:r>
              <a:rPr lang="en-US" sz="3200" smtClean="0">
                <a:latin typeface="Times New Roman" charset="0"/>
                <a:ea typeface="Times New Roman" charset="0"/>
                <a:cs typeface="Times New Roman" charset="0"/>
              </a:rPr>
              <a:t>Identifying Elements in Crab Nebula</a:t>
            </a:r>
            <a:endParaRPr lang="en-US" sz="3200">
              <a:latin typeface="Times New Roman" charset="0"/>
              <a:ea typeface="Times New Roman" charset="0"/>
              <a:cs typeface="Times New Roman" charset="0"/>
            </a:endParaRPr>
          </a:p>
        </p:txBody>
      </p:sp>
      <p:pic>
        <p:nvPicPr>
          <p:cNvPr id="2" name="Picture Placeholder 1" descr="CNX_Chem_06_00_CrabNeb.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7591" r="-7591"/>
          <a:stretch>
            <a:fillRect/>
          </a:stretch>
        </p:blipFill>
        <p:spPr/>
      </p:pic>
      <p:sp>
        <p:nvSpPr>
          <p:cNvPr id="7" name="Text Placeholder 6"/>
          <p:cNvSpPr>
            <a:spLocks noGrp="1"/>
          </p:cNvSpPr>
          <p:nvPr>
            <p:ph type="body" sz="quarter" idx="14"/>
          </p:nvPr>
        </p:nvSpPr>
        <p:spPr>
          <a:xfrm>
            <a:off x="457199" y="4843981"/>
            <a:ext cx="8062912" cy="1369249"/>
          </a:xfrm>
        </p:spPr>
        <p:txBody>
          <a:bodyPr>
            <a:normAutofit/>
          </a:bodyPr>
          <a:lstStyle/>
          <a:p>
            <a:r>
              <a:rPr lang="en-US" sz="1600"/>
              <a:t>The Crab Nebula consists of remnants of a supernova (the explosion of a star). NASA’s Hubble </a:t>
            </a:r>
            <a:r>
              <a:rPr lang="en-US" sz="1600" smtClean="0"/>
              <a:t>Space Telescope </a:t>
            </a:r>
            <a:r>
              <a:rPr lang="en-US" sz="1600"/>
              <a:t>produced this composite image. Measurements of the emitted light wavelengths enabled astronomers </a:t>
            </a:r>
            <a:r>
              <a:rPr lang="en-US" sz="1600" smtClean="0"/>
              <a:t>to identify </a:t>
            </a:r>
            <a:r>
              <a:rPr lang="en-US" sz="1600"/>
              <a:t>the elements in the nebula, </a:t>
            </a:r>
            <a:r>
              <a:rPr lang="en-US" sz="1600" smtClean="0"/>
              <a:t>showing </a:t>
            </a:r>
            <a:r>
              <a:rPr lang="en-US" sz="1600"/>
              <a:t>that it contains specific ions including S</a:t>
            </a:r>
            <a:r>
              <a:rPr lang="en-US" sz="1600" baseline="30000"/>
              <a:t>+</a:t>
            </a:r>
            <a:r>
              <a:rPr lang="en-US" sz="1600"/>
              <a:t> (green filaments) and O</a:t>
            </a:r>
            <a:r>
              <a:rPr lang="en-US" sz="1600" baseline="30000"/>
              <a:t>2</a:t>
            </a:r>
            <a:r>
              <a:rPr lang="en-US" sz="1600" baseline="30000" smtClean="0"/>
              <a:t>+ </a:t>
            </a:r>
            <a:r>
              <a:rPr lang="en-US" sz="1600" smtClean="0"/>
              <a:t>(</a:t>
            </a:r>
            <a:r>
              <a:rPr lang="en-US" sz="1600"/>
              <a:t>red filaments). (credit: modification of work by NASA and ESA)</a:t>
            </a: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46503" y="227959"/>
            <a:ext cx="990017" cy="672902"/>
          </a:xfrm>
          <a:prstGeom prst="rect">
            <a:avLst/>
          </a:prstGeom>
        </p:spPr>
      </p:pic>
    </p:spTree>
    <p:extLst>
      <p:ext uri="{BB962C8B-B14F-4D97-AF65-F5344CB8AC3E}">
        <p14:creationId xmlns:p14="http://schemas.microsoft.com/office/powerpoint/2010/main" val="1484118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3600" smtClean="0">
                <a:latin typeface="Times New Roman" charset="0"/>
                <a:ea typeface="Times New Roman" charset="0"/>
                <a:cs typeface="Times New Roman" charset="0"/>
              </a:rPr>
              <a:t>Line or Atomic Spectrum for Hydrogen</a:t>
            </a:r>
            <a:endParaRPr lang="en-US" altLang="en-US" sz="3600">
              <a:latin typeface="Times New Roman" charset="0"/>
              <a:ea typeface="Times New Roman" charset="0"/>
              <a:cs typeface="Times New Roman" charset="0"/>
            </a:endParaRPr>
          </a:p>
        </p:txBody>
      </p:sp>
      <p:sp>
        <p:nvSpPr>
          <p:cNvPr id="18435" name="Rectangle 3"/>
          <p:cNvSpPr>
            <a:spLocks noGrp="1" noChangeArrowheads="1"/>
          </p:cNvSpPr>
          <p:nvPr>
            <p:ph type="body" idx="1"/>
          </p:nvPr>
        </p:nvSpPr>
        <p:spPr/>
        <p:txBody>
          <a:bodyPr/>
          <a:lstStyle/>
          <a:p>
            <a:pPr eaLnBrk="1" hangingPunct="1"/>
            <a:r>
              <a:rPr lang="en-US" altLang="en-US" sz="2400">
                <a:latin typeface="Times New Roman" charset="0"/>
                <a:ea typeface="Times New Roman" charset="0"/>
                <a:cs typeface="Times New Roman" charset="0"/>
              </a:rPr>
              <a:t>Spectrum produced by hydrogen gas contains discrete lines:</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438400"/>
            <a:ext cx="5105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124200"/>
            <a:ext cx="876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792162"/>
          </a:xfrm>
        </p:spPr>
        <p:txBody>
          <a:bodyPr/>
          <a:lstStyle/>
          <a:p>
            <a:pPr eaLnBrk="1" hangingPunct="1"/>
            <a:r>
              <a:rPr lang="en-US" altLang="en-US" sz="3600">
                <a:latin typeface="Times New Roman" charset="0"/>
                <a:ea typeface="Times New Roman" charset="0"/>
                <a:cs typeface="Times New Roman" charset="0"/>
              </a:rPr>
              <a:t>Hydrogen Spectrum</a:t>
            </a:r>
          </a:p>
        </p:txBody>
      </p:sp>
      <mc:AlternateContent xmlns:mc="http://schemas.openxmlformats.org/markup-compatibility/2006" xmlns:a14="http://schemas.microsoft.com/office/drawing/2010/main">
        <mc:Choice Requires="a14">
          <p:sp>
            <p:nvSpPr>
              <p:cNvPr id="19459" name="Rectangle 3"/>
              <p:cNvSpPr>
                <a:spLocks noGrp="1" noChangeArrowheads="1"/>
              </p:cNvSpPr>
              <p:nvPr>
                <p:ph type="body" idx="1"/>
              </p:nvPr>
            </p:nvSpPr>
            <p:spPr>
              <a:xfrm>
                <a:off x="457200" y="1371600"/>
                <a:ext cx="8229600" cy="4876800"/>
              </a:xfrm>
            </p:spPr>
            <p:txBody>
              <a:bodyPr/>
              <a:lstStyle/>
              <a:p>
                <a:pPr eaLnBrk="1" hangingPunct="1"/>
                <a:r>
                  <a:rPr lang="en-US" altLang="en-US" sz="2400" smtClean="0">
                    <a:latin typeface="Times New Roman" charset="0"/>
                    <a:ea typeface="Times New Roman" charset="0"/>
                    <a:cs typeface="Times New Roman" charset="0"/>
                  </a:rPr>
                  <a:t>Johann </a:t>
                </a:r>
                <a:r>
                  <a:rPr lang="en-US" altLang="en-US" sz="2400" err="1">
                    <a:latin typeface="Times New Roman" charset="0"/>
                    <a:ea typeface="Times New Roman" charset="0"/>
                    <a:cs typeface="Times New Roman" charset="0"/>
                  </a:rPr>
                  <a:t>Balmer</a:t>
                </a:r>
                <a:r>
                  <a:rPr lang="en-US" altLang="en-US" sz="2400">
                    <a:latin typeface="Times New Roman" charset="0"/>
                    <a:ea typeface="Times New Roman" charset="0"/>
                    <a:cs typeface="Times New Roman" charset="0"/>
                  </a:rPr>
                  <a:t> derived the </a:t>
                </a:r>
                <a:r>
                  <a:rPr lang="en-US" altLang="en-US" sz="2400" smtClean="0">
                    <a:latin typeface="Times New Roman" charset="0"/>
                    <a:ea typeface="Times New Roman" charset="0"/>
                    <a:cs typeface="Times New Roman" charset="0"/>
                  </a:rPr>
                  <a:t>following </a:t>
                </a:r>
                <a:r>
                  <a:rPr lang="en-US" altLang="en-US" sz="2400">
                    <a:latin typeface="Times New Roman" charset="0"/>
                    <a:ea typeface="Times New Roman" charset="0"/>
                    <a:cs typeface="Times New Roman" charset="0"/>
                  </a:rPr>
                  <a:t>equation to describe hydrogen spectrum in the visible </a:t>
                </a:r>
                <a:r>
                  <a:rPr lang="en-US" altLang="en-US" sz="2400" smtClean="0">
                    <a:latin typeface="Times New Roman" charset="0"/>
                    <a:ea typeface="Times New Roman" charset="0"/>
                    <a:cs typeface="Times New Roman" charset="0"/>
                  </a:rPr>
                  <a:t>region: </a:t>
                </a:r>
              </a:p>
              <a:p>
                <a:pPr eaLnBrk="1" hangingPunct="1">
                  <a:lnSpc>
                    <a:spcPct val="150000"/>
                  </a:lnSpc>
                </a:pPr>
                <a:r>
                  <a:rPr lang="en-US" altLang="en-US" sz="2400" b="1" smtClean="0">
                    <a:ea typeface="Times New Roman" charset="0"/>
                    <a:cs typeface="Times New Roman" charset="0"/>
                  </a:rPr>
                  <a:t>       </a:t>
                </a:r>
                <a14:m>
                  <m:oMath xmlns:m="http://schemas.openxmlformats.org/officeDocument/2006/math">
                    <m:f>
                      <m:fPr>
                        <m:ctrlPr>
                          <a:rPr lang="en-US" altLang="en-US" sz="2400" b="1" i="1" smtClean="0">
                            <a:latin typeface="Cambria Math" panose="02040503050406030204" pitchFamily="18" charset="0"/>
                            <a:ea typeface="Times New Roman" charset="0"/>
                            <a:cs typeface="Times New Roman" charset="0"/>
                          </a:rPr>
                        </m:ctrlPr>
                      </m:fPr>
                      <m:num>
                        <m:r>
                          <a:rPr lang="en-US" altLang="en-US" sz="2400" b="1" i="1" smtClean="0">
                            <a:latin typeface="Cambria Math" charset="0"/>
                            <a:ea typeface="Times New Roman" charset="0"/>
                            <a:cs typeface="Times New Roman" charset="0"/>
                          </a:rPr>
                          <m:t>𝟏</m:t>
                        </m:r>
                      </m:num>
                      <m:den>
                        <m:r>
                          <m:rPr>
                            <m:nor/>
                          </m:rPr>
                          <a:rPr lang="en-US" altLang="en-US" sz="2400" b="1" smtClean="0">
                            <a:latin typeface="Symbol" charset="2"/>
                            <a:ea typeface="Times New Roman" charset="0"/>
                            <a:cs typeface="Times New Roman" charset="0"/>
                          </a:rPr>
                          <m:t>l</m:t>
                        </m:r>
                      </m:den>
                    </m:f>
                  </m:oMath>
                </a14:m>
                <a:r>
                  <a:rPr lang="en-US" altLang="en-US" sz="2400" smtClean="0">
                    <a:latin typeface="Times New Roman" charset="0"/>
                    <a:ea typeface="Times New Roman" charset="0"/>
                    <a:cs typeface="Times New Roman" charset="0"/>
                  </a:rPr>
                  <a:t>  =  </a:t>
                </a:r>
                <a:r>
                  <a:rPr lang="en-US" altLang="en-US" sz="2400" i="1" smtClean="0">
                    <a:latin typeface="Times New Roman" charset="0"/>
                    <a:ea typeface="Times New Roman" charset="0"/>
                    <a:cs typeface="Times New Roman" charset="0"/>
                  </a:rPr>
                  <a:t>R</a:t>
                </a:r>
                <a:r>
                  <a:rPr lang="en-US" altLang="en-US" sz="2400" baseline="-25000" smtClean="0">
                    <a:latin typeface="Times New Roman" charset="0"/>
                    <a:ea typeface="Times New Roman" charset="0"/>
                    <a:cs typeface="Times New Roman" charset="0"/>
                  </a:rPr>
                  <a:t>H</a:t>
                </a:r>
                <a:r>
                  <a:rPr lang="en-US" altLang="en-US" sz="2400" smtClean="0">
                    <a:latin typeface="Times New Roman" charset="0"/>
                    <a:ea typeface="Times New Roman" charset="0"/>
                    <a:cs typeface="Times New Roman" charset="0"/>
                  </a:rPr>
                  <a:t>(</a:t>
                </a:r>
                <a:r>
                  <a:rPr lang="en-US" altLang="en-US" sz="2400" baseline="20000" smtClean="0">
                    <a:latin typeface="Times New Roman" charset="0"/>
                    <a:ea typeface="Times New Roman" charset="0"/>
                    <a:cs typeface="Times New Roman" charset="0"/>
                  </a:rPr>
                  <a:t>1</a:t>
                </a:r>
                <a:r>
                  <a:rPr lang="en-US" altLang="en-US" sz="2400" smtClean="0">
                    <a:latin typeface="Times New Roman" charset="0"/>
                    <a:ea typeface="Times New Roman" charset="0"/>
                    <a:cs typeface="Times New Roman" charset="0"/>
                  </a:rPr>
                  <a:t>/2</a:t>
                </a:r>
                <a:r>
                  <a:rPr lang="en-US" altLang="en-US" sz="2400" baseline="40000" smtClean="0">
                    <a:latin typeface="Times New Roman" charset="0"/>
                    <a:ea typeface="Times New Roman" charset="0"/>
                    <a:cs typeface="Times New Roman" charset="0"/>
                  </a:rPr>
                  <a:t>2</a:t>
                </a:r>
                <a:r>
                  <a:rPr lang="en-US" altLang="en-US" sz="2400" smtClean="0">
                    <a:latin typeface="Times New Roman" charset="0"/>
                    <a:ea typeface="Times New Roman" charset="0"/>
                    <a:cs typeface="Times New Roman" charset="0"/>
                  </a:rPr>
                  <a:t> </a:t>
                </a:r>
                <a:r>
                  <a:rPr lang="en-US" altLang="en-US" sz="2400">
                    <a:latin typeface="Times New Roman" charset="0"/>
                    <a:ea typeface="Times New Roman" charset="0"/>
                    <a:cs typeface="Times New Roman" charset="0"/>
                  </a:rPr>
                  <a:t>– </a:t>
                </a:r>
                <a:r>
                  <a:rPr lang="en-US" altLang="en-US" sz="2400" baseline="20000">
                    <a:latin typeface="Times New Roman" charset="0"/>
                    <a:ea typeface="Times New Roman" charset="0"/>
                    <a:cs typeface="Times New Roman" charset="0"/>
                  </a:rPr>
                  <a:t>1</a:t>
                </a:r>
                <a:r>
                  <a:rPr lang="en-US" altLang="en-US" sz="2400">
                    <a:latin typeface="Times New Roman" charset="0"/>
                    <a:ea typeface="Times New Roman" charset="0"/>
                    <a:cs typeface="Times New Roman" charset="0"/>
                  </a:rPr>
                  <a:t>/</a:t>
                </a:r>
                <a:r>
                  <a:rPr lang="en-US" altLang="en-US" sz="2400" i="1">
                    <a:latin typeface="Times New Roman" charset="0"/>
                    <a:ea typeface="Times New Roman" charset="0"/>
                    <a:cs typeface="Times New Roman" charset="0"/>
                  </a:rPr>
                  <a:t>n</a:t>
                </a:r>
                <a:r>
                  <a:rPr lang="en-US" altLang="en-US" sz="2400" baseline="40000">
                    <a:latin typeface="Times New Roman" charset="0"/>
                    <a:ea typeface="Times New Roman" charset="0"/>
                    <a:cs typeface="Times New Roman" charset="0"/>
                  </a:rPr>
                  <a:t>2</a:t>
                </a:r>
                <a:r>
                  <a:rPr lang="en-US" altLang="en-US" sz="2400">
                    <a:latin typeface="Times New Roman" charset="0"/>
                    <a:ea typeface="Times New Roman" charset="0"/>
                    <a:cs typeface="Times New Roman" charset="0"/>
                  </a:rPr>
                  <a:t>);	  </a:t>
                </a:r>
                <a:r>
                  <a:rPr lang="en-US" altLang="en-US" sz="2200" smtClean="0">
                    <a:latin typeface="Times New Roman" charset="0"/>
                    <a:ea typeface="Times New Roman" charset="0"/>
                    <a:cs typeface="Times New Roman" charset="0"/>
                  </a:rPr>
                  <a:t>(</a:t>
                </a:r>
                <a:r>
                  <a:rPr lang="en-US" altLang="en-US" sz="2200" i="1" smtClean="0">
                    <a:latin typeface="Times New Roman" charset="0"/>
                    <a:ea typeface="Times New Roman" charset="0"/>
                    <a:cs typeface="Times New Roman" charset="0"/>
                  </a:rPr>
                  <a:t>R</a:t>
                </a:r>
                <a:r>
                  <a:rPr lang="en-US" altLang="en-US" sz="2200" baseline="-25000" smtClean="0">
                    <a:latin typeface="Times New Roman" charset="0"/>
                    <a:ea typeface="Times New Roman" charset="0"/>
                    <a:cs typeface="Times New Roman" charset="0"/>
                  </a:rPr>
                  <a:t>H</a:t>
                </a:r>
                <a:r>
                  <a:rPr lang="en-US" altLang="en-US" sz="2200" smtClean="0">
                    <a:latin typeface="Times New Roman" charset="0"/>
                    <a:ea typeface="Times New Roman" charset="0"/>
                    <a:cs typeface="Times New Roman" charset="0"/>
                  </a:rPr>
                  <a:t> = 1.097 x 10</a:t>
                </a:r>
                <a:r>
                  <a:rPr lang="en-US" altLang="en-US" sz="2200" baseline="40000" smtClean="0">
                    <a:latin typeface="Times New Roman" charset="0"/>
                    <a:ea typeface="Times New Roman" charset="0"/>
                    <a:cs typeface="Times New Roman" charset="0"/>
                  </a:rPr>
                  <a:t>7</a:t>
                </a:r>
                <a:r>
                  <a:rPr lang="en-US" altLang="en-US" sz="2200" smtClean="0">
                    <a:latin typeface="Times New Roman" charset="0"/>
                    <a:ea typeface="Times New Roman" charset="0"/>
                    <a:cs typeface="Times New Roman" charset="0"/>
                  </a:rPr>
                  <a:t> m</a:t>
                </a:r>
                <a:r>
                  <a:rPr lang="en-US" altLang="en-US" sz="2200" baseline="40000" smtClean="0">
                    <a:latin typeface="Times New Roman" charset="0"/>
                    <a:ea typeface="Times New Roman" charset="0"/>
                    <a:cs typeface="Times New Roman" charset="0"/>
                  </a:rPr>
                  <a:t>-1</a:t>
                </a:r>
                <a:r>
                  <a:rPr lang="en-US" altLang="en-US" sz="2200" smtClean="0">
                    <a:latin typeface="Times New Roman" charset="0"/>
                    <a:ea typeface="Times New Roman" charset="0"/>
                    <a:cs typeface="Times New Roman" charset="0"/>
                  </a:rPr>
                  <a:t> and  </a:t>
                </a:r>
                <a:r>
                  <a:rPr lang="en-US" altLang="en-US" sz="2200" i="1" smtClean="0">
                    <a:latin typeface="Times New Roman" charset="0"/>
                    <a:ea typeface="Times New Roman" charset="0"/>
                    <a:cs typeface="Times New Roman" charset="0"/>
                  </a:rPr>
                  <a:t>n</a:t>
                </a:r>
                <a:r>
                  <a:rPr lang="en-US" altLang="en-US" sz="2200" smtClean="0">
                    <a:latin typeface="Times New Roman" charset="0"/>
                    <a:ea typeface="Times New Roman" charset="0"/>
                    <a:cs typeface="Times New Roman" charset="0"/>
                  </a:rPr>
                  <a:t> </a:t>
                </a:r>
                <a:r>
                  <a:rPr lang="en-US" altLang="en-US" sz="2200">
                    <a:latin typeface="Times New Roman" charset="0"/>
                    <a:ea typeface="Times New Roman" charset="0"/>
                    <a:cs typeface="Times New Roman" charset="0"/>
                  </a:rPr>
                  <a:t>&gt; </a:t>
                </a:r>
                <a:r>
                  <a:rPr lang="en-US" altLang="en-US" sz="2200" smtClean="0">
                    <a:latin typeface="Times New Roman" charset="0"/>
                    <a:ea typeface="Times New Roman" charset="0"/>
                    <a:cs typeface="Times New Roman" charset="0"/>
                  </a:rPr>
                  <a:t>2)</a:t>
                </a:r>
                <a:endParaRPr lang="en-US" altLang="en-US" sz="2200">
                  <a:latin typeface="Times New Roman" charset="0"/>
                  <a:ea typeface="Times New Roman" charset="0"/>
                  <a:cs typeface="Times New Roman" charset="0"/>
                </a:endParaRPr>
              </a:p>
              <a:p>
                <a:pPr eaLnBrk="1" hangingPunct="1"/>
                <a:endParaRPr lang="en-US" altLang="en-US" sz="1200">
                  <a:latin typeface="Times New Roman" charset="0"/>
                  <a:ea typeface="Times New Roman" charset="0"/>
                  <a:cs typeface="Times New Roman" charset="0"/>
                </a:endParaRPr>
              </a:p>
              <a:p>
                <a:pPr eaLnBrk="1" hangingPunct="1"/>
                <a:r>
                  <a:rPr lang="en-US" altLang="en-US" sz="2400">
                    <a:latin typeface="Times New Roman" charset="0"/>
                    <a:ea typeface="Times New Roman" charset="0"/>
                    <a:cs typeface="Times New Roman" charset="0"/>
                  </a:rPr>
                  <a:t>If </a:t>
                </a:r>
                <a:r>
                  <a:rPr lang="en-US" altLang="en-US" sz="2400" i="1">
                    <a:latin typeface="Times New Roman" charset="0"/>
                    <a:ea typeface="Times New Roman" charset="0"/>
                    <a:cs typeface="Times New Roman" charset="0"/>
                  </a:rPr>
                  <a:t>n</a:t>
                </a:r>
                <a:r>
                  <a:rPr lang="en-US" altLang="en-US" sz="2400">
                    <a:latin typeface="Times New Roman" charset="0"/>
                    <a:ea typeface="Times New Roman" charset="0"/>
                    <a:cs typeface="Times New Roman" charset="0"/>
                  </a:rPr>
                  <a:t> = </a:t>
                </a:r>
                <a:r>
                  <a:rPr lang="en-US" altLang="en-US" sz="2400" smtClean="0">
                    <a:latin typeface="Times New Roman" charset="0"/>
                    <a:ea typeface="Times New Roman" charset="0"/>
                    <a:cs typeface="Times New Roman" charset="0"/>
                  </a:rPr>
                  <a:t>3:      </a:t>
                </a:r>
                <a14:m>
                  <m:oMath xmlns:m="http://schemas.openxmlformats.org/officeDocument/2006/math">
                    <m:f>
                      <m:fPr>
                        <m:ctrlPr>
                          <a:rPr lang="en-US" altLang="en-US" sz="240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1</m:t>
                        </m:r>
                      </m:num>
                      <m:den>
                        <m:r>
                          <m:rPr>
                            <m:nor/>
                          </m:rPr>
                          <a:rPr lang="en-US" altLang="en-US" sz="2400" smtClean="0">
                            <a:latin typeface="Symbol" charset="2"/>
                            <a:ea typeface="Times New Roman" charset="0"/>
                            <a:cs typeface="Times New Roman" charset="0"/>
                          </a:rPr>
                          <m:t>l</m:t>
                        </m:r>
                      </m:den>
                    </m:f>
                  </m:oMath>
                </a14:m>
                <a:r>
                  <a:rPr lang="en-US" altLang="en-US" sz="2400" smtClean="0">
                    <a:latin typeface="Times New Roman" charset="0"/>
                    <a:ea typeface="Times New Roman" charset="0"/>
                    <a:cs typeface="Times New Roman" charset="0"/>
                  </a:rPr>
                  <a:t> </a:t>
                </a:r>
                <a:r>
                  <a:rPr lang="en-US" altLang="en-US" sz="2400">
                    <a:latin typeface="Times New Roman" charset="0"/>
                    <a:ea typeface="Times New Roman" charset="0"/>
                    <a:cs typeface="Times New Roman" charset="0"/>
                  </a:rPr>
                  <a:t>= </a:t>
                </a:r>
                <a:r>
                  <a:rPr lang="en-US" altLang="en-US" sz="2400" i="1" smtClean="0">
                    <a:latin typeface="Times New Roman" charset="0"/>
                    <a:ea typeface="Times New Roman" charset="0"/>
                    <a:cs typeface="Times New Roman" charset="0"/>
                  </a:rPr>
                  <a:t>R</a:t>
                </a:r>
                <a:r>
                  <a:rPr lang="en-US" altLang="en-US" sz="2400" baseline="-25000" smtClean="0">
                    <a:latin typeface="Times New Roman" charset="0"/>
                    <a:ea typeface="Times New Roman" charset="0"/>
                    <a:cs typeface="Times New Roman" charset="0"/>
                  </a:rPr>
                  <a:t>H </a:t>
                </a:r>
                <a:r>
                  <a:rPr lang="en-US" altLang="en-US" sz="2400" smtClean="0">
                    <a:latin typeface="Times New Roman" charset="0"/>
                    <a:ea typeface="Times New Roman" charset="0"/>
                    <a:cs typeface="Times New Roman" charset="0"/>
                  </a:rPr>
                  <a:t>(</a:t>
                </a:r>
                <a:r>
                  <a:rPr lang="en-US" altLang="en-US" sz="2400" baseline="20000">
                    <a:latin typeface="Times New Roman" charset="0"/>
                    <a:ea typeface="Times New Roman" charset="0"/>
                    <a:cs typeface="Times New Roman" charset="0"/>
                  </a:rPr>
                  <a:t>1</a:t>
                </a:r>
                <a:r>
                  <a:rPr lang="en-US" altLang="en-US" sz="2400">
                    <a:latin typeface="Times New Roman" charset="0"/>
                    <a:ea typeface="Times New Roman" charset="0"/>
                    <a:cs typeface="Times New Roman" charset="0"/>
                  </a:rPr>
                  <a:t>/2</a:t>
                </a:r>
                <a:r>
                  <a:rPr lang="en-US" altLang="en-US" sz="2400" baseline="40000">
                    <a:latin typeface="Times New Roman" charset="0"/>
                    <a:ea typeface="Times New Roman" charset="0"/>
                    <a:cs typeface="Times New Roman" charset="0"/>
                  </a:rPr>
                  <a:t>2</a:t>
                </a:r>
                <a:r>
                  <a:rPr lang="en-US" altLang="en-US" sz="2400">
                    <a:latin typeface="Times New Roman" charset="0"/>
                    <a:ea typeface="Times New Roman" charset="0"/>
                    <a:cs typeface="Times New Roman" charset="0"/>
                  </a:rPr>
                  <a:t> – </a:t>
                </a:r>
                <a:r>
                  <a:rPr lang="en-US" altLang="en-US" sz="2400" baseline="20000">
                    <a:latin typeface="Times New Roman" charset="0"/>
                    <a:ea typeface="Times New Roman" charset="0"/>
                    <a:cs typeface="Times New Roman" charset="0"/>
                  </a:rPr>
                  <a:t>1</a:t>
                </a:r>
                <a:r>
                  <a:rPr lang="en-US" altLang="en-US" sz="2400">
                    <a:latin typeface="Times New Roman" charset="0"/>
                    <a:ea typeface="Times New Roman" charset="0"/>
                    <a:cs typeface="Times New Roman" charset="0"/>
                  </a:rPr>
                  <a:t>/3</a:t>
                </a:r>
                <a:r>
                  <a:rPr lang="en-US" altLang="en-US" sz="2400" baseline="40000">
                    <a:latin typeface="Times New Roman" charset="0"/>
                    <a:ea typeface="Times New Roman" charset="0"/>
                    <a:cs typeface="Times New Roman" charset="0"/>
                  </a:rPr>
                  <a:t>2</a:t>
                </a:r>
                <a:r>
                  <a:rPr lang="en-US" altLang="en-US" sz="2400">
                    <a:latin typeface="Times New Roman" charset="0"/>
                    <a:ea typeface="Times New Roman" charset="0"/>
                    <a:cs typeface="Times New Roman" charset="0"/>
                  </a:rPr>
                  <a:t>) = 1.524 x 10</a:t>
                </a:r>
                <a:r>
                  <a:rPr lang="en-US" altLang="en-US" sz="2400" baseline="40000">
                    <a:latin typeface="Times New Roman" charset="0"/>
                    <a:ea typeface="Times New Roman" charset="0"/>
                    <a:cs typeface="Times New Roman" charset="0"/>
                  </a:rPr>
                  <a:t>6</a:t>
                </a:r>
                <a:r>
                  <a:rPr lang="en-US" altLang="en-US" sz="2400">
                    <a:latin typeface="Times New Roman" charset="0"/>
                    <a:ea typeface="Times New Roman" charset="0"/>
                    <a:cs typeface="Times New Roman" charset="0"/>
                  </a:rPr>
                  <a:t> </a:t>
                </a:r>
                <a:r>
                  <a:rPr lang="en-US" altLang="en-US" sz="2400" smtClean="0">
                    <a:latin typeface="Times New Roman" charset="0"/>
                    <a:ea typeface="Times New Roman" charset="0"/>
                    <a:cs typeface="Times New Roman" charset="0"/>
                  </a:rPr>
                  <a:t>m</a:t>
                </a:r>
                <a:r>
                  <a:rPr lang="en-US" altLang="en-US" sz="2400" baseline="40000" smtClean="0">
                    <a:latin typeface="Times New Roman" charset="0"/>
                    <a:ea typeface="Times New Roman" charset="0"/>
                    <a:cs typeface="Times New Roman" charset="0"/>
                  </a:rPr>
                  <a:t>-1</a:t>
                </a:r>
                <a:r>
                  <a:rPr lang="en-US" altLang="en-US" sz="2400" smtClean="0">
                    <a:latin typeface="Times New Roman" charset="0"/>
                    <a:ea typeface="Times New Roman" charset="0"/>
                    <a:cs typeface="Times New Roman" charset="0"/>
                  </a:rPr>
                  <a:t> ; </a:t>
                </a:r>
              </a:p>
              <a:p>
                <a:pPr marL="0" indent="0" eaLnBrk="1" hangingPunct="1">
                  <a:lnSpc>
                    <a:spcPct val="150000"/>
                  </a:lnSpc>
                  <a:buNone/>
                </a:pPr>
                <a:r>
                  <a:rPr lang="en-US" altLang="en-US" sz="2400">
                    <a:latin typeface="Times New Roman" charset="0"/>
                    <a:ea typeface="Times New Roman" charset="0"/>
                    <a:cs typeface="Times New Roman" charset="0"/>
                  </a:rPr>
                  <a:t>	</a:t>
                </a:r>
                <a:r>
                  <a:rPr lang="en-US" altLang="en-US" sz="2400" smtClean="0">
                    <a:latin typeface="Times New Roman" charset="0"/>
                    <a:ea typeface="Times New Roman" charset="0"/>
                    <a:cs typeface="Times New Roman" charset="0"/>
                  </a:rPr>
                  <a:t>	</a:t>
                </a:r>
                <a:r>
                  <a:rPr lang="en-US" altLang="en-US" sz="2400" smtClean="0">
                    <a:latin typeface="Symbol" charset="2"/>
                    <a:ea typeface="Times New Roman" charset="0"/>
                    <a:cs typeface="Times New Roman" charset="0"/>
                  </a:rPr>
                  <a:t>l</a:t>
                </a:r>
                <a:r>
                  <a:rPr lang="en-US" altLang="en-US" sz="2400" smtClean="0">
                    <a:latin typeface="Times New Roman" charset="0"/>
                    <a:ea typeface="Times New Roman" charset="0"/>
                    <a:cs typeface="Times New Roman" charset="0"/>
                  </a:rPr>
                  <a:t> </a:t>
                </a:r>
                <a:r>
                  <a:rPr lang="en-US" altLang="en-US" sz="2400">
                    <a:latin typeface="Times New Roman" charset="0"/>
                    <a:ea typeface="Times New Roman" charset="0"/>
                    <a:cs typeface="Times New Roman" charset="0"/>
                  </a:rPr>
                  <a:t>= 6.563 x 10</a:t>
                </a:r>
                <a:r>
                  <a:rPr lang="en-US" altLang="en-US" sz="2400" baseline="40000">
                    <a:latin typeface="Times New Roman" charset="0"/>
                    <a:ea typeface="Times New Roman" charset="0"/>
                    <a:cs typeface="Times New Roman" charset="0"/>
                  </a:rPr>
                  <a:t>-7</a:t>
                </a:r>
                <a:r>
                  <a:rPr lang="en-US" altLang="en-US" sz="2400">
                    <a:latin typeface="Times New Roman" charset="0"/>
                    <a:ea typeface="Times New Roman" charset="0"/>
                    <a:cs typeface="Times New Roman" charset="0"/>
                  </a:rPr>
                  <a:t> m = </a:t>
                </a:r>
                <a:r>
                  <a:rPr lang="en-US" altLang="en-US" sz="2400" b="1">
                    <a:latin typeface="Times New Roman" charset="0"/>
                    <a:ea typeface="Times New Roman" charset="0"/>
                    <a:cs typeface="Times New Roman" charset="0"/>
                  </a:rPr>
                  <a:t>656.3 </a:t>
                </a:r>
                <a:r>
                  <a:rPr lang="en-US" altLang="en-US" sz="2400" b="1" smtClean="0">
                    <a:latin typeface="Times New Roman" charset="0"/>
                    <a:ea typeface="Times New Roman" charset="0"/>
                    <a:cs typeface="Times New Roman" charset="0"/>
                  </a:rPr>
                  <a:t>nm</a:t>
                </a:r>
                <a:r>
                  <a:rPr lang="en-US" altLang="en-US" sz="2400" smtClean="0">
                    <a:latin typeface="Times New Roman" charset="0"/>
                    <a:ea typeface="Times New Roman" charset="0"/>
                    <a:cs typeface="Times New Roman" charset="0"/>
                  </a:rPr>
                  <a:t>;</a:t>
                </a:r>
                <a:r>
                  <a:rPr lang="en-US" altLang="en-US" sz="2000" smtClean="0">
                    <a:latin typeface="Times New Roman" charset="0"/>
                    <a:ea typeface="Times New Roman" charset="0"/>
                    <a:cs typeface="Times New Roman" charset="0"/>
                  </a:rPr>
                  <a:t> </a:t>
                </a:r>
              </a:p>
              <a:p>
                <a:pPr eaLnBrk="1" hangingPunct="1">
                  <a:lnSpc>
                    <a:spcPct val="150000"/>
                  </a:lnSpc>
                  <a:buFont typeface="Arial" charset="0"/>
                  <a:buChar char="•"/>
                </a:pPr>
                <a:r>
                  <a:rPr lang="en-US" altLang="en-US" sz="2400" smtClean="0">
                    <a:latin typeface="Times New Roman" charset="0"/>
                    <a:ea typeface="Times New Roman" charset="0"/>
                    <a:cs typeface="Times New Roman" charset="0"/>
                  </a:rPr>
                  <a:t>If </a:t>
                </a:r>
                <a:r>
                  <a:rPr lang="en-US" altLang="en-US" sz="2400" i="1">
                    <a:latin typeface="Times New Roman" charset="0"/>
                    <a:ea typeface="Times New Roman" charset="0"/>
                    <a:cs typeface="Times New Roman" charset="0"/>
                  </a:rPr>
                  <a:t>n</a:t>
                </a:r>
                <a:r>
                  <a:rPr lang="en-US" altLang="en-US" sz="2400">
                    <a:latin typeface="Times New Roman" charset="0"/>
                    <a:ea typeface="Times New Roman" charset="0"/>
                    <a:cs typeface="Times New Roman" charset="0"/>
                  </a:rPr>
                  <a:t> = </a:t>
                </a:r>
                <a:r>
                  <a:rPr lang="en-US" altLang="en-US" sz="2400" smtClean="0">
                    <a:latin typeface="Times New Roman" charset="0"/>
                    <a:ea typeface="Times New Roman" charset="0"/>
                    <a:cs typeface="Times New Roman" charset="0"/>
                  </a:rPr>
                  <a:t>4:      </a:t>
                </a:r>
                <a14:m>
                  <m:oMath xmlns:m="http://schemas.openxmlformats.org/officeDocument/2006/math">
                    <m:f>
                      <m:fPr>
                        <m:ctrlPr>
                          <a:rPr lang="en-US" altLang="en-US" sz="240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1</m:t>
                        </m:r>
                      </m:num>
                      <m:den>
                        <m:r>
                          <m:rPr>
                            <m:nor/>
                          </m:rPr>
                          <a:rPr lang="en-US" altLang="en-US" sz="2400" smtClean="0">
                            <a:latin typeface="Symbol" charset="2"/>
                            <a:ea typeface="Times New Roman" charset="0"/>
                            <a:cs typeface="Times New Roman" charset="0"/>
                          </a:rPr>
                          <m:t>l</m:t>
                        </m:r>
                      </m:den>
                    </m:f>
                  </m:oMath>
                </a14:m>
                <a:r>
                  <a:rPr lang="en-US" altLang="en-US" sz="2400" smtClean="0">
                    <a:latin typeface="Times New Roman" charset="0"/>
                    <a:ea typeface="Times New Roman" charset="0"/>
                    <a:cs typeface="Times New Roman" charset="0"/>
                  </a:rPr>
                  <a:t> = </a:t>
                </a:r>
                <a:r>
                  <a:rPr lang="en-US" altLang="en-US" sz="2400" i="1" smtClean="0">
                    <a:latin typeface="Times New Roman" charset="0"/>
                    <a:ea typeface="Times New Roman" charset="0"/>
                    <a:cs typeface="Times New Roman" charset="0"/>
                  </a:rPr>
                  <a:t>R</a:t>
                </a:r>
                <a:r>
                  <a:rPr lang="en-US" altLang="en-US" sz="2400" baseline="-25000" smtClean="0">
                    <a:latin typeface="Times New Roman" charset="0"/>
                    <a:ea typeface="Times New Roman" charset="0"/>
                    <a:cs typeface="Times New Roman" charset="0"/>
                  </a:rPr>
                  <a:t>H </a:t>
                </a:r>
                <a:r>
                  <a:rPr lang="en-US" altLang="en-US" sz="2400" smtClean="0">
                    <a:latin typeface="Times New Roman" charset="0"/>
                    <a:ea typeface="Times New Roman" charset="0"/>
                    <a:cs typeface="Times New Roman" charset="0"/>
                  </a:rPr>
                  <a:t>(</a:t>
                </a:r>
                <a:r>
                  <a:rPr lang="en-US" altLang="en-US" sz="2400" baseline="20000">
                    <a:latin typeface="Times New Roman" charset="0"/>
                    <a:ea typeface="Times New Roman" charset="0"/>
                    <a:cs typeface="Times New Roman" charset="0"/>
                  </a:rPr>
                  <a:t>1</a:t>
                </a:r>
                <a:r>
                  <a:rPr lang="en-US" altLang="en-US" sz="2400">
                    <a:latin typeface="Times New Roman" charset="0"/>
                    <a:ea typeface="Times New Roman" charset="0"/>
                    <a:cs typeface="Times New Roman" charset="0"/>
                  </a:rPr>
                  <a:t>/2</a:t>
                </a:r>
                <a:r>
                  <a:rPr lang="en-US" altLang="en-US" sz="2400" baseline="40000">
                    <a:latin typeface="Times New Roman" charset="0"/>
                    <a:ea typeface="Times New Roman" charset="0"/>
                    <a:cs typeface="Times New Roman" charset="0"/>
                  </a:rPr>
                  <a:t>2</a:t>
                </a:r>
                <a:r>
                  <a:rPr lang="en-US" altLang="en-US" sz="2400">
                    <a:latin typeface="Times New Roman" charset="0"/>
                    <a:ea typeface="Times New Roman" charset="0"/>
                    <a:cs typeface="Times New Roman" charset="0"/>
                  </a:rPr>
                  <a:t> – </a:t>
                </a:r>
                <a:r>
                  <a:rPr lang="en-US" altLang="en-US" sz="2400" baseline="20000">
                    <a:latin typeface="Times New Roman" charset="0"/>
                    <a:ea typeface="Times New Roman" charset="0"/>
                    <a:cs typeface="Times New Roman" charset="0"/>
                  </a:rPr>
                  <a:t>1</a:t>
                </a:r>
                <a:r>
                  <a:rPr lang="en-US" altLang="en-US" sz="2400">
                    <a:latin typeface="Times New Roman" charset="0"/>
                    <a:ea typeface="Times New Roman" charset="0"/>
                    <a:cs typeface="Times New Roman" charset="0"/>
                  </a:rPr>
                  <a:t>/4</a:t>
                </a:r>
                <a:r>
                  <a:rPr lang="en-US" altLang="en-US" sz="2400" baseline="40000">
                    <a:latin typeface="Times New Roman" charset="0"/>
                    <a:ea typeface="Times New Roman" charset="0"/>
                    <a:cs typeface="Times New Roman" charset="0"/>
                  </a:rPr>
                  <a:t>2</a:t>
                </a:r>
                <a:r>
                  <a:rPr lang="en-US" altLang="en-US" sz="2400">
                    <a:latin typeface="Times New Roman" charset="0"/>
                    <a:ea typeface="Times New Roman" charset="0"/>
                    <a:cs typeface="Times New Roman" charset="0"/>
                  </a:rPr>
                  <a:t>) = 2.057 x 10</a:t>
                </a:r>
                <a:r>
                  <a:rPr lang="en-US" altLang="en-US" sz="2400" baseline="40000">
                    <a:latin typeface="Times New Roman" charset="0"/>
                    <a:ea typeface="Times New Roman" charset="0"/>
                    <a:cs typeface="Times New Roman" charset="0"/>
                  </a:rPr>
                  <a:t>6</a:t>
                </a:r>
                <a:r>
                  <a:rPr lang="en-US" altLang="en-US" sz="2400">
                    <a:latin typeface="Times New Roman" charset="0"/>
                    <a:ea typeface="Times New Roman" charset="0"/>
                    <a:cs typeface="Times New Roman" charset="0"/>
                  </a:rPr>
                  <a:t> </a:t>
                </a:r>
                <a:r>
                  <a:rPr lang="en-US" altLang="en-US" sz="2400" smtClean="0">
                    <a:latin typeface="Times New Roman" charset="0"/>
                    <a:ea typeface="Times New Roman" charset="0"/>
                    <a:cs typeface="Times New Roman" charset="0"/>
                  </a:rPr>
                  <a:t>m</a:t>
                </a:r>
                <a:r>
                  <a:rPr lang="en-US" altLang="en-US" sz="2400" baseline="40000" smtClean="0">
                    <a:latin typeface="Times New Roman" charset="0"/>
                    <a:ea typeface="Times New Roman" charset="0"/>
                    <a:cs typeface="Times New Roman" charset="0"/>
                  </a:rPr>
                  <a:t>-1</a:t>
                </a:r>
                <a:r>
                  <a:rPr lang="en-US" altLang="en-US" sz="2400" smtClean="0">
                    <a:latin typeface="Times New Roman" charset="0"/>
                    <a:ea typeface="Times New Roman" charset="0"/>
                    <a:cs typeface="Times New Roman" charset="0"/>
                  </a:rPr>
                  <a:t> ; </a:t>
                </a:r>
              </a:p>
              <a:p>
                <a:pPr marL="0" indent="0" eaLnBrk="1" hangingPunct="1">
                  <a:lnSpc>
                    <a:spcPct val="150000"/>
                  </a:lnSpc>
                  <a:buNone/>
                </a:pPr>
                <a:r>
                  <a:rPr lang="en-US" altLang="en-US" sz="2400" smtClean="0">
                    <a:latin typeface="Symbol" charset="2"/>
                    <a:ea typeface="Times New Roman" charset="0"/>
                    <a:cs typeface="Times New Roman" charset="0"/>
                  </a:rPr>
                  <a:t>		l</a:t>
                </a:r>
                <a:r>
                  <a:rPr lang="en-US" altLang="en-US" sz="2400" smtClean="0">
                    <a:latin typeface="Times New Roman" charset="0"/>
                    <a:ea typeface="Times New Roman" charset="0"/>
                    <a:cs typeface="Times New Roman" charset="0"/>
                  </a:rPr>
                  <a:t> </a:t>
                </a:r>
                <a:r>
                  <a:rPr lang="en-US" altLang="en-US" sz="2400">
                    <a:latin typeface="Times New Roman" charset="0"/>
                    <a:ea typeface="Times New Roman" charset="0"/>
                    <a:cs typeface="Times New Roman" charset="0"/>
                  </a:rPr>
                  <a:t>= 4.862 x 10</a:t>
                </a:r>
                <a:r>
                  <a:rPr lang="en-US" altLang="en-US" sz="2400" baseline="40000">
                    <a:latin typeface="Times New Roman" charset="0"/>
                    <a:ea typeface="Times New Roman" charset="0"/>
                    <a:cs typeface="Times New Roman" charset="0"/>
                  </a:rPr>
                  <a:t>-7</a:t>
                </a:r>
                <a:r>
                  <a:rPr lang="en-US" altLang="en-US" sz="2400">
                    <a:latin typeface="Times New Roman" charset="0"/>
                    <a:ea typeface="Times New Roman" charset="0"/>
                    <a:cs typeface="Times New Roman" charset="0"/>
                  </a:rPr>
                  <a:t> m = </a:t>
                </a:r>
                <a:r>
                  <a:rPr lang="en-US" altLang="en-US" sz="2400" b="1">
                    <a:latin typeface="Times New Roman" charset="0"/>
                    <a:ea typeface="Times New Roman" charset="0"/>
                    <a:cs typeface="Times New Roman" charset="0"/>
                  </a:rPr>
                  <a:t>486.2 nm</a:t>
                </a:r>
              </a:p>
            </p:txBody>
          </p:sp>
        </mc:Choice>
        <mc:Fallback xmlns="">
          <p:sp>
            <p:nvSpPr>
              <p:cNvPr id="19459" name="Rectangle 3"/>
              <p:cNvSpPr>
                <a:spLocks noGrp="1" noRot="1" noChangeAspect="1" noMove="1" noResize="1" noEditPoints="1" noAdjustHandles="1" noChangeArrowheads="1" noChangeShapeType="1" noTextEdit="1"/>
              </p:cNvSpPr>
              <p:nvPr>
                <p:ph type="body" idx="1"/>
              </p:nvPr>
            </p:nvSpPr>
            <p:spPr>
              <a:xfrm>
                <a:off x="457200" y="1371600"/>
                <a:ext cx="8229600" cy="4876800"/>
              </a:xfrm>
              <a:blipFill rotWithShape="0">
                <a:blip r:embed="rId2"/>
                <a:stretch>
                  <a:fillRect l="-963" t="-1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0482" name="Rectangle 2"/>
              <p:cNvSpPr>
                <a:spLocks noGrp="1" noChangeArrowheads="1"/>
              </p:cNvSpPr>
              <p:nvPr>
                <p:ph type="title"/>
              </p:nvPr>
            </p:nvSpPr>
            <p:spPr>
              <a:xfrm>
                <a:off x="381000" y="381000"/>
                <a:ext cx="8229600" cy="1600200"/>
              </a:xfrm>
            </p:spPr>
            <p:txBody>
              <a:bodyPr/>
              <a:lstStyle/>
              <a:p>
                <a:pPr eaLnBrk="1" hangingPunct="1">
                  <a:lnSpc>
                    <a:spcPct val="150000"/>
                  </a:lnSpc>
                </a:pPr>
                <a:r>
                  <a:rPr lang="en-US" altLang="en-US" sz="3200" dirty="0" smtClean="0">
                    <a:latin typeface="Times New Roman" charset="0"/>
                    <a:ea typeface="Times New Roman" charset="0"/>
                    <a:cs typeface="Times New Roman" charset="0"/>
                  </a:rPr>
                  <a:t>Balmer’s</a:t>
                </a:r>
                <a:r>
                  <a:rPr lang="en-US" altLang="en-US" sz="3200" dirty="0">
                    <a:latin typeface="Times New Roman" charset="0"/>
                    <a:ea typeface="Times New Roman" charset="0"/>
                    <a:cs typeface="Times New Roman" charset="0"/>
                  </a:rPr>
                  <a:t> Equation</a:t>
                </a:r>
                <a:r>
                  <a:rPr lang="en-US" altLang="en-US" sz="3200" dirty="0" smtClean="0">
                    <a:latin typeface="Times New Roman" charset="0"/>
                    <a:ea typeface="Times New Roman" charset="0"/>
                    <a:cs typeface="Times New Roman" charset="0"/>
                  </a:rPr>
                  <a:t>:  </a:t>
                </a:r>
                <a14:m>
                  <m:oMath xmlns:m="http://schemas.openxmlformats.org/officeDocument/2006/math">
                    <m:f>
                      <m:fPr>
                        <m:ctrlPr>
                          <a:rPr lang="en-US" altLang="en-US" sz="3200" i="1" smtClean="0">
                            <a:latin typeface="Cambria Math" panose="02040503050406030204" pitchFamily="18" charset="0"/>
                            <a:ea typeface="Times New Roman" charset="0"/>
                            <a:cs typeface="Times New Roman" charset="0"/>
                          </a:rPr>
                        </m:ctrlPr>
                      </m:fPr>
                      <m:num>
                        <m:r>
                          <a:rPr lang="en-US" altLang="en-US" sz="3200" b="0" i="1" smtClean="0">
                            <a:latin typeface="Cambria Math" charset="0"/>
                            <a:ea typeface="Times New Roman" charset="0"/>
                            <a:cs typeface="Times New Roman" charset="0"/>
                          </a:rPr>
                          <m:t>1</m:t>
                        </m:r>
                      </m:num>
                      <m:den>
                        <m:r>
                          <m:rPr>
                            <m:nor/>
                          </m:rPr>
                          <a:rPr lang="en-US" altLang="en-US" sz="3200" smtClean="0">
                            <a:latin typeface="Symbol" charset="2"/>
                            <a:ea typeface="Times New Roman" charset="0"/>
                            <a:cs typeface="Times New Roman" charset="0"/>
                          </a:rPr>
                          <m:t>l</m:t>
                        </m:r>
                      </m:den>
                    </m:f>
                  </m:oMath>
                </a14:m>
                <a:r>
                  <a:rPr lang="en-US" altLang="en-US" sz="3200" dirty="0" smtClean="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rPr>
                  <a:t>= </a:t>
                </a:r>
                <a:r>
                  <a:rPr lang="en-US" altLang="en-US" sz="3200" i="1" dirty="0" smtClean="0">
                    <a:latin typeface="Times New Roman" charset="0"/>
                    <a:ea typeface="Times New Roman" charset="0"/>
                    <a:cs typeface="Times New Roman" charset="0"/>
                  </a:rPr>
                  <a:t>R</a:t>
                </a:r>
                <a:r>
                  <a:rPr lang="en-US" altLang="en-US" sz="3200" baseline="-16000" dirty="0" smtClean="0">
                    <a:latin typeface="Times New Roman" charset="0"/>
                    <a:ea typeface="Times New Roman" charset="0"/>
                    <a:cs typeface="Times New Roman" charset="0"/>
                  </a:rPr>
                  <a:t>H</a:t>
                </a:r>
                <a:r>
                  <a:rPr lang="en-US" altLang="en-US" sz="3200" dirty="0" smtClean="0">
                    <a:latin typeface="Times New Roman" charset="0"/>
                    <a:ea typeface="Times New Roman" charset="0"/>
                    <a:cs typeface="Times New Roman" charset="0"/>
                  </a:rPr>
                  <a:t>(</a:t>
                </a:r>
                <a14:m>
                  <m:oMath xmlns:m="http://schemas.openxmlformats.org/officeDocument/2006/math">
                    <m:f>
                      <m:fPr>
                        <m:ctrlPr>
                          <a:rPr lang="en-US" altLang="en-US" sz="3200" i="1" smtClean="0">
                            <a:latin typeface="Cambria Math" panose="02040503050406030204" pitchFamily="18" charset="0"/>
                            <a:cs typeface="Times New Roman" charset="0"/>
                          </a:rPr>
                        </m:ctrlPr>
                      </m:fPr>
                      <m:num>
                        <m:r>
                          <a:rPr lang="en-US" altLang="en-US" sz="3200" b="0" i="1" smtClean="0">
                            <a:latin typeface="Cambria Math" panose="02040503050406030204" pitchFamily="18" charset="0"/>
                            <a:cs typeface="Times New Roman" charset="0"/>
                          </a:rPr>
                          <m:t>1</m:t>
                        </m:r>
                      </m:num>
                      <m:den>
                        <m:sSup>
                          <m:sSupPr>
                            <m:ctrlPr>
                              <a:rPr lang="en-US" altLang="en-US" sz="3200" b="0" i="1" smtClean="0">
                                <a:latin typeface="Cambria Math" panose="02040503050406030204" pitchFamily="18" charset="0"/>
                                <a:cs typeface="Times New Roman" charset="0"/>
                              </a:rPr>
                            </m:ctrlPr>
                          </m:sSupPr>
                          <m:e>
                            <m:r>
                              <a:rPr lang="en-US" altLang="en-US" sz="3200" b="0" i="1" smtClean="0">
                                <a:latin typeface="Cambria Math" panose="02040503050406030204" pitchFamily="18" charset="0"/>
                                <a:cs typeface="Times New Roman" charset="0"/>
                              </a:rPr>
                              <m:t>2</m:t>
                            </m:r>
                          </m:e>
                          <m:sup>
                            <m:r>
                              <a:rPr lang="en-US" altLang="en-US" sz="3200" b="0" i="1" smtClean="0">
                                <a:latin typeface="Cambria Math" panose="02040503050406030204" pitchFamily="18" charset="0"/>
                                <a:cs typeface="Times New Roman" charset="0"/>
                              </a:rPr>
                              <m:t>2</m:t>
                            </m:r>
                          </m:sup>
                        </m:sSup>
                      </m:den>
                    </m:f>
                  </m:oMath>
                </a14:m>
                <a:r>
                  <a:rPr lang="en-US" altLang="en-US" sz="3200" dirty="0" smtClean="0">
                    <a:latin typeface="Times New Roman" charset="0"/>
                    <a:ea typeface="Times New Roman" charset="0"/>
                    <a:cs typeface="Times New Roman" charset="0"/>
                  </a:rPr>
                  <a:t>  –  </a:t>
                </a:r>
                <a14:m>
                  <m:oMath xmlns:m="http://schemas.openxmlformats.org/officeDocument/2006/math">
                    <m:f>
                      <m:fPr>
                        <m:ctrlPr>
                          <a:rPr lang="en-US" altLang="en-US" sz="3200" i="1" smtClean="0">
                            <a:latin typeface="Cambria Math" panose="02040503050406030204" pitchFamily="18" charset="0"/>
                            <a:cs typeface="Times New Roman" charset="0"/>
                          </a:rPr>
                        </m:ctrlPr>
                      </m:fPr>
                      <m:num>
                        <m:r>
                          <a:rPr lang="en-US" altLang="en-US" sz="3200" b="0" i="1" smtClean="0">
                            <a:latin typeface="Cambria Math" panose="02040503050406030204" pitchFamily="18" charset="0"/>
                            <a:cs typeface="Times New Roman" charset="0"/>
                          </a:rPr>
                          <m:t>1</m:t>
                        </m:r>
                      </m:num>
                      <m:den>
                        <m:sSup>
                          <m:sSupPr>
                            <m:ctrlPr>
                              <a:rPr lang="en-US" altLang="en-US" sz="3200" b="0" i="1" smtClean="0">
                                <a:latin typeface="Cambria Math" panose="02040503050406030204" pitchFamily="18" charset="0"/>
                                <a:cs typeface="Times New Roman" charset="0"/>
                              </a:rPr>
                            </m:ctrlPr>
                          </m:sSupPr>
                          <m:e>
                            <m:r>
                              <a:rPr lang="en-US" altLang="en-US" sz="3200" b="0" i="1" smtClean="0">
                                <a:latin typeface="Cambria Math" panose="02040503050406030204" pitchFamily="18" charset="0"/>
                                <a:cs typeface="Times New Roman" charset="0"/>
                              </a:rPr>
                              <m:t>𝑛</m:t>
                            </m:r>
                          </m:e>
                          <m:sup>
                            <m:r>
                              <a:rPr lang="en-US" altLang="en-US" sz="3200" b="0" i="1" smtClean="0">
                                <a:latin typeface="Cambria Math" panose="02040503050406030204" pitchFamily="18" charset="0"/>
                                <a:cs typeface="Times New Roman" charset="0"/>
                              </a:rPr>
                              <m:t>2</m:t>
                            </m:r>
                          </m:sup>
                        </m:sSup>
                      </m:den>
                    </m:f>
                  </m:oMath>
                </a14:m>
                <a:r>
                  <a:rPr lang="en-US" altLang="en-US" sz="3200" dirty="0" smtClean="0">
                    <a:latin typeface="Times New Roman" charset="0"/>
                    <a:ea typeface="Times New Roman" charset="0"/>
                    <a:cs typeface="Times New Roman" charset="0"/>
                  </a:rPr>
                  <a:t>)</a:t>
                </a:r>
                <a:r>
                  <a:rPr lang="en-US" altLang="en-US" sz="3200" dirty="0">
                    <a:latin typeface="Times New Roman" charset="0"/>
                    <a:ea typeface="Times New Roman" charset="0"/>
                    <a:cs typeface="Times New Roman" charset="0"/>
                  </a:rPr>
                  <a:t/>
                </a:r>
                <a:br>
                  <a:rPr lang="en-US" altLang="en-US" sz="3200" dirty="0">
                    <a:latin typeface="Times New Roman" charset="0"/>
                    <a:ea typeface="Times New Roman" charset="0"/>
                    <a:cs typeface="Times New Roman" charset="0"/>
                  </a:rPr>
                </a:br>
                <a:r>
                  <a:rPr lang="en-US" altLang="en-US" sz="2800" dirty="0">
                    <a:latin typeface="Times New Roman" charset="0"/>
                    <a:ea typeface="Times New Roman" charset="0"/>
                    <a:cs typeface="Times New Roman" charset="0"/>
                  </a:rPr>
                  <a:t>(R</a:t>
                </a:r>
                <a:r>
                  <a:rPr lang="en-US" altLang="en-US" sz="2800" i="1" baseline="-16000" dirty="0">
                    <a:latin typeface="Times New Roman" charset="0"/>
                    <a:ea typeface="Times New Roman" charset="0"/>
                    <a:cs typeface="Times New Roman" charset="0"/>
                  </a:rPr>
                  <a:t>H</a:t>
                </a:r>
                <a:r>
                  <a:rPr lang="en-US" altLang="en-US" sz="2800" dirty="0">
                    <a:latin typeface="Times New Roman" charset="0"/>
                    <a:ea typeface="Times New Roman" charset="0"/>
                    <a:cs typeface="Times New Roman" charset="0"/>
                  </a:rPr>
                  <a:t> = 1.097 x 10</a:t>
                </a:r>
                <a:r>
                  <a:rPr lang="en-US" altLang="en-US" sz="2800" baseline="40000" dirty="0">
                    <a:latin typeface="Times New Roman" charset="0"/>
                    <a:ea typeface="Times New Roman" charset="0"/>
                    <a:cs typeface="Times New Roman" charset="0"/>
                  </a:rPr>
                  <a:t>7</a:t>
                </a:r>
                <a:r>
                  <a:rPr lang="en-US" altLang="en-US" sz="2800" dirty="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m</a:t>
                </a:r>
                <a:r>
                  <a:rPr lang="en-US" altLang="en-US" sz="2800" baseline="40000" dirty="0" smtClean="0">
                    <a:latin typeface="Times New Roman" charset="0"/>
                    <a:ea typeface="Times New Roman" charset="0"/>
                    <a:cs typeface="Times New Roman" charset="0"/>
                  </a:rPr>
                  <a:t>-1</a:t>
                </a:r>
                <a:r>
                  <a:rPr lang="en-US" altLang="en-US" sz="2800" dirty="0" smtClean="0">
                    <a:latin typeface="Times New Roman" charset="0"/>
                    <a:ea typeface="Times New Roman" charset="0"/>
                    <a:cs typeface="Times New Roman" charset="0"/>
                  </a:rPr>
                  <a:t>; </a:t>
                </a:r>
                <a:r>
                  <a:rPr lang="en-US" altLang="en-US" sz="2800" i="1" dirty="0" smtClean="0">
                    <a:latin typeface="Times New Roman" charset="0"/>
                    <a:ea typeface="Times New Roman" charset="0"/>
                    <a:cs typeface="Times New Roman" charset="0"/>
                  </a:rPr>
                  <a:t>n</a:t>
                </a:r>
                <a:r>
                  <a:rPr lang="en-US" altLang="en-US" sz="2800" dirty="0" smtClean="0">
                    <a:latin typeface="Times New Roman" charset="0"/>
                    <a:ea typeface="Times New Roman" charset="0"/>
                    <a:cs typeface="Times New Roman" charset="0"/>
                  </a:rPr>
                  <a:t> = 3, 4, 5,…)</a:t>
                </a:r>
                <a:endParaRPr lang="en-US" altLang="en-US" sz="2800" dirty="0">
                  <a:latin typeface="Times New Roman" charset="0"/>
                  <a:ea typeface="Times New Roman" charset="0"/>
                  <a:cs typeface="Times New Roman" charset="0"/>
                </a:endParaRPr>
              </a:p>
            </p:txBody>
          </p:sp>
        </mc:Choice>
        <mc:Fallback>
          <p:sp>
            <p:nvSpPr>
              <p:cNvPr id="20482" name="Rectangle 2"/>
              <p:cNvSpPr>
                <a:spLocks noGrp="1" noRot="1" noChangeAspect="1" noMove="1" noResize="1" noEditPoints="1" noAdjustHandles="1" noChangeArrowheads="1" noChangeShapeType="1" noTextEdit="1"/>
              </p:cNvSpPr>
              <p:nvPr>
                <p:ph type="title"/>
              </p:nvPr>
            </p:nvSpPr>
            <p:spPr>
              <a:xfrm>
                <a:off x="381000" y="381000"/>
                <a:ext cx="8229600" cy="1600200"/>
              </a:xfrm>
              <a:blipFill rotWithShape="0">
                <a:blip r:embed="rId2"/>
                <a:stretch>
                  <a:fillRect b="-11450"/>
                </a:stretch>
              </a:blipFill>
            </p:spPr>
            <p:txBody>
              <a:bodyPr/>
              <a:lstStyle/>
              <a:p>
                <a:r>
                  <a:rPr lang="en-US">
                    <a:noFill/>
                  </a:rPr>
                  <a:t> </a:t>
                </a:r>
              </a:p>
            </p:txBody>
          </p:sp>
        </mc:Fallback>
      </mc:AlternateContent>
      <p:sp>
        <p:nvSpPr>
          <p:cNvPr id="20483" name="Rectangle 3"/>
          <p:cNvSpPr>
            <a:spLocks noGrp="1" noChangeArrowheads="1"/>
          </p:cNvSpPr>
          <p:nvPr>
            <p:ph type="body" idx="1"/>
          </p:nvPr>
        </p:nvSpPr>
        <p:spPr>
          <a:xfrm>
            <a:off x="762000" y="2286000"/>
            <a:ext cx="7848600" cy="3810000"/>
          </a:xfrm>
        </p:spPr>
        <p:txBody>
          <a:bodyPr/>
          <a:lstStyle/>
          <a:p>
            <a:pPr eaLnBrk="1" hangingPunct="1"/>
            <a:r>
              <a:rPr lang="en-US" altLang="en-US" sz="2400">
                <a:latin typeface="Times New Roman" charset="0"/>
                <a:ea typeface="Times New Roman" charset="0"/>
                <a:cs typeface="Times New Roman" charset="0"/>
              </a:rPr>
              <a:t>Portrait of Johann </a:t>
            </a:r>
            <a:r>
              <a:rPr lang="en-US" altLang="en-US" sz="2400" err="1">
                <a:latin typeface="Times New Roman" charset="0"/>
                <a:ea typeface="Times New Roman" charset="0"/>
                <a:cs typeface="Times New Roman" charset="0"/>
              </a:rPr>
              <a:t>Balmer</a:t>
            </a:r>
            <a:r>
              <a:rPr lang="en-US" altLang="en-US" sz="2400">
                <a:latin typeface="Times New Roman" charset="0"/>
                <a:ea typeface="Times New Roman" charset="0"/>
                <a:cs typeface="Times New Roman" charset="0"/>
              </a:rPr>
              <a:t>:</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2514600" cy="315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z="3200">
                <a:latin typeface="Times New Roman" charset="0"/>
                <a:ea typeface="Times New Roman" charset="0"/>
                <a:cs typeface="Times New Roman" charset="0"/>
              </a:rPr>
              <a:t>General Equations for Hydrogen Spectrum</a:t>
            </a:r>
            <a:r>
              <a:rPr lang="en-US" altLang="en-US" sz="2200">
                <a:latin typeface="Times New Roman" charset="0"/>
                <a:ea typeface="Times New Roman" charset="0"/>
                <a:cs typeface="Times New Roman" charset="0"/>
              </a:rPr>
              <a:t> </a:t>
            </a:r>
            <a:endParaRPr lang="en-US" altLang="en-US"/>
          </a:p>
        </p:txBody>
      </p:sp>
      <mc:AlternateContent xmlns:mc="http://schemas.openxmlformats.org/markup-compatibility/2006">
        <mc:Choice xmlns:a14="http://schemas.microsoft.com/office/drawing/2010/main" Requires="a14">
          <p:sp>
            <p:nvSpPr>
              <p:cNvPr id="21507" name="Content Placeholder 2"/>
              <p:cNvSpPr>
                <a:spLocks noGrp="1"/>
              </p:cNvSpPr>
              <p:nvPr>
                <p:ph idx="1"/>
              </p:nvPr>
            </p:nvSpPr>
            <p:spPr>
              <a:xfrm>
                <a:off x="457200" y="1600200"/>
                <a:ext cx="8382000" cy="4525963"/>
              </a:xfrm>
            </p:spPr>
            <p:txBody>
              <a:bodyPr/>
              <a:lstStyle/>
              <a:p>
                <a:pPr lvl="1" eaLnBrk="1" hangingPunct="1">
                  <a:buFontTx/>
                  <a:buNone/>
                </a:pPr>
                <a:r>
                  <a:rPr lang="en-US" altLang="en-US" dirty="0" smtClean="0">
                    <a:solidFill>
                      <a:srgbClr val="002060"/>
                    </a:solidFill>
                    <a:latin typeface="Times New Roman" panose="02020603050405020304" pitchFamily="18" charset="0"/>
                    <a:ea typeface="Times New Roman" charset="0"/>
                    <a:cs typeface="Times New Roman" panose="02020603050405020304" pitchFamily="18" charset="0"/>
                  </a:rPr>
                  <a:t>(1</a:t>
                </a:r>
                <a:r>
                  <a:rPr lang="en-US" altLang="en-US" dirty="0" smtClean="0">
                    <a:solidFill>
                      <a:srgbClr val="002060"/>
                    </a:solidFill>
                    <a:latin typeface="Times New Roman" panose="02020603050405020304" pitchFamily="18" charset="0"/>
                    <a:ea typeface="Times New Roman" charset="0"/>
                    <a:cs typeface="Times New Roman" panose="02020603050405020304" pitchFamily="18" charset="0"/>
                  </a:rPr>
                  <a:t>)</a:t>
                </a:r>
                <a:r>
                  <a:rPr lang="en-US" altLang="en-US" dirty="0" smtClean="0">
                    <a:solidFill>
                      <a:srgbClr val="002060"/>
                    </a:solidFill>
                    <a:ea typeface="Times New Roman" charset="0"/>
                    <a:cs typeface="Times New Roman" charset="0"/>
                  </a:rPr>
                  <a:t>     </a:t>
                </a:r>
                <a14:m>
                  <m:oMath xmlns:m="http://schemas.openxmlformats.org/officeDocument/2006/math">
                    <m:f>
                      <m:fPr>
                        <m:ctrlPr>
                          <a:rPr lang="en-US" altLang="en-US" i="1" smtClean="0">
                            <a:solidFill>
                              <a:srgbClr val="002060"/>
                            </a:solidFill>
                            <a:latin typeface="Cambria Math" panose="02040503050406030204" pitchFamily="18" charset="0"/>
                            <a:ea typeface="Times New Roman" charset="0"/>
                            <a:cs typeface="Times New Roman" charset="0"/>
                          </a:rPr>
                        </m:ctrlPr>
                      </m:fPr>
                      <m:num>
                        <m:r>
                          <a:rPr lang="en-US" altLang="en-US" b="0" i="1" smtClean="0">
                            <a:solidFill>
                              <a:srgbClr val="002060"/>
                            </a:solidFill>
                            <a:latin typeface="Cambria Math" charset="0"/>
                            <a:ea typeface="Times New Roman" charset="0"/>
                            <a:cs typeface="Times New Roman" charset="0"/>
                          </a:rPr>
                          <m:t>1</m:t>
                        </m:r>
                      </m:num>
                      <m:den>
                        <m:r>
                          <m:rPr>
                            <m:nor/>
                          </m:rPr>
                          <a:rPr lang="en-US" altLang="en-US" smtClean="0">
                            <a:solidFill>
                              <a:srgbClr val="002060"/>
                            </a:solidFill>
                            <a:latin typeface="Symbol" charset="2"/>
                            <a:ea typeface="Times New Roman" charset="0"/>
                            <a:cs typeface="Times New Roman" charset="0"/>
                          </a:rPr>
                          <m:t>l</m:t>
                        </m:r>
                      </m:den>
                    </m:f>
                  </m:oMath>
                </a14:m>
                <a:r>
                  <a:rPr lang="en-US" altLang="en-US" dirty="0">
                    <a:solidFill>
                      <a:srgbClr val="002060"/>
                    </a:solidFill>
                    <a:latin typeface="Times New Roman" charset="0"/>
                    <a:ea typeface="Times New Roman" charset="0"/>
                    <a:cs typeface="Times New Roman" charset="0"/>
                  </a:rPr>
                  <a:t> = </a:t>
                </a:r>
                <a:r>
                  <a:rPr lang="en-US" altLang="en-US" sz="2400" i="1" dirty="0" smtClean="0">
                    <a:solidFill>
                      <a:srgbClr val="002060"/>
                    </a:solidFill>
                    <a:latin typeface="Times New Roman" charset="0"/>
                    <a:ea typeface="Times New Roman" charset="0"/>
                    <a:cs typeface="Times New Roman" charset="0"/>
                  </a:rPr>
                  <a:t>R</a:t>
                </a:r>
                <a:r>
                  <a:rPr lang="en-US" altLang="en-US" sz="2400" baseline="-25000" dirty="0" smtClean="0">
                    <a:solidFill>
                      <a:srgbClr val="002060"/>
                    </a:solidFill>
                    <a:latin typeface="Times New Roman" charset="0"/>
                    <a:ea typeface="Times New Roman" charset="0"/>
                    <a:cs typeface="Times New Roman" charset="0"/>
                  </a:rPr>
                  <a:t>H </a:t>
                </a:r>
                <a:r>
                  <a:rPr lang="en-US" altLang="en-US" dirty="0" smtClean="0">
                    <a:solidFill>
                      <a:srgbClr val="002060"/>
                    </a:solidFill>
                    <a:latin typeface="Times New Roman" charset="0"/>
                    <a:ea typeface="Times New Roman" charset="0"/>
                    <a:cs typeface="Times New Roman" charset="0"/>
                  </a:rPr>
                  <a:t>(</a:t>
                </a:r>
                <a14:m>
                  <m:oMath xmlns:m="http://schemas.openxmlformats.org/officeDocument/2006/math">
                    <m:f>
                      <m:fPr>
                        <m:ctrlPr>
                          <a:rPr lang="en-US" altLang="en-US" i="1" smtClean="0">
                            <a:solidFill>
                              <a:srgbClr val="002060"/>
                            </a:solidFill>
                            <a:latin typeface="Cambria Math" panose="02040503050406030204" pitchFamily="18" charset="0"/>
                            <a:cs typeface="Times New Roman" charset="0"/>
                          </a:rPr>
                        </m:ctrlPr>
                      </m:fPr>
                      <m:num>
                        <m:r>
                          <a:rPr lang="en-US" altLang="en-US" b="0" i="1" smtClean="0">
                            <a:solidFill>
                              <a:srgbClr val="002060"/>
                            </a:solidFill>
                            <a:latin typeface="Cambria Math" panose="02040503050406030204" pitchFamily="18" charset="0"/>
                            <a:cs typeface="Times New Roman" charset="0"/>
                          </a:rPr>
                          <m:t>1</m:t>
                        </m:r>
                      </m:num>
                      <m:den>
                        <m:sSup>
                          <m:sSupPr>
                            <m:ctrlPr>
                              <a:rPr lang="en-US" altLang="en-US" b="0" i="1" smtClean="0">
                                <a:solidFill>
                                  <a:srgbClr val="002060"/>
                                </a:solidFill>
                                <a:latin typeface="Cambria Math" panose="02040503050406030204" pitchFamily="18" charset="0"/>
                                <a:cs typeface="Times New Roman" charset="0"/>
                              </a:rPr>
                            </m:ctrlPr>
                          </m:sSupPr>
                          <m:e>
                            <m:r>
                              <a:rPr lang="en-US" altLang="en-US" b="0" i="1" smtClean="0">
                                <a:solidFill>
                                  <a:srgbClr val="002060"/>
                                </a:solidFill>
                                <a:latin typeface="Cambria Math" panose="02040503050406030204" pitchFamily="18" charset="0"/>
                                <a:cs typeface="Times New Roman" charset="0"/>
                              </a:rPr>
                              <m:t>𝑚</m:t>
                            </m:r>
                          </m:e>
                          <m:sup>
                            <m:r>
                              <a:rPr lang="en-US" altLang="en-US" b="0" i="1" smtClean="0">
                                <a:solidFill>
                                  <a:srgbClr val="002060"/>
                                </a:solidFill>
                                <a:latin typeface="Cambria Math" panose="02040503050406030204" pitchFamily="18" charset="0"/>
                                <a:cs typeface="Times New Roman" charset="0"/>
                              </a:rPr>
                              <m:t>2</m:t>
                            </m:r>
                          </m:sup>
                        </m:sSup>
                      </m:den>
                    </m:f>
                  </m:oMath>
                </a14:m>
                <a:r>
                  <a:rPr lang="en-US" altLang="en-US" dirty="0" smtClean="0">
                    <a:solidFill>
                      <a:srgbClr val="002060"/>
                    </a:solidFill>
                    <a:latin typeface="Times New Roman" charset="0"/>
                    <a:ea typeface="Times New Roman" charset="0"/>
                    <a:cs typeface="Times New Roman" charset="0"/>
                  </a:rPr>
                  <a:t>  </a:t>
                </a:r>
                <a:r>
                  <a:rPr lang="en-US" altLang="en-US" dirty="0">
                    <a:solidFill>
                      <a:srgbClr val="002060"/>
                    </a:solidFill>
                    <a:latin typeface="Times New Roman" charset="0"/>
                    <a:ea typeface="Times New Roman" charset="0"/>
                    <a:cs typeface="Times New Roman" charset="0"/>
                  </a:rPr>
                  <a:t>– </a:t>
                </a:r>
                <a:r>
                  <a:rPr lang="en-US" altLang="en-US" dirty="0" smtClean="0">
                    <a:solidFill>
                      <a:srgbClr val="002060"/>
                    </a:solidFill>
                    <a:latin typeface="Times New Roman" charset="0"/>
                    <a:ea typeface="Times New Roman" charset="0"/>
                    <a:cs typeface="Times New Roman" charset="0"/>
                  </a:rPr>
                  <a:t> </a:t>
                </a:r>
                <a14:m>
                  <m:oMath xmlns:m="http://schemas.openxmlformats.org/officeDocument/2006/math">
                    <m:f>
                      <m:fPr>
                        <m:ctrlPr>
                          <a:rPr lang="en-US" altLang="en-US" i="1" smtClean="0">
                            <a:solidFill>
                              <a:srgbClr val="002060"/>
                            </a:solidFill>
                            <a:latin typeface="Cambria Math" panose="02040503050406030204" pitchFamily="18" charset="0"/>
                            <a:cs typeface="Times New Roman" charset="0"/>
                          </a:rPr>
                        </m:ctrlPr>
                      </m:fPr>
                      <m:num>
                        <m:r>
                          <a:rPr lang="en-US" altLang="en-US" b="0" i="1" smtClean="0">
                            <a:solidFill>
                              <a:srgbClr val="002060"/>
                            </a:solidFill>
                            <a:latin typeface="Cambria Math" panose="02040503050406030204" pitchFamily="18" charset="0"/>
                            <a:cs typeface="Times New Roman" charset="0"/>
                          </a:rPr>
                          <m:t>1</m:t>
                        </m:r>
                      </m:num>
                      <m:den>
                        <m:sSup>
                          <m:sSupPr>
                            <m:ctrlPr>
                              <a:rPr lang="en-US" altLang="en-US" b="0" i="1" smtClean="0">
                                <a:solidFill>
                                  <a:srgbClr val="002060"/>
                                </a:solidFill>
                                <a:latin typeface="Cambria Math" panose="02040503050406030204" pitchFamily="18" charset="0"/>
                                <a:cs typeface="Times New Roman" charset="0"/>
                              </a:rPr>
                            </m:ctrlPr>
                          </m:sSupPr>
                          <m:e>
                            <m:r>
                              <a:rPr lang="en-US" altLang="en-US" b="0" i="1" smtClean="0">
                                <a:solidFill>
                                  <a:srgbClr val="002060"/>
                                </a:solidFill>
                                <a:latin typeface="Cambria Math" panose="02040503050406030204" pitchFamily="18" charset="0"/>
                                <a:cs typeface="Times New Roman" charset="0"/>
                              </a:rPr>
                              <m:t>𝑛</m:t>
                            </m:r>
                          </m:e>
                          <m:sup>
                            <m:r>
                              <a:rPr lang="en-US" altLang="en-US" b="0" i="1" smtClean="0">
                                <a:solidFill>
                                  <a:srgbClr val="002060"/>
                                </a:solidFill>
                                <a:latin typeface="Cambria Math" panose="02040503050406030204" pitchFamily="18" charset="0"/>
                                <a:cs typeface="Times New Roman" charset="0"/>
                              </a:rPr>
                              <m:t>2</m:t>
                            </m:r>
                          </m:sup>
                        </m:sSup>
                      </m:den>
                    </m:f>
                  </m:oMath>
                </a14:m>
                <a:r>
                  <a:rPr lang="en-US" altLang="en-US" dirty="0" smtClean="0">
                    <a:solidFill>
                      <a:srgbClr val="002060"/>
                    </a:solidFill>
                    <a:latin typeface="Times New Roman" charset="0"/>
                    <a:ea typeface="Times New Roman" charset="0"/>
                    <a:cs typeface="Times New Roman" charset="0"/>
                  </a:rPr>
                  <a:t>);</a:t>
                </a:r>
                <a:r>
                  <a:rPr lang="en-US" altLang="en-US" dirty="0">
                    <a:solidFill>
                      <a:srgbClr val="002060"/>
                    </a:solidFill>
                    <a:latin typeface="Times New Roman" charset="0"/>
                    <a:ea typeface="Times New Roman" charset="0"/>
                    <a:cs typeface="Times New Roman" charset="0"/>
                  </a:rPr>
                  <a:t>	 </a:t>
                </a:r>
                <a:r>
                  <a:rPr lang="en-US" altLang="en-US" dirty="0" smtClean="0">
                    <a:solidFill>
                      <a:srgbClr val="002060"/>
                    </a:solidFill>
                    <a:latin typeface="Times New Roman" charset="0"/>
                    <a:ea typeface="Times New Roman" charset="0"/>
                    <a:cs typeface="Times New Roman" charset="0"/>
                  </a:rPr>
                  <a:t>(</a:t>
                </a:r>
                <a:r>
                  <a:rPr lang="en-US" altLang="en-US" i="1" dirty="0">
                    <a:solidFill>
                      <a:srgbClr val="002060"/>
                    </a:solidFill>
                    <a:latin typeface="Times New Roman" charset="0"/>
                    <a:ea typeface="Times New Roman" charset="0"/>
                    <a:cs typeface="Times New Roman" charset="0"/>
                  </a:rPr>
                  <a:t>m</a:t>
                </a:r>
                <a:r>
                  <a:rPr lang="en-US" altLang="en-US" dirty="0" smtClean="0">
                    <a:solidFill>
                      <a:srgbClr val="002060"/>
                    </a:solidFill>
                    <a:latin typeface="Times New Roman" charset="0"/>
                    <a:ea typeface="Times New Roman" charset="0"/>
                    <a:cs typeface="Times New Roman" charset="0"/>
                  </a:rPr>
                  <a:t> </a:t>
                </a:r>
                <a:r>
                  <a:rPr lang="en-US" altLang="en-US" dirty="0">
                    <a:solidFill>
                      <a:srgbClr val="002060"/>
                    </a:solidFill>
                    <a:latin typeface="Times New Roman" charset="0"/>
                    <a:ea typeface="Times New Roman" charset="0"/>
                    <a:cs typeface="Times New Roman" charset="0"/>
                  </a:rPr>
                  <a:t>&gt; </a:t>
                </a:r>
                <a:r>
                  <a:rPr lang="en-US" altLang="en-US" dirty="0" smtClean="0">
                    <a:solidFill>
                      <a:srgbClr val="002060"/>
                    </a:solidFill>
                    <a:latin typeface="Times New Roman" charset="0"/>
                    <a:ea typeface="Times New Roman" charset="0"/>
                    <a:cs typeface="Times New Roman" charset="0"/>
                  </a:rPr>
                  <a:t>0; </a:t>
                </a:r>
                <a:r>
                  <a:rPr lang="en-US" altLang="en-US" i="1" dirty="0">
                    <a:solidFill>
                      <a:srgbClr val="002060"/>
                    </a:solidFill>
                    <a:latin typeface="Times New Roman" charset="0"/>
                    <a:ea typeface="Times New Roman" charset="0"/>
                    <a:cs typeface="Times New Roman" charset="0"/>
                  </a:rPr>
                  <a:t>n</a:t>
                </a:r>
                <a:r>
                  <a:rPr lang="en-US" altLang="en-US" dirty="0" smtClean="0">
                    <a:solidFill>
                      <a:srgbClr val="002060"/>
                    </a:solidFill>
                    <a:latin typeface="Times New Roman" charset="0"/>
                    <a:ea typeface="Times New Roman" charset="0"/>
                    <a:cs typeface="Times New Roman" charset="0"/>
                  </a:rPr>
                  <a:t> </a:t>
                </a:r>
                <a:r>
                  <a:rPr lang="en-US" altLang="en-US" dirty="0">
                    <a:solidFill>
                      <a:srgbClr val="002060"/>
                    </a:solidFill>
                    <a:latin typeface="Times New Roman" charset="0"/>
                    <a:ea typeface="Times New Roman" charset="0"/>
                    <a:cs typeface="Times New Roman" charset="0"/>
                  </a:rPr>
                  <a:t>&gt; </a:t>
                </a:r>
                <a:r>
                  <a:rPr lang="en-US" altLang="en-US" i="1" dirty="0">
                    <a:solidFill>
                      <a:srgbClr val="002060"/>
                    </a:solidFill>
                    <a:latin typeface="Times New Roman" charset="0"/>
                    <a:ea typeface="Times New Roman" charset="0"/>
                    <a:cs typeface="Times New Roman" charset="0"/>
                  </a:rPr>
                  <a:t>m</a:t>
                </a:r>
                <a:r>
                  <a:rPr lang="en-US" altLang="en-US" dirty="0" smtClean="0">
                    <a:solidFill>
                      <a:srgbClr val="002060"/>
                    </a:solidFill>
                    <a:latin typeface="Times New Roman" charset="0"/>
                    <a:ea typeface="Times New Roman" charset="0"/>
                    <a:cs typeface="Times New Roman" charset="0"/>
                  </a:rPr>
                  <a:t>); </a:t>
                </a:r>
                <a:endParaRPr lang="en-US" altLang="en-US" dirty="0">
                  <a:solidFill>
                    <a:srgbClr val="002060"/>
                  </a:solidFill>
                  <a:latin typeface="Times New Roman" charset="0"/>
                  <a:ea typeface="Times New Roman" charset="0"/>
                  <a:cs typeface="Times New Roman" charset="0"/>
                </a:endParaRPr>
              </a:p>
              <a:p>
                <a:pPr lvl="1" eaLnBrk="1" hangingPunct="1">
                  <a:lnSpc>
                    <a:spcPct val="150000"/>
                  </a:lnSpc>
                  <a:buFontTx/>
                  <a:buNone/>
                </a:pPr>
                <a:r>
                  <a:rPr lang="en-US" altLang="en-US" sz="2400" dirty="0" smtClean="0">
                    <a:latin typeface="Times New Roman" charset="0"/>
                    <a:ea typeface="Times New Roman" charset="0"/>
                    <a:cs typeface="Times New Roman" charset="0"/>
                  </a:rPr>
                  <a:t>Equation (1) yields </a:t>
                </a:r>
                <a:r>
                  <a:rPr lang="en-US" altLang="en-US" sz="2400" i="1" dirty="0" smtClean="0">
                    <a:latin typeface="Times New Roman" charset="0"/>
                    <a:ea typeface="Times New Roman" charset="0"/>
                    <a:cs typeface="Times New Roman" charset="0"/>
                  </a:rPr>
                  <a:t>wavelength</a:t>
                </a:r>
                <a:r>
                  <a:rPr lang="en-US" altLang="en-US" sz="2400" dirty="0" smtClean="0">
                    <a:latin typeface="Times New Roman" charset="0"/>
                    <a:ea typeface="Times New Roman" charset="0"/>
                    <a:cs typeface="Times New Roman" charset="0"/>
                  </a:rPr>
                  <a:t> (</a:t>
                </a:r>
                <a:r>
                  <a:rPr lang="en-US" altLang="en-US" sz="2400" dirty="0" smtClean="0">
                    <a:latin typeface="Symbol" charset="2"/>
                    <a:ea typeface="Times New Roman" charset="0"/>
                    <a:cs typeface="Times New Roman" charset="0"/>
                  </a:rPr>
                  <a:t>l</a:t>
                </a:r>
                <a:r>
                  <a:rPr lang="en-US" altLang="en-US" sz="2400" dirty="0" smtClean="0">
                    <a:latin typeface="Times New Roman" charset="0"/>
                    <a:ea typeface="Times New Roman" charset="0"/>
                    <a:cs typeface="Times New Roman" charset="0"/>
                  </a:rPr>
                  <a:t>) when </a:t>
                </a:r>
                <a:r>
                  <a:rPr lang="en-US" altLang="en-US" sz="2400" i="1" dirty="0" smtClean="0">
                    <a:latin typeface="Times New Roman" charset="0"/>
                    <a:ea typeface="Times New Roman" charset="0"/>
                    <a:cs typeface="Times New Roman" charset="0"/>
                  </a:rPr>
                  <a:t>R</a:t>
                </a:r>
                <a:r>
                  <a:rPr lang="en-US" altLang="en-US" sz="2400" baseline="-25000" dirty="0" smtClean="0">
                    <a:latin typeface="Times New Roman" charset="0"/>
                    <a:ea typeface="Times New Roman" charset="0"/>
                    <a:cs typeface="Times New Roman" charset="0"/>
                  </a:rPr>
                  <a:t>H</a:t>
                </a:r>
                <a:r>
                  <a:rPr lang="en-US" altLang="en-US" sz="2400" dirty="0" smtClean="0">
                    <a:latin typeface="Times New Roman" charset="0"/>
                    <a:ea typeface="Times New Roman" charset="0"/>
                    <a:cs typeface="Times New Roman" charset="0"/>
                  </a:rPr>
                  <a:t> = 1.097 x 10</a:t>
                </a:r>
                <a:r>
                  <a:rPr lang="en-US" altLang="en-US" sz="2400" baseline="40000" dirty="0" smtClean="0">
                    <a:latin typeface="Times New Roman" charset="0"/>
                    <a:ea typeface="Times New Roman" charset="0"/>
                    <a:cs typeface="Times New Roman" charset="0"/>
                  </a:rPr>
                  <a:t>7</a:t>
                </a:r>
                <a:r>
                  <a:rPr lang="en-US" altLang="en-US" sz="2400" dirty="0" smtClean="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m</a:t>
                </a:r>
                <a:r>
                  <a:rPr lang="en-US" altLang="en-US" sz="2400" baseline="40000" dirty="0" smtClean="0">
                    <a:latin typeface="Times New Roman" charset="0"/>
                    <a:ea typeface="Times New Roman" charset="0"/>
                    <a:cs typeface="Times New Roman" charset="0"/>
                  </a:rPr>
                  <a:t>-1</a:t>
                </a:r>
                <a:endParaRPr lang="en-US" altLang="en-US" sz="2200" dirty="0">
                  <a:latin typeface="Times New Roman" charset="0"/>
                  <a:ea typeface="Times New Roman" charset="0"/>
                  <a:cs typeface="Times New Roman" charset="0"/>
                </a:endParaRPr>
              </a:p>
              <a:p>
                <a:pPr lvl="1" eaLnBrk="1" hangingPunct="1">
                  <a:buFontTx/>
                  <a:buNone/>
                </a:pPr>
                <a:r>
                  <a:rPr lang="en-US" altLang="en-US" dirty="0" smtClean="0">
                    <a:solidFill>
                      <a:srgbClr val="002060"/>
                    </a:solidFill>
                    <a:latin typeface="Times New Roman" charset="0"/>
                    <a:ea typeface="Times New Roman" charset="0"/>
                    <a:cs typeface="Times New Roman" charset="0"/>
                  </a:rPr>
                  <a:t>(2</a:t>
                </a:r>
                <a:r>
                  <a:rPr lang="en-US" altLang="en-US" dirty="0">
                    <a:solidFill>
                      <a:srgbClr val="002060"/>
                    </a:solidFill>
                    <a:latin typeface="Times New Roman" charset="0"/>
                    <a:ea typeface="Times New Roman" charset="0"/>
                    <a:cs typeface="Times New Roman" charset="0"/>
                  </a:rPr>
                  <a:t>)</a:t>
                </a:r>
                <a:r>
                  <a:rPr lang="en-US" altLang="en-US" dirty="0" smtClean="0">
                    <a:solidFill>
                      <a:srgbClr val="002060"/>
                    </a:solidFill>
                    <a:latin typeface="Times New Roman" charset="0"/>
                    <a:ea typeface="Times New Roman" charset="0"/>
                    <a:cs typeface="Times New Roman" charset="0"/>
                  </a:rPr>
                  <a:t>    </a:t>
                </a:r>
                <a:r>
                  <a:rPr lang="en-US" altLang="en-US" dirty="0">
                    <a:solidFill>
                      <a:srgbClr val="002060"/>
                    </a:solidFill>
                    <a:latin typeface="Symbol" charset="2"/>
                    <a:ea typeface="Times New Roman" charset="0"/>
                    <a:cs typeface="Times New Roman" charset="0"/>
                  </a:rPr>
                  <a:t>n</a:t>
                </a:r>
                <a:r>
                  <a:rPr lang="en-US" altLang="en-US" dirty="0">
                    <a:solidFill>
                      <a:srgbClr val="002060"/>
                    </a:solidFill>
                    <a:latin typeface="Times New Roman" charset="0"/>
                    <a:ea typeface="Times New Roman" charset="0"/>
                    <a:cs typeface="Times New Roman" charset="0"/>
                  </a:rPr>
                  <a:t> = </a:t>
                </a:r>
                <a:r>
                  <a:rPr lang="en-US" altLang="en-US" sz="2400" i="1" dirty="0" smtClean="0">
                    <a:solidFill>
                      <a:srgbClr val="002060"/>
                    </a:solidFill>
                    <a:latin typeface="Times New Roman" charset="0"/>
                    <a:ea typeface="Times New Roman" charset="0"/>
                    <a:cs typeface="Times New Roman" charset="0"/>
                  </a:rPr>
                  <a:t>R</a:t>
                </a:r>
                <a:r>
                  <a:rPr lang="en-US" altLang="en-US" sz="2400" baseline="-25000" dirty="0" smtClean="0">
                    <a:solidFill>
                      <a:srgbClr val="002060"/>
                    </a:solidFill>
                    <a:latin typeface="Times New Roman" charset="0"/>
                    <a:ea typeface="Times New Roman" charset="0"/>
                    <a:cs typeface="Times New Roman" charset="0"/>
                  </a:rPr>
                  <a:t>H </a:t>
                </a:r>
                <a:r>
                  <a:rPr lang="en-US" altLang="en-US" dirty="0">
                    <a:solidFill>
                      <a:srgbClr val="002060"/>
                    </a:solidFill>
                    <a:latin typeface="Times New Roman" charset="0"/>
                    <a:ea typeface="Times New Roman" charset="0"/>
                    <a:cs typeface="Times New Roman" charset="0"/>
                  </a:rPr>
                  <a:t>(</a:t>
                </a:r>
                <a14:m>
                  <m:oMath xmlns:m="http://schemas.openxmlformats.org/officeDocument/2006/math">
                    <m:f>
                      <m:fPr>
                        <m:ctrlPr>
                          <a:rPr lang="en-US" altLang="en-US" i="1">
                            <a:solidFill>
                              <a:srgbClr val="002060"/>
                            </a:solidFill>
                            <a:latin typeface="Cambria Math" panose="02040503050406030204" pitchFamily="18" charset="0"/>
                            <a:cs typeface="Times New Roman" charset="0"/>
                          </a:rPr>
                        </m:ctrlPr>
                      </m:fPr>
                      <m:num>
                        <m:r>
                          <a:rPr lang="en-US" altLang="en-US" i="1">
                            <a:solidFill>
                              <a:srgbClr val="002060"/>
                            </a:solidFill>
                            <a:latin typeface="Cambria Math" panose="02040503050406030204" pitchFamily="18" charset="0"/>
                            <a:cs typeface="Times New Roman" charset="0"/>
                          </a:rPr>
                          <m:t>1</m:t>
                        </m:r>
                      </m:num>
                      <m:den>
                        <m:sSup>
                          <m:sSupPr>
                            <m:ctrlPr>
                              <a:rPr lang="en-US" altLang="en-US" i="1">
                                <a:solidFill>
                                  <a:srgbClr val="002060"/>
                                </a:solidFill>
                                <a:latin typeface="Cambria Math" panose="02040503050406030204" pitchFamily="18" charset="0"/>
                                <a:cs typeface="Times New Roman" charset="0"/>
                              </a:rPr>
                            </m:ctrlPr>
                          </m:sSupPr>
                          <m:e>
                            <m:r>
                              <a:rPr lang="en-US" altLang="en-US" i="1">
                                <a:solidFill>
                                  <a:srgbClr val="002060"/>
                                </a:solidFill>
                                <a:latin typeface="Cambria Math" panose="02040503050406030204" pitchFamily="18" charset="0"/>
                                <a:cs typeface="Times New Roman" charset="0"/>
                              </a:rPr>
                              <m:t>𝑚</m:t>
                            </m:r>
                          </m:e>
                          <m:sup>
                            <m:r>
                              <a:rPr lang="en-US" altLang="en-US" i="1">
                                <a:solidFill>
                                  <a:srgbClr val="002060"/>
                                </a:solidFill>
                                <a:latin typeface="Cambria Math" panose="02040503050406030204" pitchFamily="18" charset="0"/>
                                <a:cs typeface="Times New Roman" charset="0"/>
                              </a:rPr>
                              <m:t>2</m:t>
                            </m:r>
                          </m:sup>
                        </m:sSup>
                      </m:den>
                    </m:f>
                  </m:oMath>
                </a14:m>
                <a:r>
                  <a:rPr lang="en-US" altLang="en-US" dirty="0">
                    <a:solidFill>
                      <a:srgbClr val="002060"/>
                    </a:solidFill>
                    <a:latin typeface="Times New Roman" charset="0"/>
                    <a:ea typeface="Times New Roman" charset="0"/>
                    <a:cs typeface="Times New Roman" charset="0"/>
                  </a:rPr>
                  <a:t>  </a:t>
                </a:r>
                <a:r>
                  <a:rPr lang="en-US" altLang="en-US" dirty="0">
                    <a:solidFill>
                      <a:srgbClr val="002060"/>
                    </a:solidFill>
                    <a:latin typeface="Times New Roman" charset="0"/>
                    <a:ea typeface="Times New Roman" charset="0"/>
                    <a:cs typeface="Times New Roman" charset="0"/>
                  </a:rPr>
                  <a:t>– </a:t>
                </a:r>
                <a:r>
                  <a:rPr lang="en-US" altLang="en-US" dirty="0">
                    <a:solidFill>
                      <a:srgbClr val="002060"/>
                    </a:solidFill>
                    <a:latin typeface="Times New Roman" charset="0"/>
                    <a:ea typeface="Times New Roman" charset="0"/>
                    <a:cs typeface="Times New Roman" charset="0"/>
                  </a:rPr>
                  <a:t> </a:t>
                </a:r>
                <a14:m>
                  <m:oMath xmlns:m="http://schemas.openxmlformats.org/officeDocument/2006/math">
                    <m:f>
                      <m:fPr>
                        <m:ctrlPr>
                          <a:rPr lang="en-US" altLang="en-US" i="1">
                            <a:solidFill>
                              <a:srgbClr val="002060"/>
                            </a:solidFill>
                            <a:latin typeface="Cambria Math" panose="02040503050406030204" pitchFamily="18" charset="0"/>
                            <a:cs typeface="Times New Roman" charset="0"/>
                          </a:rPr>
                        </m:ctrlPr>
                      </m:fPr>
                      <m:num>
                        <m:r>
                          <a:rPr lang="en-US" altLang="en-US" i="1">
                            <a:solidFill>
                              <a:srgbClr val="002060"/>
                            </a:solidFill>
                            <a:latin typeface="Cambria Math" panose="02040503050406030204" pitchFamily="18" charset="0"/>
                            <a:cs typeface="Times New Roman" charset="0"/>
                          </a:rPr>
                          <m:t>1</m:t>
                        </m:r>
                      </m:num>
                      <m:den>
                        <m:sSup>
                          <m:sSupPr>
                            <m:ctrlPr>
                              <a:rPr lang="en-US" altLang="en-US" i="1">
                                <a:solidFill>
                                  <a:srgbClr val="002060"/>
                                </a:solidFill>
                                <a:latin typeface="Cambria Math" panose="02040503050406030204" pitchFamily="18" charset="0"/>
                                <a:cs typeface="Times New Roman" charset="0"/>
                              </a:rPr>
                            </m:ctrlPr>
                          </m:sSupPr>
                          <m:e>
                            <m:r>
                              <a:rPr lang="en-US" altLang="en-US" i="1">
                                <a:solidFill>
                                  <a:srgbClr val="002060"/>
                                </a:solidFill>
                                <a:latin typeface="Cambria Math" panose="02040503050406030204" pitchFamily="18" charset="0"/>
                                <a:cs typeface="Times New Roman" charset="0"/>
                              </a:rPr>
                              <m:t>𝑛</m:t>
                            </m:r>
                          </m:e>
                          <m:sup>
                            <m:r>
                              <a:rPr lang="en-US" altLang="en-US" i="1">
                                <a:solidFill>
                                  <a:srgbClr val="002060"/>
                                </a:solidFill>
                                <a:latin typeface="Cambria Math" panose="02040503050406030204" pitchFamily="18" charset="0"/>
                                <a:cs typeface="Times New Roman" charset="0"/>
                              </a:rPr>
                              <m:t>2</m:t>
                            </m:r>
                          </m:sup>
                        </m:sSup>
                      </m:den>
                    </m:f>
                  </m:oMath>
                </a14:m>
                <a:r>
                  <a:rPr lang="en-US" altLang="en-US" dirty="0">
                    <a:solidFill>
                      <a:srgbClr val="002060"/>
                    </a:solidFill>
                    <a:latin typeface="Times New Roman" charset="0"/>
                    <a:ea typeface="Times New Roman" charset="0"/>
                    <a:cs typeface="Times New Roman" charset="0"/>
                  </a:rPr>
                  <a:t>);</a:t>
                </a:r>
                <a:r>
                  <a:rPr lang="en-US" altLang="en-US" dirty="0">
                    <a:solidFill>
                      <a:srgbClr val="002060"/>
                    </a:solidFill>
                    <a:latin typeface="Times New Roman" charset="0"/>
                    <a:ea typeface="Times New Roman" charset="0"/>
                    <a:cs typeface="Times New Roman" charset="0"/>
                  </a:rPr>
                  <a:t>	 </a:t>
                </a:r>
                <a:r>
                  <a:rPr lang="en-US" altLang="en-US" dirty="0">
                    <a:solidFill>
                      <a:srgbClr val="002060"/>
                    </a:solidFill>
                    <a:latin typeface="Times New Roman" charset="0"/>
                    <a:ea typeface="Times New Roman" charset="0"/>
                    <a:cs typeface="Times New Roman" charset="0"/>
                  </a:rPr>
                  <a:t>(</a:t>
                </a:r>
                <a:r>
                  <a:rPr lang="en-US" altLang="en-US" i="1" dirty="0">
                    <a:solidFill>
                      <a:srgbClr val="002060"/>
                    </a:solidFill>
                    <a:latin typeface="Times New Roman" charset="0"/>
                    <a:ea typeface="Times New Roman" charset="0"/>
                    <a:cs typeface="Times New Roman" charset="0"/>
                  </a:rPr>
                  <a:t>m</a:t>
                </a:r>
                <a:r>
                  <a:rPr lang="en-US" altLang="en-US" dirty="0">
                    <a:solidFill>
                      <a:srgbClr val="002060"/>
                    </a:solidFill>
                    <a:latin typeface="Times New Roman" charset="0"/>
                    <a:ea typeface="Times New Roman" charset="0"/>
                    <a:cs typeface="Times New Roman" charset="0"/>
                  </a:rPr>
                  <a:t> </a:t>
                </a:r>
                <a:r>
                  <a:rPr lang="en-US" altLang="en-US" dirty="0">
                    <a:solidFill>
                      <a:srgbClr val="002060"/>
                    </a:solidFill>
                    <a:latin typeface="Times New Roman" charset="0"/>
                    <a:ea typeface="Times New Roman" charset="0"/>
                    <a:cs typeface="Times New Roman" charset="0"/>
                  </a:rPr>
                  <a:t>&gt; </a:t>
                </a:r>
                <a:r>
                  <a:rPr lang="en-US" altLang="en-US" dirty="0">
                    <a:solidFill>
                      <a:srgbClr val="002060"/>
                    </a:solidFill>
                    <a:latin typeface="Times New Roman" charset="0"/>
                    <a:ea typeface="Times New Roman" charset="0"/>
                    <a:cs typeface="Times New Roman" charset="0"/>
                  </a:rPr>
                  <a:t>0; </a:t>
                </a:r>
                <a:r>
                  <a:rPr lang="en-US" altLang="en-US" i="1" dirty="0">
                    <a:solidFill>
                      <a:srgbClr val="002060"/>
                    </a:solidFill>
                    <a:latin typeface="Times New Roman" charset="0"/>
                    <a:ea typeface="Times New Roman" charset="0"/>
                    <a:cs typeface="Times New Roman" charset="0"/>
                  </a:rPr>
                  <a:t>n</a:t>
                </a:r>
                <a:r>
                  <a:rPr lang="en-US" altLang="en-US" dirty="0">
                    <a:solidFill>
                      <a:srgbClr val="002060"/>
                    </a:solidFill>
                    <a:latin typeface="Times New Roman" charset="0"/>
                    <a:ea typeface="Times New Roman" charset="0"/>
                    <a:cs typeface="Times New Roman" charset="0"/>
                  </a:rPr>
                  <a:t> </a:t>
                </a:r>
                <a:r>
                  <a:rPr lang="en-US" altLang="en-US" dirty="0">
                    <a:solidFill>
                      <a:srgbClr val="002060"/>
                    </a:solidFill>
                    <a:latin typeface="Times New Roman" charset="0"/>
                    <a:ea typeface="Times New Roman" charset="0"/>
                    <a:cs typeface="Times New Roman" charset="0"/>
                  </a:rPr>
                  <a:t>&gt; </a:t>
                </a:r>
                <a:r>
                  <a:rPr lang="en-US" altLang="en-US" i="1" dirty="0">
                    <a:solidFill>
                      <a:srgbClr val="002060"/>
                    </a:solidFill>
                    <a:latin typeface="Times New Roman" charset="0"/>
                    <a:ea typeface="Times New Roman" charset="0"/>
                    <a:cs typeface="Times New Roman" charset="0"/>
                  </a:rPr>
                  <a:t>m</a:t>
                </a:r>
                <a:r>
                  <a:rPr lang="en-US" altLang="en-US" dirty="0">
                    <a:solidFill>
                      <a:srgbClr val="002060"/>
                    </a:solidFill>
                    <a:latin typeface="Times New Roman" charset="0"/>
                    <a:ea typeface="Times New Roman" charset="0"/>
                    <a:cs typeface="Times New Roman" charset="0"/>
                  </a:rPr>
                  <a:t>);</a:t>
                </a:r>
                <a:endParaRPr lang="en-US" altLang="en-US" sz="2400" dirty="0" smtClean="0">
                  <a:solidFill>
                    <a:srgbClr val="7030A0"/>
                  </a:solidFill>
                  <a:latin typeface="Times New Roman" charset="0"/>
                  <a:ea typeface="Times New Roman" charset="0"/>
                  <a:cs typeface="Times New Roman" charset="0"/>
                </a:endParaRPr>
              </a:p>
              <a:p>
                <a:pPr marL="457200" lvl="1" indent="0" eaLnBrk="1" hangingPunct="1">
                  <a:lnSpc>
                    <a:spcPct val="150000"/>
                  </a:lnSpc>
                  <a:buNone/>
                </a:pPr>
                <a:r>
                  <a:rPr lang="en-US" altLang="en-US" sz="2400" dirty="0" smtClean="0">
                    <a:latin typeface="Times New Roman" charset="0"/>
                    <a:ea typeface="Times New Roman" charset="0"/>
                    <a:cs typeface="Times New Roman" charset="0"/>
                  </a:rPr>
                  <a:t>Equation (2) yields </a:t>
                </a:r>
                <a:r>
                  <a:rPr lang="en-US" altLang="en-US" sz="2400" i="1" dirty="0" smtClean="0">
                    <a:latin typeface="Times New Roman" charset="0"/>
                    <a:ea typeface="Times New Roman" charset="0"/>
                    <a:cs typeface="Times New Roman" charset="0"/>
                  </a:rPr>
                  <a:t>frequency</a:t>
                </a:r>
                <a:r>
                  <a:rPr lang="en-US" altLang="en-US" sz="2400" dirty="0" smtClean="0">
                    <a:latin typeface="Times New Roman" charset="0"/>
                    <a:ea typeface="Times New Roman" charset="0"/>
                    <a:cs typeface="Times New Roman" charset="0"/>
                  </a:rPr>
                  <a:t> (</a:t>
                </a:r>
                <a:r>
                  <a:rPr lang="en-US" altLang="en-US" sz="2400" dirty="0" smtClean="0">
                    <a:latin typeface="Symbol" charset="2"/>
                    <a:ea typeface="Times New Roman" charset="0"/>
                    <a:cs typeface="Times New Roman" charset="0"/>
                  </a:rPr>
                  <a:t>n</a:t>
                </a:r>
                <a:r>
                  <a:rPr lang="en-US" altLang="en-US" sz="2400" dirty="0" smtClean="0">
                    <a:latin typeface="Times New Roman" charset="0"/>
                    <a:ea typeface="Times New Roman" charset="0"/>
                    <a:cs typeface="Times New Roman" charset="0"/>
                  </a:rPr>
                  <a:t>) when  </a:t>
                </a:r>
                <a:r>
                  <a:rPr lang="en-US" altLang="en-US" sz="2400" i="1" dirty="0" smtClean="0">
                    <a:latin typeface="Times New Roman" charset="0"/>
                    <a:ea typeface="Times New Roman" charset="0"/>
                    <a:cs typeface="Times New Roman" charset="0"/>
                  </a:rPr>
                  <a:t>R</a:t>
                </a:r>
                <a:r>
                  <a:rPr lang="en-US" altLang="en-US" sz="2400" baseline="-25000" dirty="0" smtClean="0">
                    <a:latin typeface="Times New Roman" charset="0"/>
                    <a:ea typeface="Times New Roman" charset="0"/>
                    <a:cs typeface="Times New Roman" charset="0"/>
                  </a:rPr>
                  <a:t>H</a:t>
                </a:r>
                <a:r>
                  <a:rPr lang="en-US" altLang="en-US" sz="2400" dirty="0" smtClean="0">
                    <a:latin typeface="Times New Roman" charset="0"/>
                    <a:ea typeface="Times New Roman" charset="0"/>
                    <a:cs typeface="Times New Roman" charset="0"/>
                  </a:rPr>
                  <a:t> = 3.289 x 10</a:t>
                </a:r>
                <a:r>
                  <a:rPr lang="en-US" altLang="en-US" sz="2400" baseline="40000" dirty="0" smtClean="0">
                    <a:latin typeface="Times New Roman" charset="0"/>
                    <a:ea typeface="Times New Roman" charset="0"/>
                    <a:cs typeface="Times New Roman" charset="0"/>
                  </a:rPr>
                  <a:t>15</a:t>
                </a:r>
                <a:r>
                  <a:rPr lang="en-US" altLang="en-US" sz="2400" dirty="0" smtClean="0">
                    <a:latin typeface="Times New Roman" charset="0"/>
                    <a:ea typeface="Times New Roman" charset="0"/>
                    <a:cs typeface="Times New Roman" charset="0"/>
                  </a:rPr>
                  <a:t> Hz </a:t>
                </a:r>
              </a:p>
              <a:p>
                <a:pPr marL="457200" lvl="1" indent="0" eaLnBrk="1" hangingPunct="1">
                  <a:lnSpc>
                    <a:spcPct val="150000"/>
                  </a:lnSpc>
                  <a:buNone/>
                </a:pPr>
                <a:r>
                  <a:rPr lang="en-US" altLang="en-US" sz="2400" dirty="0" smtClean="0">
                    <a:latin typeface="Times New Roman" charset="0"/>
                    <a:ea typeface="Times New Roman" charset="0"/>
                    <a:cs typeface="Times New Roman" charset="0"/>
                  </a:rPr>
                  <a:t>For example, if </a:t>
                </a:r>
                <a:r>
                  <a:rPr lang="en-US" altLang="en-US" sz="2400" i="1" dirty="0">
                    <a:latin typeface="Times New Roman" charset="0"/>
                    <a:ea typeface="Times New Roman" charset="0"/>
                    <a:cs typeface="Times New Roman" charset="0"/>
                  </a:rPr>
                  <a:t>m</a:t>
                </a:r>
                <a:r>
                  <a:rPr lang="en-US" altLang="en-US" sz="2400" dirty="0" smtClean="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 2 and </a:t>
                </a:r>
                <a:r>
                  <a:rPr lang="en-US" altLang="en-US" sz="2400" i="1" dirty="0">
                    <a:latin typeface="Times New Roman" charset="0"/>
                    <a:ea typeface="Times New Roman" charset="0"/>
                    <a:cs typeface="Times New Roman" charset="0"/>
                  </a:rPr>
                  <a:t>n</a:t>
                </a:r>
                <a:r>
                  <a:rPr lang="en-US" altLang="en-US" sz="2400" dirty="0" smtClean="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 3,</a:t>
                </a:r>
              </a:p>
              <a:p>
                <a:pPr marL="457200" lvl="1" indent="0" eaLnBrk="1" hangingPunct="1">
                  <a:lnSpc>
                    <a:spcPct val="150000"/>
                  </a:lnSpc>
                  <a:buNone/>
                </a:pPr>
                <a:r>
                  <a:rPr lang="en-US" altLang="en-US" sz="2400" dirty="0" smtClean="0">
                    <a:latin typeface="Symbol" charset="2"/>
                    <a:ea typeface="Symbol" charset="2"/>
                    <a:cs typeface="Symbol" charset="2"/>
                  </a:rPr>
                  <a:t>   n</a:t>
                </a:r>
                <a:r>
                  <a:rPr lang="en-US" altLang="en-US" sz="2400" dirty="0" smtClean="0">
                    <a:latin typeface="Times New Roman" charset="0"/>
                    <a:ea typeface="Times New Roman" charset="0"/>
                    <a:cs typeface="Times New Roman" charset="0"/>
                  </a:rPr>
                  <a:t> = 3.289 x 10</a:t>
                </a:r>
                <a:r>
                  <a:rPr lang="en-US" altLang="en-US" sz="2400" baseline="40000" dirty="0" smtClean="0">
                    <a:latin typeface="Times New Roman" charset="0"/>
                    <a:ea typeface="Times New Roman" charset="0"/>
                    <a:cs typeface="Times New Roman" charset="0"/>
                  </a:rPr>
                  <a:t>15</a:t>
                </a:r>
                <a:r>
                  <a:rPr lang="en-US" altLang="en-US" sz="2400" dirty="0" smtClean="0">
                    <a:latin typeface="Times New Roman" charset="0"/>
                    <a:ea typeface="Times New Roman" charset="0"/>
                    <a:cs typeface="Times New Roman" charset="0"/>
                  </a:rPr>
                  <a:t> Hz </a:t>
                </a:r>
                <a:r>
                  <a:rPr lang="en-US" altLang="en-US" sz="2400" dirty="0" smtClean="0">
                    <a:latin typeface="Times New Roman" charset="0"/>
                    <a:ea typeface="Times New Roman" charset="0"/>
                    <a:cs typeface="Times New Roman" charset="0"/>
                  </a:rPr>
                  <a:t>(</a:t>
                </a:r>
                <a14:m>
                  <m:oMath xmlns:m="http://schemas.openxmlformats.org/officeDocument/2006/math">
                    <m:f>
                      <m:fPr>
                        <m:ctrlPr>
                          <a:rPr lang="en-US" altLang="en-US" i="1" smtClean="0">
                            <a:latin typeface="Cambria Math" panose="02040503050406030204" pitchFamily="18" charset="0"/>
                            <a:cs typeface="Times New Roman" charset="0"/>
                          </a:rPr>
                        </m:ctrlPr>
                      </m:fPr>
                      <m:num>
                        <m:r>
                          <a:rPr lang="en-US" altLang="en-US" b="0" i="1" smtClean="0">
                            <a:latin typeface="Cambria Math" panose="02040503050406030204" pitchFamily="18" charset="0"/>
                            <a:cs typeface="Times New Roman" charset="0"/>
                          </a:rPr>
                          <m:t>1</m:t>
                        </m:r>
                      </m:num>
                      <m:den>
                        <m:sSup>
                          <m:sSupPr>
                            <m:ctrlPr>
                              <a:rPr lang="en-US" altLang="en-US" b="0" i="1" smtClean="0">
                                <a:latin typeface="Cambria Math" panose="02040503050406030204" pitchFamily="18" charset="0"/>
                                <a:cs typeface="Times New Roman" charset="0"/>
                              </a:rPr>
                            </m:ctrlPr>
                          </m:sSupPr>
                          <m:e>
                            <m:r>
                              <a:rPr lang="en-US" altLang="en-US" b="0" i="1" smtClean="0">
                                <a:latin typeface="Cambria Math" panose="02040503050406030204" pitchFamily="18" charset="0"/>
                                <a:cs typeface="Times New Roman" charset="0"/>
                              </a:rPr>
                              <m:t>2</m:t>
                            </m:r>
                          </m:e>
                          <m:sup>
                            <m:r>
                              <a:rPr lang="en-US" altLang="en-US" b="0" i="1" smtClean="0">
                                <a:latin typeface="Cambria Math" panose="02040503050406030204" pitchFamily="18" charset="0"/>
                                <a:cs typeface="Times New Roman" charset="0"/>
                              </a:rPr>
                              <m:t>2</m:t>
                            </m:r>
                          </m:sup>
                        </m:sSup>
                      </m:den>
                    </m:f>
                  </m:oMath>
                </a14:m>
                <a:r>
                  <a:rPr lang="en-US" altLang="en-US" dirty="0" smtClean="0">
                    <a:latin typeface="Times New Roman" charset="0"/>
                    <a:ea typeface="Times New Roman" charset="0"/>
                    <a:cs typeface="Times New Roman" charset="0"/>
                  </a:rPr>
                  <a:t>  –  </a:t>
                </a:r>
                <a14:m>
                  <m:oMath xmlns:m="http://schemas.openxmlformats.org/officeDocument/2006/math">
                    <m:f>
                      <m:fPr>
                        <m:ctrlPr>
                          <a:rPr lang="en-US" altLang="en-US" i="1" smtClean="0">
                            <a:latin typeface="Cambria Math" panose="02040503050406030204" pitchFamily="18" charset="0"/>
                            <a:cs typeface="Times New Roman" charset="0"/>
                          </a:rPr>
                        </m:ctrlPr>
                      </m:fPr>
                      <m:num>
                        <m:r>
                          <a:rPr lang="en-US" altLang="en-US" b="0" i="1" smtClean="0">
                            <a:latin typeface="Cambria Math" panose="02040503050406030204" pitchFamily="18" charset="0"/>
                            <a:cs typeface="Times New Roman" charset="0"/>
                          </a:rPr>
                          <m:t>1</m:t>
                        </m:r>
                      </m:num>
                      <m:den>
                        <m:sSup>
                          <m:sSupPr>
                            <m:ctrlPr>
                              <a:rPr lang="en-US" altLang="en-US" b="0" i="1" smtClean="0">
                                <a:latin typeface="Cambria Math" panose="02040503050406030204" pitchFamily="18" charset="0"/>
                                <a:cs typeface="Times New Roman" charset="0"/>
                              </a:rPr>
                            </m:ctrlPr>
                          </m:sSupPr>
                          <m:e>
                            <m:r>
                              <a:rPr lang="en-US" altLang="en-US" b="0" i="1" smtClean="0">
                                <a:latin typeface="Cambria Math" panose="02040503050406030204" pitchFamily="18" charset="0"/>
                                <a:cs typeface="Times New Roman" charset="0"/>
                              </a:rPr>
                              <m:t>3</m:t>
                            </m:r>
                          </m:e>
                          <m:sup>
                            <m:r>
                              <a:rPr lang="en-US" altLang="en-US" b="0" i="1" smtClean="0">
                                <a:latin typeface="Cambria Math" panose="02040503050406030204" pitchFamily="18" charset="0"/>
                                <a:cs typeface="Times New Roman" charset="0"/>
                              </a:rPr>
                              <m:t>2</m:t>
                            </m:r>
                          </m:sup>
                        </m:sSup>
                      </m:den>
                    </m:f>
                  </m:oMath>
                </a14:m>
                <a:r>
                  <a:rPr lang="en-US" altLang="en-US" sz="2400" dirty="0" smtClean="0">
                    <a:latin typeface="Times New Roman" charset="0"/>
                    <a:ea typeface="Times New Roman" charset="0"/>
                    <a:cs typeface="Times New Roman" charset="0"/>
                  </a:rPr>
                  <a:t>)  = </a:t>
                </a:r>
                <a:r>
                  <a:rPr lang="en-US" altLang="en-US" sz="2400" dirty="0" smtClean="0">
                    <a:latin typeface="Times New Roman" charset="0"/>
                    <a:ea typeface="Times New Roman" charset="0"/>
                    <a:cs typeface="Times New Roman" charset="0"/>
                  </a:rPr>
                  <a:t>4.568 x 10</a:t>
                </a:r>
                <a:r>
                  <a:rPr lang="en-US" altLang="en-US" sz="2400" baseline="30000" dirty="0" smtClean="0">
                    <a:latin typeface="Times New Roman" charset="0"/>
                    <a:ea typeface="Times New Roman" charset="0"/>
                    <a:cs typeface="Times New Roman" charset="0"/>
                  </a:rPr>
                  <a:t>14</a:t>
                </a:r>
                <a:r>
                  <a:rPr lang="en-US" altLang="en-US" sz="2400" dirty="0" smtClean="0">
                    <a:latin typeface="Times New Roman" charset="0"/>
                    <a:ea typeface="Times New Roman" charset="0"/>
                    <a:cs typeface="Times New Roman" charset="0"/>
                  </a:rPr>
                  <a:t> Hz</a:t>
                </a:r>
                <a:endParaRPr lang="en-US" altLang="en-US" sz="2400" dirty="0">
                  <a:latin typeface="Symbol" charset="2"/>
                  <a:ea typeface="Symbol" charset="2"/>
                  <a:cs typeface="Symbol" charset="2"/>
                </a:endParaRPr>
              </a:p>
            </p:txBody>
          </p:sp>
        </mc:Choice>
        <mc:Fallback>
          <p:sp>
            <p:nvSpPr>
              <p:cNvPr id="21507" name="Content Placeholder 2"/>
              <p:cNvSpPr>
                <a:spLocks noGrp="1" noRot="1" noChangeAspect="1" noMove="1" noResize="1" noEditPoints="1" noAdjustHandles="1" noChangeArrowheads="1" noChangeShapeType="1" noTextEdit="1"/>
              </p:cNvSpPr>
              <p:nvPr>
                <p:ph idx="1"/>
              </p:nvPr>
            </p:nvSpPr>
            <p:spPr>
              <a:xfrm>
                <a:off x="457200" y="1600200"/>
                <a:ext cx="8382000" cy="4525963"/>
              </a:xfrm>
              <a:blipFill rotWithShape="0">
                <a:blip r:embed="rId2"/>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4800"/>
            <a:ext cx="8229600" cy="1112838"/>
          </a:xfrm>
        </p:spPr>
        <p:txBody>
          <a:bodyPr/>
          <a:lstStyle/>
          <a:p>
            <a:pPr eaLnBrk="1" hangingPunct="1"/>
            <a:r>
              <a:rPr lang="en-US" altLang="en-US" sz="3200" dirty="0">
                <a:latin typeface="Times New Roman" charset="0"/>
                <a:ea typeface="Times New Roman" charset="0"/>
                <a:cs typeface="Times New Roman" charset="0"/>
              </a:rPr>
              <a:t>Various Depictions of the </a:t>
            </a:r>
            <a:r>
              <a:rPr lang="en-US" altLang="en-US" sz="3200" dirty="0" smtClean="0">
                <a:latin typeface="Times New Roman" charset="0"/>
                <a:ea typeface="Times New Roman" charset="0"/>
                <a:cs typeface="Times New Roman" charset="0"/>
              </a:rPr>
              <a:t/>
            </a:r>
            <a:br>
              <a:rPr lang="en-US" altLang="en-US" sz="3200" dirty="0" smtClean="0">
                <a:latin typeface="Times New Roman" charset="0"/>
                <a:ea typeface="Times New Roman" charset="0"/>
                <a:cs typeface="Times New Roman" charset="0"/>
              </a:rPr>
            </a:br>
            <a:r>
              <a:rPr lang="en-US" altLang="en-US" sz="3200" i="1" dirty="0" smtClean="0">
                <a:solidFill>
                  <a:srgbClr val="7030A0"/>
                </a:solidFill>
                <a:latin typeface="Times New Roman" charset="0"/>
                <a:ea typeface="Times New Roman" charset="0"/>
                <a:cs typeface="Times New Roman" charset="0"/>
              </a:rPr>
              <a:t>Plum </a:t>
            </a:r>
            <a:r>
              <a:rPr lang="en-US" altLang="en-US" sz="3200" i="1" dirty="0">
                <a:solidFill>
                  <a:srgbClr val="7030A0"/>
                </a:solidFill>
                <a:latin typeface="Times New Roman" charset="0"/>
                <a:ea typeface="Times New Roman" charset="0"/>
                <a:cs typeface="Times New Roman" charset="0"/>
              </a:rPr>
              <a:t>Pudding </a:t>
            </a:r>
            <a:r>
              <a:rPr lang="en-US" altLang="en-US" sz="3200" i="1" dirty="0" smtClean="0">
                <a:solidFill>
                  <a:srgbClr val="7030A0"/>
                </a:solidFill>
                <a:latin typeface="Times New Roman" charset="0"/>
                <a:ea typeface="Times New Roman" charset="0"/>
                <a:cs typeface="Times New Roman" charset="0"/>
              </a:rPr>
              <a:t>Model</a:t>
            </a:r>
            <a:r>
              <a:rPr lang="en-US" altLang="en-US" sz="3200" dirty="0" smtClean="0">
                <a:solidFill>
                  <a:schemeClr val="tx1"/>
                </a:solidFill>
                <a:latin typeface="Times New Roman" charset="0"/>
                <a:ea typeface="Times New Roman" charset="0"/>
                <a:cs typeface="Times New Roman" charset="0"/>
              </a:rPr>
              <a:t> (but not so correct)</a:t>
            </a:r>
            <a:endParaRPr lang="en-US" altLang="en-US" sz="3200" i="1" dirty="0">
              <a:solidFill>
                <a:srgbClr val="7030A0"/>
              </a:solidFill>
              <a:latin typeface="Times New Roman" charset="0"/>
              <a:ea typeface="Times New Roman" charset="0"/>
              <a:cs typeface="Times New Roman" charset="0"/>
            </a:endParaRPr>
          </a:p>
        </p:txBody>
      </p:sp>
      <p:pic>
        <p:nvPicPr>
          <p:cNvPr id="3075" name="Picture 3" descr="whecnthomson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771650"/>
            <a:ext cx="196691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thomsonmod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880" y="1646238"/>
            <a:ext cx="1981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plupuddin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917066"/>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plum_pudding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88620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plumpudding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668" y="175260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3200">
                <a:latin typeface="Times New Roman" charset="0"/>
                <a:ea typeface="Times New Roman" charset="0"/>
                <a:cs typeface="Times New Roman" charset="0"/>
              </a:rPr>
              <a:t>Spectral Series of Hydrogen Spectrum</a:t>
            </a:r>
          </a:p>
        </p:txBody>
      </p:sp>
      <p:sp>
        <p:nvSpPr>
          <p:cNvPr id="22531" name="Rectangle 3"/>
          <p:cNvSpPr>
            <a:spLocks noGrp="1" noChangeArrowheads="1"/>
          </p:cNvSpPr>
          <p:nvPr>
            <p:ph type="body" idx="1"/>
          </p:nvPr>
        </p:nvSpPr>
        <p:spPr/>
        <p:txBody>
          <a:bodyPr/>
          <a:lstStyle/>
          <a:p>
            <a:pPr eaLnBrk="1" hangingPunct="1"/>
            <a:r>
              <a:rPr lang="en-US" altLang="en-US" sz="2200">
                <a:latin typeface="Times New Roman" charset="0"/>
                <a:ea typeface="Times New Roman" charset="0"/>
                <a:cs typeface="Times New Roman" charset="0"/>
              </a:rPr>
              <a:t>Recurring patterns of line spectra for hydrogen </a:t>
            </a:r>
            <a:r>
              <a:rPr lang="en-US" altLang="en-US" sz="2200" smtClean="0">
                <a:latin typeface="Times New Roman" charset="0"/>
                <a:ea typeface="Times New Roman" charset="0"/>
                <a:cs typeface="Times New Roman" charset="0"/>
              </a:rPr>
              <a:t>also </a:t>
            </a:r>
            <a:r>
              <a:rPr lang="en-US" altLang="en-US" sz="2200">
                <a:latin typeface="Times New Roman" charset="0"/>
                <a:ea typeface="Times New Roman" charset="0"/>
                <a:cs typeface="Times New Roman" charset="0"/>
              </a:rPr>
              <a:t>observed in other spectral regions, such </a:t>
            </a:r>
            <a:r>
              <a:rPr lang="en-US" altLang="en-US" sz="2200" smtClean="0">
                <a:latin typeface="Times New Roman" charset="0"/>
                <a:ea typeface="Times New Roman" charset="0"/>
                <a:cs typeface="Times New Roman" charset="0"/>
              </a:rPr>
              <a:t>as </a:t>
            </a:r>
            <a:r>
              <a:rPr lang="en-US" altLang="en-US" sz="2200" i="1">
                <a:latin typeface="Times New Roman" charset="0"/>
                <a:ea typeface="Times New Roman" charset="0"/>
                <a:cs typeface="Times New Roman" charset="0"/>
              </a:rPr>
              <a:t>ultraviolet</a:t>
            </a:r>
            <a:r>
              <a:rPr lang="en-US" altLang="en-US" sz="2200">
                <a:latin typeface="Times New Roman" charset="0"/>
                <a:ea typeface="Times New Roman" charset="0"/>
                <a:cs typeface="Times New Roman" charset="0"/>
              </a:rPr>
              <a:t> and </a:t>
            </a:r>
            <a:r>
              <a:rPr lang="en-US" altLang="en-US" sz="2200" i="1">
                <a:latin typeface="Times New Roman" charset="0"/>
                <a:ea typeface="Times New Roman" charset="0"/>
                <a:cs typeface="Times New Roman" charset="0"/>
              </a:rPr>
              <a:t>infrared</a:t>
            </a:r>
            <a:r>
              <a:rPr lang="en-US" altLang="en-US" sz="2200">
                <a:latin typeface="Times New Roman" charset="0"/>
                <a:ea typeface="Times New Roman" charset="0"/>
                <a:cs typeface="Times New Roman" charset="0"/>
              </a:rPr>
              <a:t> regions.</a:t>
            </a:r>
          </a:p>
          <a:p>
            <a:pPr eaLnBrk="1" hangingPunct="1"/>
            <a:r>
              <a:rPr lang="en-US" altLang="en-US" sz="2200" b="1" i="1">
                <a:latin typeface="Times New Roman" charset="0"/>
                <a:ea typeface="Times New Roman" charset="0"/>
                <a:cs typeface="Times New Roman" charset="0"/>
              </a:rPr>
              <a:t>Lyman series</a:t>
            </a:r>
            <a:r>
              <a:rPr lang="en-US" altLang="en-US" sz="2200">
                <a:latin typeface="Times New Roman" charset="0"/>
                <a:ea typeface="Times New Roman" charset="0"/>
                <a:cs typeface="Times New Roman" charset="0"/>
              </a:rPr>
              <a:t>: spectral lines in </a:t>
            </a:r>
            <a:r>
              <a:rPr lang="en-US" altLang="en-US" sz="2200" b="1" i="1">
                <a:latin typeface="Times New Roman" charset="0"/>
                <a:ea typeface="Times New Roman" charset="0"/>
                <a:cs typeface="Times New Roman" charset="0"/>
              </a:rPr>
              <a:t>ultraviolet</a:t>
            </a:r>
            <a:r>
              <a:rPr lang="en-US" altLang="en-US" sz="2200" b="1">
                <a:latin typeface="Times New Roman" charset="0"/>
                <a:ea typeface="Times New Roman" charset="0"/>
                <a:cs typeface="Times New Roman" charset="0"/>
              </a:rPr>
              <a:t> </a:t>
            </a:r>
            <a:r>
              <a:rPr lang="en-US" altLang="en-US" sz="2200" b="1" i="1">
                <a:latin typeface="Times New Roman" charset="0"/>
                <a:ea typeface="Times New Roman" charset="0"/>
                <a:cs typeface="Times New Roman" charset="0"/>
              </a:rPr>
              <a:t>region</a:t>
            </a:r>
            <a:r>
              <a:rPr lang="en-US" altLang="en-US" sz="2200">
                <a:latin typeface="Times New Roman" charset="0"/>
                <a:ea typeface="Times New Roman" charset="0"/>
                <a:cs typeface="Times New Roman" charset="0"/>
              </a:rPr>
              <a:t>, which are due to electronic transitions from higher energy levels </a:t>
            </a:r>
            <a:r>
              <a:rPr lang="en-US" altLang="en-US" sz="2200" i="1">
                <a:latin typeface="Times New Roman" charset="0"/>
                <a:ea typeface="Times New Roman" charset="0"/>
                <a:cs typeface="Times New Roman" charset="0"/>
              </a:rPr>
              <a:t>n</a:t>
            </a:r>
            <a:r>
              <a:rPr lang="en-US" altLang="en-US" sz="2200">
                <a:latin typeface="Times New Roman" charset="0"/>
                <a:ea typeface="Times New Roman" charset="0"/>
                <a:cs typeface="Times New Roman" charset="0"/>
              </a:rPr>
              <a:t> to level </a:t>
            </a:r>
            <a:r>
              <a:rPr lang="en-US" altLang="en-US" sz="2200" i="1">
                <a:latin typeface="Times New Roman" charset="0"/>
                <a:ea typeface="Times New Roman" charset="0"/>
                <a:cs typeface="Times New Roman" charset="0"/>
              </a:rPr>
              <a:t>n</a:t>
            </a:r>
            <a:r>
              <a:rPr lang="en-US" altLang="en-US" sz="2200">
                <a:latin typeface="Times New Roman" charset="0"/>
                <a:ea typeface="Times New Roman" charset="0"/>
                <a:cs typeface="Times New Roman" charset="0"/>
              </a:rPr>
              <a:t> = 1;</a:t>
            </a:r>
          </a:p>
          <a:p>
            <a:pPr eaLnBrk="1" hangingPunct="1"/>
            <a:r>
              <a:rPr lang="en-US" altLang="en-US" sz="2200" b="1" i="1" err="1">
                <a:latin typeface="Times New Roman" charset="0"/>
                <a:ea typeface="Times New Roman" charset="0"/>
                <a:cs typeface="Times New Roman" charset="0"/>
              </a:rPr>
              <a:t>Balmer</a:t>
            </a:r>
            <a:r>
              <a:rPr lang="en-US" altLang="en-US" sz="2200" b="1" i="1">
                <a:latin typeface="Times New Roman" charset="0"/>
                <a:ea typeface="Times New Roman" charset="0"/>
                <a:cs typeface="Times New Roman" charset="0"/>
              </a:rPr>
              <a:t> series</a:t>
            </a:r>
            <a:r>
              <a:rPr lang="en-US" altLang="en-US" sz="2200">
                <a:latin typeface="Times New Roman" charset="0"/>
                <a:ea typeface="Times New Roman" charset="0"/>
                <a:cs typeface="Times New Roman" charset="0"/>
              </a:rPr>
              <a:t>: spectral lines observed in the </a:t>
            </a:r>
            <a:r>
              <a:rPr lang="en-US" altLang="en-US" sz="2200" b="1" i="1">
                <a:latin typeface="Times New Roman" charset="0"/>
                <a:ea typeface="Times New Roman" charset="0"/>
                <a:cs typeface="Times New Roman" charset="0"/>
              </a:rPr>
              <a:t>visible region</a:t>
            </a:r>
            <a:r>
              <a:rPr lang="en-US" altLang="en-US" sz="2200" b="1">
                <a:latin typeface="Times New Roman" charset="0"/>
                <a:ea typeface="Times New Roman" charset="0"/>
                <a:cs typeface="Times New Roman" charset="0"/>
              </a:rPr>
              <a:t> </a:t>
            </a:r>
            <a:r>
              <a:rPr lang="en-US" altLang="en-US" sz="2200">
                <a:latin typeface="Times New Roman" charset="0"/>
                <a:ea typeface="Times New Roman" charset="0"/>
                <a:cs typeface="Times New Roman" charset="0"/>
              </a:rPr>
              <a:t>due to electronic transitions from higher energy levels </a:t>
            </a:r>
            <a:r>
              <a:rPr lang="en-US" altLang="en-US" sz="2200" i="1">
                <a:latin typeface="Times New Roman" charset="0"/>
                <a:ea typeface="Times New Roman" charset="0"/>
                <a:cs typeface="Times New Roman" charset="0"/>
              </a:rPr>
              <a:t>n</a:t>
            </a:r>
            <a:r>
              <a:rPr lang="en-US" altLang="en-US" sz="2200">
                <a:latin typeface="Times New Roman" charset="0"/>
                <a:ea typeface="Times New Roman" charset="0"/>
                <a:cs typeface="Times New Roman" charset="0"/>
              </a:rPr>
              <a:t> to level </a:t>
            </a:r>
            <a:r>
              <a:rPr lang="en-US" altLang="en-US" sz="2200" i="1">
                <a:latin typeface="Times New Roman" charset="0"/>
                <a:ea typeface="Times New Roman" charset="0"/>
                <a:cs typeface="Times New Roman" charset="0"/>
              </a:rPr>
              <a:t>n</a:t>
            </a:r>
            <a:r>
              <a:rPr lang="en-US" altLang="en-US" sz="2200">
                <a:latin typeface="Times New Roman" charset="0"/>
                <a:ea typeface="Times New Roman" charset="0"/>
                <a:cs typeface="Times New Roman" charset="0"/>
              </a:rPr>
              <a:t> = 2;</a:t>
            </a:r>
          </a:p>
          <a:p>
            <a:pPr eaLnBrk="1" hangingPunct="1"/>
            <a:r>
              <a:rPr lang="en-US" altLang="en-US" sz="2200" b="1" i="1" err="1">
                <a:latin typeface="Times New Roman" charset="0"/>
                <a:ea typeface="Times New Roman" charset="0"/>
                <a:cs typeface="Times New Roman" charset="0"/>
              </a:rPr>
              <a:t>Paschen</a:t>
            </a:r>
            <a:r>
              <a:rPr lang="en-US" altLang="en-US" sz="2200" b="1" i="1">
                <a:latin typeface="Times New Roman" charset="0"/>
                <a:ea typeface="Times New Roman" charset="0"/>
                <a:cs typeface="Times New Roman" charset="0"/>
              </a:rPr>
              <a:t> series</a:t>
            </a:r>
            <a:r>
              <a:rPr lang="en-US" altLang="en-US" sz="2200">
                <a:latin typeface="Times New Roman" charset="0"/>
                <a:ea typeface="Times New Roman" charset="0"/>
                <a:cs typeface="Times New Roman" charset="0"/>
              </a:rPr>
              <a:t>: spectral lines in </a:t>
            </a:r>
            <a:r>
              <a:rPr lang="en-US" altLang="en-US" sz="2200" b="1" i="1">
                <a:latin typeface="Times New Roman" charset="0"/>
                <a:ea typeface="Times New Roman" charset="0"/>
                <a:cs typeface="Times New Roman" charset="0"/>
              </a:rPr>
              <a:t>infrared region</a:t>
            </a:r>
            <a:r>
              <a:rPr lang="en-US" altLang="en-US" sz="2200">
                <a:latin typeface="Times New Roman" charset="0"/>
                <a:ea typeface="Times New Roman" charset="0"/>
                <a:cs typeface="Times New Roman" charset="0"/>
              </a:rPr>
              <a:t>, due to electronic transitions from higher energy levels </a:t>
            </a:r>
            <a:r>
              <a:rPr lang="en-US" altLang="en-US" sz="2200" i="1">
                <a:latin typeface="Times New Roman" charset="0"/>
                <a:ea typeface="Times New Roman" charset="0"/>
                <a:cs typeface="Times New Roman" charset="0"/>
              </a:rPr>
              <a:t>n</a:t>
            </a:r>
            <a:r>
              <a:rPr lang="en-US" altLang="en-US" sz="2200">
                <a:latin typeface="Times New Roman" charset="0"/>
                <a:ea typeface="Times New Roman" charset="0"/>
                <a:cs typeface="Times New Roman" charset="0"/>
              </a:rPr>
              <a:t> to level </a:t>
            </a:r>
            <a:r>
              <a:rPr lang="en-US" altLang="en-US" sz="2200" i="1">
                <a:latin typeface="Times New Roman" charset="0"/>
                <a:ea typeface="Times New Roman" charset="0"/>
                <a:cs typeface="Times New Roman" charset="0"/>
              </a:rPr>
              <a:t>n</a:t>
            </a:r>
            <a:r>
              <a:rPr lang="en-US" altLang="en-US" sz="2200">
                <a:latin typeface="Times New Roman" charset="0"/>
                <a:ea typeface="Times New Roman" charset="0"/>
                <a:cs typeface="Times New Roman" charset="0"/>
              </a:rPr>
              <a:t> =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944562"/>
          </a:xfrm>
        </p:spPr>
        <p:txBody>
          <a:bodyPr/>
          <a:lstStyle/>
          <a:p>
            <a:pPr eaLnBrk="1" hangingPunct="1"/>
            <a:r>
              <a:rPr lang="en-US" altLang="en-US" sz="3200">
                <a:latin typeface="Times New Roman" charset="0"/>
                <a:ea typeface="Times New Roman" charset="0"/>
                <a:cs typeface="Times New Roman" charset="0"/>
              </a:rPr>
              <a:t>Electronic Transitions in </a:t>
            </a:r>
            <a:r>
              <a:rPr lang="en-US" altLang="en-US" sz="3200" smtClean="0">
                <a:latin typeface="Times New Roman" charset="0"/>
                <a:ea typeface="Times New Roman" charset="0"/>
                <a:cs typeface="Times New Roman" charset="0"/>
              </a:rPr>
              <a:t>Hydrogen</a:t>
            </a:r>
            <a:endParaRPr lang="en-US" altLang="en-US" sz="3200">
              <a:latin typeface="Times New Roman" charset="0"/>
              <a:ea typeface="Times New Roman" charset="0"/>
              <a:cs typeface="Times New Roman" charset="0"/>
            </a:endParaRPr>
          </a:p>
        </p:txBody>
      </p:sp>
      <p:sp>
        <p:nvSpPr>
          <p:cNvPr id="23555" name="Rectangle 3"/>
          <p:cNvSpPr>
            <a:spLocks noGrp="1" noChangeArrowheads="1"/>
          </p:cNvSpPr>
          <p:nvPr>
            <p:ph type="body" idx="1"/>
          </p:nvPr>
        </p:nvSpPr>
        <p:spPr>
          <a:xfrm>
            <a:off x="457200" y="1447800"/>
            <a:ext cx="8229600" cy="5105400"/>
          </a:xfrm>
        </p:spPr>
        <p:txBody>
          <a:bodyPr/>
          <a:lstStyle/>
          <a:p>
            <a:pPr eaLnBrk="1" hangingPunct="1"/>
            <a:r>
              <a:rPr lang="en-US" altLang="en-US" sz="2200">
                <a:latin typeface="Times New Roman" charset="0"/>
                <a:ea typeface="Times New Roman" charset="0"/>
                <a:cs typeface="Times New Roman" charset="0"/>
              </a:rPr>
              <a:t>Electronic transitions that produce different sets of line spectra</a:t>
            </a:r>
          </a:p>
          <a:p>
            <a:pPr eaLnBrk="1" hangingPunct="1"/>
            <a:endParaRPr lang="en-US" altLang="en-US" sz="2200">
              <a:latin typeface="Times New Roman" charset="0"/>
              <a:ea typeface="Times New Roman" charset="0"/>
              <a:cs typeface="Times New Roman" charset="0"/>
            </a:endParaRP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527009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381000"/>
            <a:ext cx="8229600" cy="838200"/>
          </a:xfrm>
        </p:spPr>
        <p:txBody>
          <a:bodyPr/>
          <a:lstStyle/>
          <a:p>
            <a:pPr eaLnBrk="1" hangingPunct="1"/>
            <a:r>
              <a:rPr lang="en-US" altLang="en-US" sz="3200">
                <a:latin typeface="Times New Roman" charset="0"/>
                <a:ea typeface="Times New Roman" charset="0"/>
                <a:cs typeface="Times New Roman" charset="0"/>
              </a:rPr>
              <a:t>Bohr’s Model for Hydrogen</a:t>
            </a:r>
          </a:p>
        </p:txBody>
      </p:sp>
      <mc:AlternateContent xmlns:mc="http://schemas.openxmlformats.org/markup-compatibility/2006" xmlns:a14="http://schemas.microsoft.com/office/drawing/2010/main">
        <mc:Choice Requires="a14">
          <p:sp>
            <p:nvSpPr>
              <p:cNvPr id="24579" name="Rectangle 3"/>
              <p:cNvSpPr>
                <a:spLocks noGrp="1" noChangeArrowheads="1"/>
              </p:cNvSpPr>
              <p:nvPr>
                <p:ph type="body" idx="1"/>
              </p:nvPr>
            </p:nvSpPr>
            <p:spPr>
              <a:xfrm>
                <a:off x="457200" y="1371600"/>
                <a:ext cx="8229600" cy="5181600"/>
              </a:xfrm>
            </p:spPr>
            <p:txBody>
              <a:bodyPr/>
              <a:lstStyle/>
              <a:p>
                <a:pPr marL="609600" indent="-609600" eaLnBrk="1" hangingPunct="1">
                  <a:lnSpc>
                    <a:spcPct val="80000"/>
                  </a:lnSpc>
                  <a:buFontTx/>
                  <a:buAutoNum type="arabicPeriod"/>
                </a:pPr>
                <a:r>
                  <a:rPr lang="en-US" altLang="en-US" sz="2400" smtClean="0">
                    <a:latin typeface="Times New Roman" charset="0"/>
                    <a:ea typeface="Times New Roman" charset="0"/>
                    <a:cs typeface="Times New Roman" charset="0"/>
                  </a:rPr>
                  <a:t>Electron travels around the nucleus in </a:t>
                </a:r>
                <a:r>
                  <a:rPr lang="en-US" altLang="en-US" sz="2400" b="1" smtClean="0">
                    <a:latin typeface="Times New Roman" charset="0"/>
                    <a:ea typeface="Times New Roman" charset="0"/>
                    <a:cs typeface="Times New Roman" charset="0"/>
                  </a:rPr>
                  <a:t>a fixed set </a:t>
                </a:r>
                <a:r>
                  <a:rPr lang="en-US" altLang="en-US" sz="2400" smtClean="0">
                    <a:latin typeface="Times New Roman" charset="0"/>
                    <a:ea typeface="Times New Roman" charset="0"/>
                    <a:cs typeface="Times New Roman" charset="0"/>
                  </a:rPr>
                  <a:t>of orbits;</a:t>
                </a:r>
              </a:p>
              <a:p>
                <a:pPr marL="609600" indent="-609600" eaLnBrk="1" hangingPunct="1">
                  <a:lnSpc>
                    <a:spcPct val="80000"/>
                  </a:lnSpc>
                  <a:buFontTx/>
                  <a:buAutoNum type="arabicPeriod"/>
                </a:pPr>
                <a:r>
                  <a:rPr lang="en-US" altLang="en-US" sz="2200">
                    <a:latin typeface="Times New Roman" charset="0"/>
                    <a:ea typeface="Times New Roman" charset="0"/>
                    <a:cs typeface="Times New Roman" charset="0"/>
                  </a:rPr>
                  <a:t>E</a:t>
                </a:r>
                <a:r>
                  <a:rPr lang="en-US" altLang="en-US" sz="2200" smtClean="0">
                    <a:latin typeface="Times New Roman" charset="0"/>
                    <a:ea typeface="Times New Roman" charset="0"/>
                    <a:cs typeface="Times New Roman" charset="0"/>
                  </a:rPr>
                  <a:t>ach </a:t>
                </a:r>
                <a:r>
                  <a:rPr lang="en-US" altLang="en-US" sz="2200">
                    <a:latin typeface="Times New Roman" charset="0"/>
                    <a:ea typeface="Times New Roman" charset="0"/>
                    <a:cs typeface="Times New Roman" charset="0"/>
                  </a:rPr>
                  <a:t>orbit must </a:t>
                </a:r>
                <a:r>
                  <a:rPr lang="en-US" altLang="en-US" sz="2200" smtClean="0">
                    <a:latin typeface="Times New Roman" charset="0"/>
                    <a:ea typeface="Times New Roman" charset="0"/>
                    <a:cs typeface="Times New Roman" charset="0"/>
                  </a:rPr>
                  <a:t>satisfies </a:t>
                </a:r>
                <a:r>
                  <a:rPr lang="en-US" altLang="en-US" sz="2200">
                    <a:latin typeface="Times New Roman" charset="0"/>
                    <a:ea typeface="Times New Roman" charset="0"/>
                    <a:cs typeface="Times New Roman" charset="0"/>
                  </a:rPr>
                  <a:t>the </a:t>
                </a:r>
                <a:r>
                  <a:rPr lang="en-US" altLang="en-US" sz="2200" smtClean="0">
                    <a:latin typeface="Times New Roman" charset="0"/>
                    <a:ea typeface="Times New Roman" charset="0"/>
                    <a:cs typeface="Times New Roman" charset="0"/>
                  </a:rPr>
                  <a:t>angular momentum: </a:t>
                </a:r>
                <a:r>
                  <a:rPr lang="en-US" altLang="en-US" sz="2400" i="1" err="1" smtClean="0">
                    <a:latin typeface="Times New Roman" charset="0"/>
                    <a:ea typeface="Times New Roman" charset="0"/>
                    <a:cs typeface="Times New Roman" charset="0"/>
                  </a:rPr>
                  <a:t>m</a:t>
                </a:r>
                <a:r>
                  <a:rPr lang="en-US" altLang="en-US" sz="2400" err="1" smtClean="0">
                    <a:latin typeface="Times New Roman" charset="0"/>
                    <a:ea typeface="Times New Roman" charset="0"/>
                    <a:cs typeface="Times New Roman" charset="0"/>
                  </a:rPr>
                  <a:t>vr</a:t>
                </a:r>
                <a:r>
                  <a:rPr lang="en-US" altLang="en-US" sz="2400" smtClean="0">
                    <a:latin typeface="Times New Roman" charset="0"/>
                    <a:ea typeface="Times New Roman" charset="0"/>
                    <a:cs typeface="Times New Roman" charset="0"/>
                  </a:rPr>
                  <a:t> </a:t>
                </a:r>
                <a:r>
                  <a:rPr lang="en-US" altLang="en-US" sz="2400">
                    <a:latin typeface="Times New Roman" charset="0"/>
                    <a:ea typeface="Times New Roman" charset="0"/>
                    <a:cs typeface="Times New Roman" charset="0"/>
                  </a:rPr>
                  <a:t>= </a:t>
                </a:r>
                <a:r>
                  <a:rPr lang="en-US" altLang="en-US" sz="2400" i="1" smtClean="0">
                    <a:latin typeface="Times New Roman" charset="0"/>
                    <a:ea typeface="Times New Roman" charset="0"/>
                    <a:cs typeface="Times New Roman" charset="0"/>
                  </a:rPr>
                  <a:t>n</a:t>
                </a:r>
                <a:r>
                  <a:rPr lang="en-US" altLang="en-US" sz="2400" smtClean="0">
                    <a:latin typeface="Times New Roman" charset="0"/>
                    <a:ea typeface="Times New Roman" charset="0"/>
                    <a:cs typeface="Times New Roman" charset="0"/>
                  </a:rPr>
                  <a:t>(</a:t>
                </a:r>
                <a14:m>
                  <m:oMath xmlns:m="http://schemas.openxmlformats.org/officeDocument/2006/math">
                    <m:f>
                      <m:fPr>
                        <m:ctrlPr>
                          <a:rPr lang="en-US" altLang="en-US" sz="240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h</m:t>
                        </m:r>
                      </m:num>
                      <m:den>
                        <m:r>
                          <m:rPr>
                            <m:nor/>
                          </m:rPr>
                          <a:rPr lang="en-US" altLang="en-US" sz="2400" smtClean="0">
                            <a:latin typeface="Times New Roman" charset="0"/>
                            <a:ea typeface="Times New Roman" charset="0"/>
                            <a:cs typeface="Times New Roman" charset="0"/>
                          </a:rPr>
                          <m:t>2</m:t>
                        </m:r>
                        <m:r>
                          <m:rPr>
                            <m:nor/>
                          </m:rPr>
                          <a:rPr lang="en-US" altLang="en-US" sz="2400" smtClean="0">
                            <a:latin typeface="Symbol" charset="2"/>
                            <a:ea typeface="Times New Roman" charset="0"/>
                            <a:cs typeface="Times New Roman" charset="0"/>
                          </a:rPr>
                          <m:t>p</m:t>
                        </m:r>
                      </m:den>
                    </m:f>
                  </m:oMath>
                </a14:m>
                <a:r>
                  <a:rPr lang="en-US" altLang="en-US" sz="2400" smtClean="0">
                    <a:latin typeface="Times New Roman" charset="0"/>
                    <a:ea typeface="Times New Roman" charset="0"/>
                    <a:cs typeface="Times New Roman" charset="0"/>
                  </a:rPr>
                  <a:t>);</a:t>
                </a:r>
              </a:p>
              <a:p>
                <a:pPr marL="990600" lvl="1" indent="-533400" eaLnBrk="1" hangingPunct="1">
                  <a:lnSpc>
                    <a:spcPct val="80000"/>
                  </a:lnSpc>
                  <a:buFontTx/>
                  <a:buNone/>
                </a:pPr>
                <a:r>
                  <a:rPr lang="en-US" altLang="en-US" sz="2000">
                    <a:latin typeface="Times New Roman" charset="0"/>
                    <a:ea typeface="Times New Roman" charset="0"/>
                    <a:cs typeface="Times New Roman" charset="0"/>
                  </a:rPr>
                  <a:t> </a:t>
                </a:r>
                <a:r>
                  <a:rPr lang="en-US" altLang="en-US" sz="2000" smtClean="0">
                    <a:latin typeface="Times New Roman" charset="0"/>
                    <a:ea typeface="Times New Roman" charset="0"/>
                    <a:cs typeface="Times New Roman" charset="0"/>
                  </a:rPr>
                  <a:t>     (</a:t>
                </a:r>
                <a:r>
                  <a:rPr lang="en-US" altLang="en-US" sz="2000" i="1" smtClean="0">
                    <a:latin typeface="Times New Roman" charset="0"/>
                    <a:ea typeface="Times New Roman" charset="0"/>
                    <a:cs typeface="Times New Roman" charset="0"/>
                  </a:rPr>
                  <a:t>n</a:t>
                </a:r>
                <a:r>
                  <a:rPr lang="en-US" altLang="en-US" sz="2000" smtClean="0">
                    <a:latin typeface="Times New Roman" charset="0"/>
                    <a:ea typeface="Times New Roman" charset="0"/>
                    <a:cs typeface="Times New Roman" charset="0"/>
                  </a:rPr>
                  <a:t> = quantum number: 1, 2, 3, … </a:t>
                </a:r>
                <a:r>
                  <a:rPr lang="en-US" altLang="en-US" sz="2000" i="1" smtClean="0">
                    <a:latin typeface="Times New Roman" charset="0"/>
                    <a:ea typeface="Times New Roman" charset="0"/>
                    <a:cs typeface="Times New Roman" charset="0"/>
                  </a:rPr>
                  <a:t>m</a:t>
                </a:r>
                <a:r>
                  <a:rPr lang="en-US" altLang="en-US" sz="2000" smtClean="0">
                    <a:latin typeface="Times New Roman" charset="0"/>
                    <a:ea typeface="Times New Roman" charset="0"/>
                    <a:cs typeface="Times New Roman" charset="0"/>
                  </a:rPr>
                  <a:t> </a:t>
                </a:r>
                <a:r>
                  <a:rPr lang="en-US" altLang="en-US" sz="2000" baseline="-12000" smtClean="0">
                    <a:latin typeface="Times New Roman" charset="0"/>
                    <a:ea typeface="Times New Roman" charset="0"/>
                    <a:cs typeface="Times New Roman" charset="0"/>
                  </a:rPr>
                  <a:t> </a:t>
                </a:r>
                <a:r>
                  <a:rPr lang="en-US" altLang="en-US" sz="2000">
                    <a:latin typeface="Times New Roman" charset="0"/>
                    <a:ea typeface="Times New Roman" charset="0"/>
                    <a:cs typeface="Times New Roman" charset="0"/>
                  </a:rPr>
                  <a:t>= mass of electron; </a:t>
                </a:r>
                <a:r>
                  <a:rPr lang="en-US" altLang="en-US" sz="2000" smtClean="0">
                    <a:latin typeface="Times New Roman" charset="0"/>
                    <a:ea typeface="Times New Roman" charset="0"/>
                    <a:cs typeface="Times New Roman" charset="0"/>
                  </a:rPr>
                  <a:t>v </a:t>
                </a:r>
                <a:r>
                  <a:rPr lang="en-US" altLang="en-US" sz="2000">
                    <a:latin typeface="Times New Roman" charset="0"/>
                    <a:ea typeface="Times New Roman" charset="0"/>
                    <a:cs typeface="Times New Roman" charset="0"/>
                  </a:rPr>
                  <a:t>= </a:t>
                </a:r>
                <a:r>
                  <a:rPr lang="en-US" altLang="en-US" sz="2000" smtClean="0">
                    <a:latin typeface="Times New Roman" charset="0"/>
                    <a:ea typeface="Times New Roman" charset="0"/>
                    <a:cs typeface="Times New Roman" charset="0"/>
                  </a:rPr>
                  <a:t>speed of electron</a:t>
                </a:r>
                <a:r>
                  <a:rPr lang="en-US" altLang="en-US" sz="2000">
                    <a:latin typeface="Times New Roman" charset="0"/>
                    <a:ea typeface="Times New Roman" charset="0"/>
                    <a:cs typeface="Times New Roman" charset="0"/>
                  </a:rPr>
                  <a:t>; r = radius of orbit)</a:t>
                </a:r>
              </a:p>
              <a:p>
                <a:pPr marL="990600" lvl="1" indent="-533400" eaLnBrk="1" hangingPunct="1">
                  <a:lnSpc>
                    <a:spcPct val="80000"/>
                  </a:lnSpc>
                  <a:buFontTx/>
                  <a:buNone/>
                </a:pPr>
                <a:endParaRPr lang="en-US" altLang="en-US" sz="1400">
                  <a:latin typeface="Symbol" charset="2"/>
                  <a:ea typeface="Times New Roman" charset="0"/>
                  <a:cs typeface="Times New Roman" charset="0"/>
                </a:endParaRPr>
              </a:p>
              <a:p>
                <a:pPr marL="609600" indent="-609600" eaLnBrk="1" hangingPunct="1">
                  <a:lnSpc>
                    <a:spcPct val="80000"/>
                  </a:lnSpc>
                  <a:buFontTx/>
                  <a:buAutoNum type="arabicPeriod"/>
                </a:pPr>
                <a:r>
                  <a:rPr lang="en-US" altLang="en-US" sz="2400" smtClean="0">
                    <a:latin typeface="Times New Roman" charset="0"/>
                    <a:ea typeface="Times New Roman" charset="0"/>
                    <a:cs typeface="Times New Roman" charset="0"/>
                  </a:rPr>
                  <a:t>Each orbit represents a </a:t>
                </a:r>
                <a:r>
                  <a:rPr lang="en-US" altLang="en-US" sz="2400" i="1" smtClean="0">
                    <a:latin typeface="Times New Roman" charset="0"/>
                    <a:ea typeface="Times New Roman" charset="0"/>
                    <a:cs typeface="Times New Roman" charset="0"/>
                  </a:rPr>
                  <a:t>stationary state</a:t>
                </a:r>
                <a:r>
                  <a:rPr lang="en-US" altLang="en-US" sz="2400" smtClean="0">
                    <a:latin typeface="Times New Roman" charset="0"/>
                    <a:ea typeface="Times New Roman" charset="0"/>
                    <a:cs typeface="Times New Roman" charset="0"/>
                  </a:rPr>
                  <a:t>: electron </a:t>
                </a:r>
                <a:r>
                  <a:rPr lang="en-US" altLang="en-US" sz="2400" i="1" smtClean="0">
                    <a:latin typeface="Times New Roman" charset="0"/>
                    <a:ea typeface="Times New Roman" charset="0"/>
                    <a:cs typeface="Times New Roman" charset="0"/>
                  </a:rPr>
                  <a:t>does not </a:t>
                </a:r>
                <a:r>
                  <a:rPr lang="en-US" altLang="en-US" sz="2400">
                    <a:latin typeface="Times New Roman" charset="0"/>
                    <a:ea typeface="Times New Roman" charset="0"/>
                    <a:cs typeface="Times New Roman" charset="0"/>
                  </a:rPr>
                  <a:t>gains </a:t>
                </a:r>
                <a:r>
                  <a:rPr lang="en-US" altLang="en-US" sz="2400" smtClean="0">
                    <a:latin typeface="Times New Roman" charset="0"/>
                    <a:ea typeface="Times New Roman" charset="0"/>
                    <a:cs typeface="Times New Roman" charset="0"/>
                  </a:rPr>
                  <a:t>or lose energy if it stays in the same orbit.</a:t>
                </a:r>
                <a:endParaRPr lang="en-US" altLang="en-US" sz="2400">
                  <a:latin typeface="Times New Roman" charset="0"/>
                  <a:ea typeface="Times New Roman" charset="0"/>
                  <a:cs typeface="Times New Roman" charset="0"/>
                </a:endParaRPr>
              </a:p>
              <a:p>
                <a:pPr marL="609600" indent="-609600" eaLnBrk="1" hangingPunct="1">
                  <a:lnSpc>
                    <a:spcPct val="150000"/>
                  </a:lnSpc>
                  <a:buFontTx/>
                  <a:buAutoNum type="arabicPeriod"/>
                </a:pPr>
                <a:r>
                  <a:rPr lang="en-US" altLang="en-US" sz="2400">
                    <a:latin typeface="Times New Roman" charset="0"/>
                    <a:ea typeface="Times New Roman" charset="0"/>
                    <a:cs typeface="Times New Roman" charset="0"/>
                  </a:rPr>
                  <a:t>Electronic energy in a given orbit is given by the expression:</a:t>
                </a:r>
              </a:p>
              <a:p>
                <a:pPr marL="990600" lvl="1" indent="-533400" eaLnBrk="1" hangingPunct="1">
                  <a:buFontTx/>
                  <a:buNone/>
                </a:pPr>
                <a:r>
                  <a:rPr lang="en-US" altLang="en-US" sz="2400" i="1">
                    <a:latin typeface="Times New Roman" charset="0"/>
                    <a:ea typeface="Times New Roman" charset="0"/>
                    <a:cs typeface="Times New Roman" charset="0"/>
                  </a:rPr>
                  <a:t>	</a:t>
                </a:r>
                <a:r>
                  <a:rPr lang="en-US" altLang="en-US" sz="2400" i="1" err="1">
                    <a:latin typeface="Times New Roman" charset="0"/>
                    <a:ea typeface="Times New Roman" charset="0"/>
                    <a:cs typeface="Times New Roman" charset="0"/>
                  </a:rPr>
                  <a:t>E</a:t>
                </a:r>
                <a:r>
                  <a:rPr lang="en-US" altLang="en-US" sz="2400" i="1" baseline="-12000" err="1">
                    <a:latin typeface="Times New Roman" charset="0"/>
                    <a:ea typeface="Times New Roman" charset="0"/>
                    <a:cs typeface="Times New Roman" charset="0"/>
                  </a:rPr>
                  <a:t>n</a:t>
                </a:r>
                <a:r>
                  <a:rPr lang="en-US" altLang="en-US" sz="2400">
                    <a:latin typeface="Times New Roman" charset="0"/>
                    <a:ea typeface="Times New Roman" charset="0"/>
                    <a:cs typeface="Times New Roman" charset="0"/>
                  </a:rPr>
                  <a:t> = -2.18 x 10</a:t>
                </a:r>
                <a:r>
                  <a:rPr lang="en-US" altLang="en-US" sz="2400" baseline="40000">
                    <a:latin typeface="Times New Roman" charset="0"/>
                    <a:ea typeface="Times New Roman" charset="0"/>
                    <a:cs typeface="Times New Roman" charset="0"/>
                  </a:rPr>
                  <a:t>-18</a:t>
                </a:r>
                <a:r>
                  <a:rPr lang="en-US" altLang="en-US" sz="2400">
                    <a:latin typeface="Times New Roman" charset="0"/>
                    <a:ea typeface="Times New Roman" charset="0"/>
                    <a:cs typeface="Times New Roman" charset="0"/>
                  </a:rPr>
                  <a:t> </a:t>
                </a:r>
                <a:r>
                  <a:rPr lang="en-US" altLang="en-US" sz="2400" smtClean="0">
                    <a:latin typeface="Times New Roman" charset="0"/>
                    <a:ea typeface="Times New Roman" charset="0"/>
                    <a:cs typeface="Times New Roman" charset="0"/>
                  </a:rPr>
                  <a:t>J(</a:t>
                </a:r>
                <a14:m>
                  <m:oMath xmlns:m="http://schemas.openxmlformats.org/officeDocument/2006/math">
                    <m:f>
                      <m:fPr>
                        <m:ctrlPr>
                          <a:rPr lang="en-US" altLang="en-US" sz="240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1</m:t>
                        </m:r>
                      </m:num>
                      <m:den>
                        <m:r>
                          <m:rPr>
                            <m:nor/>
                          </m:rPr>
                          <a:rPr lang="en-US" altLang="en-US" sz="2400" b="0" i="1" smtClean="0">
                            <a:latin typeface="Cambria Math" charset="0"/>
                            <a:ea typeface="Times New Roman" charset="0"/>
                            <a:cs typeface="Times New Roman" charset="0"/>
                          </a:rPr>
                          <m:t> </m:t>
                        </m:r>
                        <m:r>
                          <m:rPr>
                            <m:nor/>
                          </m:rPr>
                          <a:rPr lang="en-US" altLang="en-US" sz="2400" i="1" smtClean="0">
                            <a:latin typeface="Times New Roman" charset="0"/>
                            <a:ea typeface="Times New Roman" charset="0"/>
                            <a:cs typeface="Times New Roman" charset="0"/>
                          </a:rPr>
                          <m:t>n</m:t>
                        </m:r>
                        <m:r>
                          <m:rPr>
                            <m:nor/>
                          </m:rPr>
                          <a:rPr lang="en-US" altLang="en-US" sz="2400" baseline="40000" smtClean="0">
                            <a:latin typeface="Times New Roman" charset="0"/>
                            <a:ea typeface="Times New Roman" charset="0"/>
                            <a:cs typeface="Times New Roman" charset="0"/>
                          </a:rPr>
                          <m:t>2</m:t>
                        </m:r>
                      </m:den>
                    </m:f>
                  </m:oMath>
                </a14:m>
                <a:r>
                  <a:rPr lang="en-US" altLang="en-US" sz="2400" smtClean="0">
                    <a:latin typeface="Times New Roman" charset="0"/>
                    <a:ea typeface="Times New Roman" charset="0"/>
                    <a:cs typeface="Times New Roman" charset="0"/>
                  </a:rPr>
                  <a:t> )   </a:t>
                </a:r>
                <a:r>
                  <a:rPr lang="en-US" altLang="en-US" sz="2000">
                    <a:latin typeface="Times New Roman" charset="0"/>
                    <a:ea typeface="Times New Roman" charset="0"/>
                    <a:cs typeface="Times New Roman" charset="0"/>
                  </a:rPr>
                  <a:t>(</a:t>
                </a:r>
                <a:r>
                  <a:rPr lang="en-US" altLang="en-US" sz="2000" i="1">
                    <a:latin typeface="Times New Roman" charset="0"/>
                    <a:ea typeface="Times New Roman" charset="0"/>
                    <a:cs typeface="Times New Roman" charset="0"/>
                  </a:rPr>
                  <a:t>n</a:t>
                </a:r>
                <a:r>
                  <a:rPr lang="en-US" altLang="en-US" sz="2000">
                    <a:latin typeface="Times New Roman" charset="0"/>
                    <a:ea typeface="Times New Roman" charset="0"/>
                    <a:cs typeface="Times New Roman" charset="0"/>
                  </a:rPr>
                  <a:t> = 1, 2, 3</a:t>
                </a:r>
                <a:r>
                  <a:rPr lang="en-US" altLang="en-US" sz="2000" smtClean="0">
                    <a:latin typeface="Times New Roman" charset="0"/>
                    <a:ea typeface="Times New Roman" charset="0"/>
                    <a:cs typeface="Times New Roman" charset="0"/>
                  </a:rPr>
                  <a:t>,…. </a:t>
                </a:r>
                <a:r>
                  <a:rPr lang="en-US" altLang="en-US" sz="2000" i="1" smtClean="0">
                    <a:latin typeface="Times New Roman" charset="0"/>
                    <a:ea typeface="Times New Roman" charset="0"/>
                    <a:cs typeface="Times New Roman" charset="0"/>
                  </a:rPr>
                  <a:t>Z</a:t>
                </a:r>
                <a:r>
                  <a:rPr lang="en-US" altLang="en-US" sz="2000" smtClean="0">
                    <a:latin typeface="Times New Roman" charset="0"/>
                    <a:ea typeface="Times New Roman" charset="0"/>
                    <a:cs typeface="Times New Roman" charset="0"/>
                  </a:rPr>
                  <a:t> = atomic number)</a:t>
                </a:r>
                <a:endParaRPr lang="en-US" altLang="en-US" sz="2000">
                  <a:latin typeface="Times New Roman" charset="0"/>
                  <a:ea typeface="Times New Roman" charset="0"/>
                  <a:cs typeface="Times New Roman" charset="0"/>
                </a:endParaRPr>
              </a:p>
              <a:p>
                <a:pPr marL="990600" lvl="1" indent="-533400" eaLnBrk="1" hangingPunct="1">
                  <a:lnSpc>
                    <a:spcPct val="80000"/>
                  </a:lnSpc>
                  <a:buFontTx/>
                  <a:buNone/>
                </a:pPr>
                <a:endParaRPr lang="en-US" altLang="en-US" sz="1200">
                  <a:latin typeface="Times New Roman" charset="0"/>
                  <a:ea typeface="Times New Roman" charset="0"/>
                  <a:cs typeface="Times New Roman" charset="0"/>
                </a:endParaRPr>
              </a:p>
              <a:p>
                <a:pPr marL="609600" indent="-609600" eaLnBrk="1" hangingPunct="1">
                  <a:lnSpc>
                    <a:spcPct val="80000"/>
                  </a:lnSpc>
                  <a:buFontTx/>
                  <a:buAutoNum type="arabicPeriod"/>
                </a:pPr>
                <a:r>
                  <a:rPr lang="en-US" altLang="en-US" sz="2200">
                    <a:latin typeface="Times New Roman" charset="0"/>
                    <a:ea typeface="Times New Roman" charset="0"/>
                    <a:cs typeface="Times New Roman" charset="0"/>
                  </a:rPr>
                  <a:t>Electron gains energy </a:t>
                </a:r>
                <a:r>
                  <a:rPr lang="en-US" altLang="en-US" sz="2200" smtClean="0">
                    <a:latin typeface="Times New Roman" charset="0"/>
                    <a:ea typeface="Times New Roman" charset="0"/>
                    <a:cs typeface="Times New Roman" charset="0"/>
                  </a:rPr>
                  <a:t>when </a:t>
                </a:r>
                <a:r>
                  <a:rPr lang="en-US" altLang="en-US" sz="2200">
                    <a:latin typeface="Times New Roman" charset="0"/>
                    <a:ea typeface="Times New Roman" charset="0"/>
                    <a:cs typeface="Times New Roman" charset="0"/>
                  </a:rPr>
                  <a:t>it jumps from </a:t>
                </a:r>
                <a:r>
                  <a:rPr lang="en-US" altLang="en-US" sz="2200" smtClean="0">
                    <a:latin typeface="Times New Roman" charset="0"/>
                    <a:ea typeface="Times New Roman" charset="0"/>
                    <a:cs typeface="Times New Roman" charset="0"/>
                  </a:rPr>
                  <a:t>an inner </a:t>
                </a:r>
                <a:r>
                  <a:rPr lang="en-US" altLang="en-US" sz="2200">
                    <a:latin typeface="Times New Roman" charset="0"/>
                    <a:ea typeface="Times New Roman" charset="0"/>
                    <a:cs typeface="Times New Roman" charset="0"/>
                  </a:rPr>
                  <a:t>to </a:t>
                </a:r>
                <a:r>
                  <a:rPr lang="en-US" altLang="en-US" sz="2200" smtClean="0">
                    <a:latin typeface="Times New Roman" charset="0"/>
                    <a:ea typeface="Times New Roman" charset="0"/>
                    <a:cs typeface="Times New Roman" charset="0"/>
                  </a:rPr>
                  <a:t>outer orbits, </a:t>
                </a:r>
                <a:r>
                  <a:rPr lang="en-US" altLang="en-US" sz="2200">
                    <a:latin typeface="Times New Roman" charset="0"/>
                    <a:ea typeface="Times New Roman" charset="0"/>
                    <a:cs typeface="Times New Roman" charset="0"/>
                  </a:rPr>
                  <a:t>and loses energy when it jumps from </a:t>
                </a:r>
                <a:r>
                  <a:rPr lang="en-US" altLang="en-US" sz="2200" smtClean="0">
                    <a:latin typeface="Times New Roman" charset="0"/>
                    <a:ea typeface="Times New Roman" charset="0"/>
                    <a:cs typeface="Times New Roman" charset="0"/>
                  </a:rPr>
                  <a:t>an outer </a:t>
                </a:r>
                <a:r>
                  <a:rPr lang="en-US" altLang="en-US" sz="2200">
                    <a:latin typeface="Times New Roman" charset="0"/>
                    <a:ea typeface="Times New Roman" charset="0"/>
                    <a:cs typeface="Times New Roman" charset="0"/>
                  </a:rPr>
                  <a:t>to </a:t>
                </a:r>
                <a:r>
                  <a:rPr lang="en-US" altLang="en-US" sz="2200" smtClean="0">
                    <a:latin typeface="Times New Roman" charset="0"/>
                    <a:ea typeface="Times New Roman" charset="0"/>
                    <a:cs typeface="Times New Roman" charset="0"/>
                  </a:rPr>
                  <a:t>inner orbits;  </a:t>
                </a:r>
                <a:endParaRPr lang="en-US" altLang="en-US" sz="2200">
                  <a:latin typeface="Times New Roman" charset="0"/>
                  <a:ea typeface="Times New Roman" charset="0"/>
                  <a:cs typeface="Times New Roman" charset="0"/>
                </a:endParaRPr>
              </a:p>
              <a:p>
                <a:pPr marL="990600" lvl="1" indent="-533400" eaLnBrk="1" hangingPunct="1">
                  <a:lnSpc>
                    <a:spcPct val="150000"/>
                  </a:lnSpc>
                  <a:buFont typeface="Symbol" charset="2"/>
                  <a:buChar char=" "/>
                </a:pPr>
                <a:r>
                  <a:rPr lang="en-US" altLang="en-US" sz="2400">
                    <a:latin typeface="Symbol" charset="2"/>
                    <a:ea typeface="Times New Roman" charset="0"/>
                    <a:cs typeface="Times New Roman" charset="0"/>
                  </a:rPr>
                  <a:t>D</a:t>
                </a:r>
                <a:r>
                  <a:rPr lang="en-US" altLang="en-US" sz="2400" i="1">
                    <a:latin typeface="Times New Roman" charset="0"/>
                    <a:ea typeface="Times New Roman" charset="0"/>
                    <a:cs typeface="Times New Roman" charset="0"/>
                  </a:rPr>
                  <a:t>E</a:t>
                </a:r>
                <a:r>
                  <a:rPr lang="en-US" altLang="en-US" sz="2400">
                    <a:latin typeface="Times New Roman" charset="0"/>
                    <a:ea typeface="Times New Roman" charset="0"/>
                    <a:cs typeface="Times New Roman" charset="0"/>
                  </a:rPr>
                  <a:t> = -2.18 x 10</a:t>
                </a:r>
                <a:r>
                  <a:rPr lang="en-US" altLang="en-US" sz="2400" baseline="40000">
                    <a:latin typeface="Times New Roman" charset="0"/>
                    <a:ea typeface="Times New Roman" charset="0"/>
                    <a:cs typeface="Times New Roman" charset="0"/>
                  </a:rPr>
                  <a:t>-18</a:t>
                </a:r>
                <a:r>
                  <a:rPr lang="en-US" altLang="en-US" sz="2400">
                    <a:latin typeface="Times New Roman" charset="0"/>
                    <a:ea typeface="Times New Roman" charset="0"/>
                    <a:cs typeface="Times New Roman" charset="0"/>
                  </a:rPr>
                  <a:t> J</a:t>
                </a:r>
                <a:r>
                  <a:rPr lang="en-US" altLang="en-US">
                    <a:latin typeface="Times New Roman" charset="0"/>
                    <a:ea typeface="Times New Roman" charset="0"/>
                    <a:cs typeface="Times New Roman" charset="0"/>
                  </a:rPr>
                  <a:t>(</a:t>
                </a:r>
                <a:r>
                  <a:rPr lang="en-US" altLang="en-US" baseline="20000">
                    <a:latin typeface="Times New Roman" charset="0"/>
                    <a:ea typeface="Times New Roman" charset="0"/>
                    <a:cs typeface="Times New Roman" charset="0"/>
                  </a:rPr>
                  <a:t>1</a:t>
                </a:r>
                <a:r>
                  <a:rPr lang="en-US" altLang="en-US">
                    <a:latin typeface="Times New Roman" charset="0"/>
                    <a:ea typeface="Times New Roman" charset="0"/>
                    <a:cs typeface="Times New Roman" charset="0"/>
                  </a:rPr>
                  <a:t>/</a:t>
                </a:r>
                <a:r>
                  <a:rPr lang="en-US" altLang="en-US" i="1">
                    <a:latin typeface="Times New Roman" charset="0"/>
                    <a:ea typeface="Times New Roman" charset="0"/>
                    <a:cs typeface="Times New Roman" charset="0"/>
                  </a:rPr>
                  <a:t>n</a:t>
                </a:r>
                <a:r>
                  <a:rPr lang="en-US" altLang="en-US" baseline="-12000">
                    <a:latin typeface="Times New Roman" charset="0"/>
                    <a:ea typeface="Times New Roman" charset="0"/>
                    <a:cs typeface="Times New Roman" charset="0"/>
                  </a:rPr>
                  <a:t>f</a:t>
                </a:r>
                <a:r>
                  <a:rPr lang="en-US" altLang="en-US" baseline="40000">
                    <a:latin typeface="Times New Roman" charset="0"/>
                    <a:ea typeface="Times New Roman" charset="0"/>
                    <a:cs typeface="Times New Roman" charset="0"/>
                  </a:rPr>
                  <a:t>2</a:t>
                </a:r>
                <a:r>
                  <a:rPr lang="en-US" altLang="en-US">
                    <a:latin typeface="Times New Roman" charset="0"/>
                    <a:ea typeface="Times New Roman" charset="0"/>
                    <a:cs typeface="Times New Roman" charset="0"/>
                  </a:rPr>
                  <a:t> - </a:t>
                </a:r>
                <a:r>
                  <a:rPr lang="en-US" altLang="en-US" baseline="20000">
                    <a:latin typeface="Times New Roman" charset="0"/>
                    <a:ea typeface="Times New Roman" charset="0"/>
                    <a:cs typeface="Times New Roman" charset="0"/>
                  </a:rPr>
                  <a:t>1</a:t>
                </a:r>
                <a:r>
                  <a:rPr lang="en-US" altLang="en-US" i="1">
                    <a:latin typeface="Times New Roman" charset="0"/>
                    <a:ea typeface="Times New Roman" charset="0"/>
                    <a:cs typeface="Times New Roman" charset="0"/>
                  </a:rPr>
                  <a:t>/n</a:t>
                </a:r>
                <a:r>
                  <a:rPr lang="en-US" altLang="en-US" i="1" baseline="-12000">
                    <a:latin typeface="Times New Roman" charset="0"/>
                    <a:ea typeface="Times New Roman" charset="0"/>
                    <a:cs typeface="Times New Roman" charset="0"/>
                  </a:rPr>
                  <a:t>i</a:t>
                </a:r>
                <a:r>
                  <a:rPr lang="en-US" altLang="en-US" baseline="40000">
                    <a:latin typeface="Times New Roman" charset="0"/>
                    <a:ea typeface="Times New Roman" charset="0"/>
                    <a:cs typeface="Times New Roman" charset="0"/>
                  </a:rPr>
                  <a:t>2</a:t>
                </a:r>
                <a:r>
                  <a:rPr lang="en-US" altLang="en-US">
                    <a:latin typeface="Times New Roman" charset="0"/>
                    <a:ea typeface="Times New Roman" charset="0"/>
                    <a:cs typeface="Times New Roman" charset="0"/>
                  </a:rPr>
                  <a:t>);</a:t>
                </a:r>
                <a:r>
                  <a:rPr lang="en-US" altLang="en-US" sz="2400">
                    <a:latin typeface="Times New Roman" charset="0"/>
                    <a:ea typeface="Times New Roman" charset="0"/>
                    <a:cs typeface="Times New Roman" charset="0"/>
                  </a:rPr>
                  <a:t>      (</a:t>
                </a:r>
                <a:r>
                  <a:rPr lang="en-US" altLang="en-US" sz="2400" i="1">
                    <a:latin typeface="Times New Roman" charset="0"/>
                    <a:ea typeface="Times New Roman" charset="0"/>
                    <a:cs typeface="Times New Roman" charset="0"/>
                  </a:rPr>
                  <a:t>n</a:t>
                </a:r>
                <a:r>
                  <a:rPr lang="en-US" altLang="en-US" sz="2400">
                    <a:latin typeface="Times New Roman" charset="0"/>
                    <a:ea typeface="Times New Roman" charset="0"/>
                    <a:cs typeface="Times New Roman" charset="0"/>
                  </a:rPr>
                  <a:t> = 1, 2, 3, …)</a:t>
                </a:r>
              </a:p>
            </p:txBody>
          </p:sp>
        </mc:Choice>
        <mc:Fallback xmlns="">
          <p:sp>
            <p:nvSpPr>
              <p:cNvPr id="24579" name="Rectangle 3"/>
              <p:cNvSpPr>
                <a:spLocks noGrp="1" noRot="1" noChangeAspect="1" noMove="1" noResize="1" noEditPoints="1" noAdjustHandles="1" noChangeArrowheads="1" noChangeShapeType="1" noTextEdit="1"/>
              </p:cNvSpPr>
              <p:nvPr>
                <p:ph type="body" idx="1"/>
              </p:nvPr>
            </p:nvSpPr>
            <p:spPr>
              <a:xfrm>
                <a:off x="457200" y="1371600"/>
                <a:ext cx="8229600" cy="5181600"/>
              </a:xfrm>
              <a:blipFill rotWithShape="0">
                <a:blip r:embed="rId2"/>
                <a:stretch>
                  <a:fillRect l="-963" t="-2353" r="-1259" b="-118"/>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5602" name="Rectangle 2"/>
              <p:cNvSpPr>
                <a:spLocks noGrp="1" noChangeArrowheads="1"/>
              </p:cNvSpPr>
              <p:nvPr>
                <p:ph type="title"/>
              </p:nvPr>
            </p:nvSpPr>
            <p:spPr>
              <a:xfrm>
                <a:off x="457200" y="457199"/>
                <a:ext cx="8229600" cy="1722438"/>
              </a:xfrm>
            </p:spPr>
            <p:txBody>
              <a:bodyPr/>
              <a:lstStyle/>
              <a:p>
                <a:pPr eaLnBrk="1" hangingPunct="1">
                  <a:buFont typeface="Symbol" charset="2"/>
                  <a:buNone/>
                </a:pPr>
                <a:r>
                  <a:rPr lang="en-US" altLang="en-US" sz="3200" dirty="0" smtClean="0">
                    <a:latin typeface="Times New Roman" charset="0"/>
                    <a:ea typeface="Times New Roman" charset="0"/>
                    <a:cs typeface="Times New Roman" charset="0"/>
                  </a:rPr>
                  <a:t>Bohr’s energy levels in hydrogen</a:t>
                </a:r>
                <a:r>
                  <a:rPr lang="en-US" altLang="en-US" sz="2800" dirty="0" smtClean="0">
                    <a:latin typeface="Times New Roman" charset="0"/>
                    <a:ea typeface="Times New Roman" charset="0"/>
                    <a:cs typeface="Times New Roman" charset="0"/>
                  </a:rPr>
                  <a:t> is defined by:</a:t>
                </a:r>
                <a:r>
                  <a:rPr lang="en-US" altLang="en-US" sz="3200" dirty="0" smtClean="0">
                    <a:latin typeface="Times New Roman" charset="0"/>
                    <a:ea typeface="Times New Roman" charset="0"/>
                    <a:cs typeface="Times New Roman" charset="0"/>
                  </a:rPr>
                  <a:t/>
                </a:r>
                <a:br>
                  <a:rPr lang="en-US" altLang="en-US" sz="3200" dirty="0" smtClean="0">
                    <a:latin typeface="Times New Roman" charset="0"/>
                    <a:ea typeface="Times New Roman" charset="0"/>
                    <a:cs typeface="Times New Roman" charset="0"/>
                  </a:rPr>
                </a:br>
                <a:r>
                  <a:rPr lang="en-US" altLang="en-US" sz="3200" i="1" dirty="0" err="1" smtClean="0">
                    <a:latin typeface="Times New Roman" charset="0"/>
                    <a:ea typeface="Times New Roman" charset="0"/>
                    <a:cs typeface="Times New Roman" charset="0"/>
                  </a:rPr>
                  <a:t>E</a:t>
                </a:r>
                <a:r>
                  <a:rPr lang="en-US" altLang="en-US" sz="3200" baseline="-12000" dirty="0" err="1" smtClean="0">
                    <a:latin typeface="Times New Roman" charset="0"/>
                    <a:ea typeface="Times New Roman" charset="0"/>
                    <a:cs typeface="Times New Roman" charset="0"/>
                  </a:rPr>
                  <a:t>n</a:t>
                </a:r>
                <a:r>
                  <a:rPr lang="en-US" altLang="en-US" sz="3200" dirty="0" smtClean="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rPr>
                  <a:t>= -</a:t>
                </a:r>
                <a:r>
                  <a:rPr lang="en-US" altLang="en-US" sz="3200" i="1" dirty="0" smtClean="0">
                    <a:latin typeface="Times New Roman" charset="0"/>
                    <a:ea typeface="Times New Roman" charset="0"/>
                    <a:cs typeface="Times New Roman" charset="0"/>
                  </a:rPr>
                  <a:t>B</a:t>
                </a:r>
                <a:r>
                  <a:rPr lang="en-US" altLang="en-US" sz="3200" dirty="0" smtClean="0">
                    <a:latin typeface="Times New Roman" charset="0"/>
                    <a:ea typeface="Times New Roman" charset="0"/>
                    <a:cs typeface="Times New Roman" charset="0"/>
                  </a:rPr>
                  <a:t>(</a:t>
                </a:r>
                <a14:m>
                  <m:oMath xmlns:m="http://schemas.openxmlformats.org/officeDocument/2006/math">
                    <m:f>
                      <m:fPr>
                        <m:ctrlPr>
                          <a:rPr lang="en-US" altLang="en-US" sz="3600" i="1" smtClean="0">
                            <a:latin typeface="Cambria Math" panose="02040503050406030204" pitchFamily="18" charset="0"/>
                            <a:cs typeface="Times New Roman" charset="0"/>
                          </a:rPr>
                        </m:ctrlPr>
                      </m:fPr>
                      <m:num>
                        <m:r>
                          <a:rPr lang="en-US" altLang="en-US" sz="3600" b="0" i="1" smtClean="0">
                            <a:latin typeface="Cambria Math" panose="02040503050406030204" pitchFamily="18" charset="0"/>
                            <a:cs typeface="Times New Roman" charset="0"/>
                          </a:rPr>
                          <m:t>1</m:t>
                        </m:r>
                      </m:num>
                      <m:den>
                        <m:sSup>
                          <m:sSupPr>
                            <m:ctrlPr>
                              <a:rPr lang="en-US" altLang="en-US" sz="3600" b="0" i="1" smtClean="0">
                                <a:latin typeface="Cambria Math" panose="02040503050406030204" pitchFamily="18" charset="0"/>
                                <a:cs typeface="Times New Roman" charset="0"/>
                              </a:rPr>
                            </m:ctrlPr>
                          </m:sSupPr>
                          <m:e>
                            <m:r>
                              <a:rPr lang="en-US" altLang="en-US" sz="3600" b="0" i="1" smtClean="0">
                                <a:latin typeface="Cambria Math" panose="02040503050406030204" pitchFamily="18" charset="0"/>
                                <a:cs typeface="Times New Roman" charset="0"/>
                              </a:rPr>
                              <m:t>𝑛</m:t>
                            </m:r>
                          </m:e>
                          <m:sup>
                            <m:r>
                              <a:rPr lang="en-US" altLang="en-US" sz="3600" b="0" i="1" smtClean="0">
                                <a:latin typeface="Cambria Math" panose="02040503050406030204" pitchFamily="18" charset="0"/>
                                <a:cs typeface="Times New Roman" charset="0"/>
                              </a:rPr>
                              <m:t>2</m:t>
                            </m:r>
                          </m:sup>
                        </m:sSup>
                      </m:den>
                    </m:f>
                  </m:oMath>
                </a14:m>
                <a:r>
                  <a:rPr lang="en-US" altLang="en-US" sz="3200" dirty="0" smtClean="0">
                    <a:latin typeface="Times New Roman" charset="0"/>
                    <a:ea typeface="Times New Roman" charset="0"/>
                    <a:cs typeface="Times New Roman" charset="0"/>
                  </a:rPr>
                  <a:t>);</a:t>
                </a:r>
                <a:r>
                  <a:rPr lang="en-US" altLang="en-US" sz="3200" dirty="0" smtClean="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a:t>
                </a:r>
                <a:r>
                  <a:rPr lang="en-US" altLang="en-US" sz="2800" i="1" dirty="0" smtClean="0">
                    <a:latin typeface="Times New Roman" charset="0"/>
                    <a:ea typeface="Times New Roman" charset="0"/>
                    <a:cs typeface="Times New Roman" charset="0"/>
                  </a:rPr>
                  <a:t>B</a:t>
                </a:r>
                <a:r>
                  <a:rPr lang="en-US" altLang="en-US" sz="2800" dirty="0" smtClean="0">
                    <a:latin typeface="Times New Roman" charset="0"/>
                    <a:ea typeface="Times New Roman" charset="0"/>
                    <a:cs typeface="Times New Roman" charset="0"/>
                  </a:rPr>
                  <a:t> = 2.179 x 10</a:t>
                </a:r>
                <a:r>
                  <a:rPr lang="en-US" altLang="en-US" sz="2800" baseline="30000" dirty="0" smtClean="0">
                    <a:latin typeface="Times New Roman" charset="0"/>
                    <a:ea typeface="Times New Roman" charset="0"/>
                    <a:cs typeface="Times New Roman" charset="0"/>
                  </a:rPr>
                  <a:t>-18</a:t>
                </a:r>
                <a:r>
                  <a:rPr lang="en-US" altLang="en-US" sz="2800" dirty="0" smtClean="0">
                    <a:latin typeface="Times New Roman" charset="0"/>
                    <a:ea typeface="Times New Roman" charset="0"/>
                    <a:cs typeface="Times New Roman" charset="0"/>
                  </a:rPr>
                  <a:t> J)</a:t>
                </a:r>
                <a:endParaRPr lang="en-US" altLang="en-US" sz="2800" dirty="0">
                  <a:latin typeface="Times New Roman" charset="0"/>
                  <a:ea typeface="Times New Roman" charset="0"/>
                  <a:cs typeface="Times New Roman" charset="0"/>
                </a:endParaRPr>
              </a:p>
            </p:txBody>
          </p:sp>
        </mc:Choice>
        <mc:Fallback>
          <p:sp>
            <p:nvSpPr>
              <p:cNvPr id="25602" name="Rectangle 2"/>
              <p:cNvSpPr>
                <a:spLocks noGrp="1" noRot="1" noChangeAspect="1" noMove="1" noResize="1" noEditPoints="1" noAdjustHandles="1" noChangeArrowheads="1" noChangeShapeType="1" noTextEdit="1"/>
              </p:cNvSpPr>
              <p:nvPr>
                <p:ph type="title"/>
              </p:nvPr>
            </p:nvSpPr>
            <p:spPr>
              <a:xfrm>
                <a:off x="457200" y="457199"/>
                <a:ext cx="8229600" cy="1722438"/>
              </a:xfrm>
              <a:blipFill rotWithShape="0">
                <a:blip r:embed="rId2"/>
                <a:stretch>
                  <a:fillRect/>
                </a:stretch>
              </a:blipFill>
            </p:spPr>
            <p:txBody>
              <a:bodyPr/>
              <a:lstStyle/>
              <a:p>
                <a:r>
                  <a:rPr lang="en-US">
                    <a:noFill/>
                  </a:rPr>
                  <a:t> </a:t>
                </a:r>
              </a:p>
            </p:txBody>
          </p:sp>
        </mc:Fallback>
      </mc:AlternateContent>
      <p:sp>
        <p:nvSpPr>
          <p:cNvPr id="25603" name="Rectangle 3"/>
          <p:cNvSpPr>
            <a:spLocks noGrp="1" noChangeArrowheads="1"/>
          </p:cNvSpPr>
          <p:nvPr>
            <p:ph type="body" idx="1"/>
          </p:nvPr>
        </p:nvSpPr>
        <p:spPr>
          <a:xfrm>
            <a:off x="457200" y="2865437"/>
            <a:ext cx="8229600" cy="3382963"/>
          </a:xfrm>
        </p:spPr>
        <p:txBody>
          <a:bodyPr/>
          <a:lstStyle/>
          <a:p>
            <a:pPr eaLnBrk="1" hangingPunct="1"/>
            <a:r>
              <a:rPr lang="en-US" altLang="en-US" sz="2400" dirty="0">
                <a:latin typeface="Times New Roman" charset="0"/>
                <a:ea typeface="Times New Roman" charset="0"/>
                <a:cs typeface="Times New Roman" charset="0"/>
              </a:rPr>
              <a:t>Portrait of Niels Bohr: </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95600"/>
            <a:ext cx="2106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74072"/>
            <a:ext cx="7370618" cy="687479"/>
          </a:xfrm>
        </p:spPr>
        <p:txBody>
          <a:bodyPr/>
          <a:lstStyle/>
          <a:p>
            <a:pPr algn="ctr"/>
            <a:r>
              <a:rPr lang="en-US" smtClean="0">
                <a:solidFill>
                  <a:srgbClr val="002060"/>
                </a:solidFill>
                <a:latin typeface="Times New Roman" charset="0"/>
                <a:ea typeface="Times New Roman" charset="0"/>
                <a:cs typeface="Times New Roman" charset="0"/>
              </a:rPr>
              <a:t>Quantized energy level in hydrogen atom</a:t>
            </a:r>
            <a:endParaRPr lang="en-US">
              <a:solidFill>
                <a:srgbClr val="002060"/>
              </a:solidFill>
              <a:latin typeface="Times New Roman" charset="0"/>
              <a:ea typeface="Times New Roman" charset="0"/>
              <a:cs typeface="Times New Roman" charset="0"/>
            </a:endParaRPr>
          </a:p>
        </p:txBody>
      </p:sp>
      <p:pic>
        <p:nvPicPr>
          <p:cNvPr id="2" name="Picture Placeholder 1" descr="CNX_Chem_06_02_Hlevel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46753" r="-46753"/>
          <a:stretch>
            <a:fillRect/>
          </a:stretch>
        </p:blipFill>
        <p:spPr>
          <a:xfrm>
            <a:off x="457199" y="1461594"/>
            <a:ext cx="8062913" cy="3500071"/>
          </a:xfrm>
        </p:spPr>
      </p:pic>
      <p:sp>
        <p:nvSpPr>
          <p:cNvPr id="7" name="Text Placeholder 6"/>
          <p:cNvSpPr>
            <a:spLocks noGrp="1"/>
          </p:cNvSpPr>
          <p:nvPr>
            <p:ph type="body" sz="quarter" idx="14"/>
          </p:nvPr>
        </p:nvSpPr>
        <p:spPr>
          <a:xfrm>
            <a:off x="457199" y="5333999"/>
            <a:ext cx="8062912" cy="953455"/>
          </a:xfrm>
        </p:spPr>
        <p:txBody>
          <a:bodyPr>
            <a:normAutofit/>
          </a:bodyPr>
          <a:lstStyle/>
          <a:p>
            <a:r>
              <a:rPr lang="en-US" sz="2400" dirty="0">
                <a:solidFill>
                  <a:srgbClr val="00B050"/>
                </a:solidFill>
                <a:latin typeface="Times New Roman" panose="02020603050405020304" pitchFamily="18" charset="0"/>
                <a:cs typeface="Times New Roman" panose="02020603050405020304" pitchFamily="18" charset="0"/>
              </a:rPr>
              <a:t>Quantum numbers and energy levels in a hydrogen atom. The more negative the calculated value, </a:t>
            </a:r>
            <a:r>
              <a:rPr lang="en-US" sz="2400" dirty="0" smtClean="0">
                <a:solidFill>
                  <a:srgbClr val="00B050"/>
                </a:solidFill>
                <a:latin typeface="Times New Roman" panose="02020603050405020304" pitchFamily="18" charset="0"/>
                <a:cs typeface="Times New Roman" panose="02020603050405020304" pitchFamily="18" charset="0"/>
              </a:rPr>
              <a:t>the lower </a:t>
            </a:r>
            <a:r>
              <a:rPr lang="en-US" sz="2400" dirty="0">
                <a:solidFill>
                  <a:srgbClr val="00B050"/>
                </a:solidFill>
                <a:latin typeface="Times New Roman" panose="02020603050405020304" pitchFamily="18" charset="0"/>
                <a:cs typeface="Times New Roman" panose="02020603050405020304" pitchFamily="18" charset="0"/>
              </a:rPr>
              <a:t>the energy.</a:t>
            </a: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27817" y="227959"/>
            <a:ext cx="1008703" cy="685603"/>
          </a:xfrm>
          <a:prstGeom prst="rect">
            <a:avLst/>
          </a:prstGeom>
        </p:spPr>
      </p:pic>
    </p:spTree>
    <p:extLst>
      <p:ext uri="{BB962C8B-B14F-4D97-AF65-F5344CB8AC3E}">
        <p14:creationId xmlns:p14="http://schemas.microsoft.com/office/powerpoint/2010/main" val="108759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457199"/>
            <a:ext cx="8229600" cy="914401"/>
          </a:xfrm>
        </p:spPr>
        <p:txBody>
          <a:bodyPr/>
          <a:lstStyle/>
          <a:p>
            <a:pPr eaLnBrk="1" hangingPunct="1"/>
            <a:r>
              <a:rPr lang="en-US" altLang="en-US" sz="3600" smtClean="0">
                <a:latin typeface="Times New Roman" charset="0"/>
                <a:ea typeface="Times New Roman" charset="0"/>
                <a:cs typeface="Times New Roman" charset="0"/>
              </a:rPr>
              <a:t>Bohr’s Model for Hydrogen Atom </a:t>
            </a:r>
            <a:endParaRPr lang="en-US" altLang="en-US" sz="3600">
              <a:latin typeface="Times New Roman" charset="0"/>
              <a:ea typeface="Times New Roman" charset="0"/>
              <a:cs typeface="Times New Roman" charset="0"/>
            </a:endParaRPr>
          </a:p>
        </p:txBody>
      </p:sp>
      <p:sp>
        <p:nvSpPr>
          <p:cNvPr id="25603" name="Rectangle 3"/>
          <p:cNvSpPr>
            <a:spLocks noGrp="1" noChangeArrowheads="1"/>
          </p:cNvSpPr>
          <p:nvPr>
            <p:ph type="body" idx="1"/>
          </p:nvPr>
        </p:nvSpPr>
        <p:spPr>
          <a:xfrm>
            <a:off x="304800" y="1600201"/>
            <a:ext cx="8534400" cy="4800600"/>
          </a:xfrm>
        </p:spPr>
        <p:txBody>
          <a:bodyPr/>
          <a:lstStyle/>
          <a:p>
            <a:pPr marL="0" indent="0" eaLnBrk="1" hangingPunct="1">
              <a:buNone/>
            </a:pPr>
            <a:r>
              <a:rPr lang="en-US" altLang="en-US" sz="2400" smtClean="0">
                <a:latin typeface="Times New Roman" charset="0"/>
                <a:ea typeface="Times New Roman" charset="0"/>
                <a:cs typeface="Times New Roman" charset="0"/>
              </a:rPr>
              <a:t> </a:t>
            </a:r>
            <a:endParaRPr lang="en-US" altLang="en-US" sz="2400">
              <a:latin typeface="Times New Roman" charset="0"/>
              <a:ea typeface="Times New Roman" charset="0"/>
              <a:cs typeface="Times New Roman" charset="0"/>
            </a:endParaRPr>
          </a:p>
        </p:txBody>
      </p:sp>
      <p:pic>
        <p:nvPicPr>
          <p:cNvPr id="5" name="Picture 2" descr="310px-Bohr-atom-P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85" y="1951037"/>
            <a:ext cx="393637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4800600" y="1600200"/>
            <a:ext cx="38862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marL="457200" indent="-457200" eaLnBrk="1" hangingPunct="1">
              <a:spcBef>
                <a:spcPct val="0"/>
              </a:spcBef>
              <a:buFont typeface="Arial" charset="0"/>
              <a:buChar char="•"/>
            </a:pPr>
            <a:r>
              <a:rPr lang="en-US" altLang="en-US" sz="2000" smtClean="0">
                <a:latin typeface="Times New Roman" charset="0"/>
                <a:ea typeface="Times New Roman" charset="0"/>
                <a:cs typeface="Times New Roman" charset="0"/>
              </a:rPr>
              <a:t>Electrons </a:t>
            </a:r>
            <a:r>
              <a:rPr lang="en-US" altLang="en-US" sz="2000">
                <a:latin typeface="Times New Roman" charset="0"/>
                <a:ea typeface="Times New Roman" charset="0"/>
                <a:cs typeface="Times New Roman" charset="0"/>
              </a:rPr>
              <a:t>occupy discrete </a:t>
            </a:r>
            <a:r>
              <a:rPr lang="en-US" altLang="en-US" sz="2000" b="1" i="1">
                <a:latin typeface="Times New Roman" charset="0"/>
                <a:ea typeface="Times New Roman" charset="0"/>
                <a:cs typeface="Times New Roman" charset="0"/>
              </a:rPr>
              <a:t>orbits of constant </a:t>
            </a:r>
            <a:r>
              <a:rPr lang="en-US" altLang="en-US" sz="2000" b="1" i="1" smtClean="0">
                <a:latin typeface="Times New Roman" charset="0"/>
                <a:ea typeface="Times New Roman" charset="0"/>
                <a:cs typeface="Times New Roman" charset="0"/>
              </a:rPr>
              <a:t>energy</a:t>
            </a:r>
            <a:r>
              <a:rPr lang="en-US" altLang="en-US" sz="2000" smtClean="0">
                <a:latin typeface="Times New Roman" charset="0"/>
                <a:ea typeface="Times New Roman" charset="0"/>
                <a:cs typeface="Times New Roman" charset="0"/>
              </a:rPr>
              <a:t>. </a:t>
            </a:r>
          </a:p>
          <a:p>
            <a:pPr marL="457200" indent="-457200" eaLnBrk="1" hangingPunct="1">
              <a:spcBef>
                <a:spcPct val="0"/>
              </a:spcBef>
              <a:buFont typeface="Arial" charset="0"/>
              <a:buChar char="•"/>
            </a:pPr>
            <a:r>
              <a:rPr lang="en-US" altLang="en-US" sz="2000">
                <a:latin typeface="Times New Roman" charset="0"/>
                <a:ea typeface="Times New Roman" charset="0"/>
                <a:cs typeface="Times New Roman" charset="0"/>
              </a:rPr>
              <a:t>O</a:t>
            </a:r>
            <a:r>
              <a:rPr lang="en-US" altLang="en-US" sz="2000" smtClean="0">
                <a:latin typeface="Times New Roman" charset="0"/>
                <a:ea typeface="Times New Roman" charset="0"/>
                <a:cs typeface="Times New Roman" charset="0"/>
              </a:rPr>
              <a:t>rbits </a:t>
            </a:r>
            <a:r>
              <a:rPr lang="en-US" altLang="en-US" sz="2000">
                <a:latin typeface="Times New Roman" charset="0"/>
                <a:ea typeface="Times New Roman" charset="0"/>
                <a:cs typeface="Times New Roman" charset="0"/>
              </a:rPr>
              <a:t>are described using the </a:t>
            </a:r>
            <a:r>
              <a:rPr lang="en-US" altLang="en-US" sz="2000" smtClean="0">
                <a:latin typeface="Times New Roman" charset="0"/>
                <a:ea typeface="Times New Roman" charset="0"/>
                <a:cs typeface="Times New Roman" charset="0"/>
              </a:rPr>
              <a:t>mechanic model for particle’s </a:t>
            </a:r>
            <a:r>
              <a:rPr lang="en-US" altLang="en-US" sz="2000">
                <a:latin typeface="Times New Roman" charset="0"/>
                <a:ea typeface="Times New Roman" charset="0"/>
                <a:cs typeface="Times New Roman" charset="0"/>
              </a:rPr>
              <a:t>angular </a:t>
            </a:r>
            <a:r>
              <a:rPr lang="en-US" altLang="en-US" sz="2000" smtClean="0">
                <a:latin typeface="Times New Roman" charset="0"/>
                <a:ea typeface="Times New Roman" charset="0"/>
                <a:cs typeface="Times New Roman" charset="0"/>
              </a:rPr>
              <a:t>motion; </a:t>
            </a:r>
          </a:p>
          <a:p>
            <a:pPr marL="457200" indent="-457200" eaLnBrk="1" hangingPunct="1">
              <a:spcBef>
                <a:spcPct val="0"/>
              </a:spcBef>
              <a:buFont typeface="Arial" charset="0"/>
              <a:buChar char="•"/>
            </a:pPr>
            <a:r>
              <a:rPr lang="en-US" altLang="en-US" sz="2000" smtClean="0">
                <a:latin typeface="Times New Roman" charset="0"/>
                <a:ea typeface="Times New Roman" charset="0"/>
                <a:cs typeface="Times New Roman" charset="0"/>
              </a:rPr>
              <a:t>However, </a:t>
            </a:r>
            <a:r>
              <a:rPr lang="en-US" altLang="en-US" sz="2000" i="1">
                <a:latin typeface="Times New Roman" charset="0"/>
                <a:ea typeface="Times New Roman" charset="0"/>
                <a:cs typeface="Times New Roman" charset="0"/>
              </a:rPr>
              <a:t>the energy change when an electron jumps between different </a:t>
            </a:r>
            <a:r>
              <a:rPr lang="en-US" altLang="en-US" sz="2000" i="1" smtClean="0">
                <a:latin typeface="Times New Roman" charset="0"/>
                <a:ea typeface="Times New Roman" charset="0"/>
                <a:cs typeface="Times New Roman" charset="0"/>
              </a:rPr>
              <a:t>orbitals or stationary </a:t>
            </a:r>
            <a:r>
              <a:rPr lang="en-US" altLang="en-US" sz="2000" i="1">
                <a:latin typeface="Times New Roman" charset="0"/>
                <a:ea typeface="Times New Roman" charset="0"/>
                <a:cs typeface="Times New Roman" charset="0"/>
              </a:rPr>
              <a:t>states </a:t>
            </a:r>
            <a:r>
              <a:rPr lang="en-US" altLang="en-US" sz="2000" i="1" smtClean="0">
                <a:latin typeface="Times New Roman" charset="0"/>
                <a:ea typeface="Times New Roman" charset="0"/>
                <a:cs typeface="Times New Roman" charset="0"/>
              </a:rPr>
              <a:t>is </a:t>
            </a:r>
            <a:r>
              <a:rPr lang="en-US" altLang="en-US" sz="2000" i="1">
                <a:latin typeface="Times New Roman" charset="0"/>
                <a:ea typeface="Times New Roman" charset="0"/>
                <a:cs typeface="Times New Roman" charset="0"/>
              </a:rPr>
              <a:t>treated using the </a:t>
            </a:r>
            <a:r>
              <a:rPr lang="en-US" altLang="en-US" sz="2000" b="1" i="1">
                <a:latin typeface="Times New Roman" charset="0"/>
                <a:ea typeface="Times New Roman" charset="0"/>
                <a:cs typeface="Times New Roman" charset="0"/>
              </a:rPr>
              <a:t>quantum concept</a:t>
            </a:r>
            <a:r>
              <a:rPr lang="en-US" altLang="en-US" sz="2000" smtClean="0">
                <a:latin typeface="Times New Roman" charset="0"/>
                <a:ea typeface="Times New Roman" charset="0"/>
                <a:cs typeface="Times New Roman" charset="0"/>
              </a:rPr>
              <a:t>.</a:t>
            </a:r>
          </a:p>
          <a:p>
            <a:pPr marL="457200" indent="-457200" eaLnBrk="1" hangingPunct="1">
              <a:spcBef>
                <a:spcPct val="0"/>
              </a:spcBef>
              <a:buFont typeface="Arial" charset="0"/>
              <a:buChar char="•"/>
            </a:pPr>
            <a:r>
              <a:rPr lang="en-US" altLang="en-US" sz="2000" smtClean="0">
                <a:latin typeface="Times New Roman" charset="0"/>
                <a:ea typeface="Times New Roman" charset="0"/>
                <a:cs typeface="Times New Roman" charset="0"/>
              </a:rPr>
              <a:t>A </a:t>
            </a:r>
            <a:r>
              <a:rPr lang="en-US" altLang="en-US" sz="2000" b="1" i="1" smtClean="0">
                <a:latin typeface="Times New Roman" charset="0"/>
                <a:ea typeface="Times New Roman" charset="0"/>
                <a:cs typeface="Times New Roman" charset="0"/>
              </a:rPr>
              <a:t>single photon</a:t>
            </a:r>
            <a:r>
              <a:rPr lang="en-US" altLang="en-US" sz="2000" i="1" smtClean="0">
                <a:latin typeface="Times New Roman" charset="0"/>
                <a:ea typeface="Times New Roman" charset="0"/>
                <a:cs typeface="Times New Roman" charset="0"/>
              </a:rPr>
              <a:t> </a:t>
            </a:r>
            <a:r>
              <a:rPr lang="en-US" altLang="en-US" sz="2000" smtClean="0">
                <a:latin typeface="Times New Roman" charset="0"/>
                <a:ea typeface="Times New Roman" charset="0"/>
                <a:cs typeface="Times New Roman" charset="0"/>
              </a:rPr>
              <a:t>is emitted or absorbed for each electron transition between orbits</a:t>
            </a:r>
          </a:p>
        </p:txBody>
      </p:sp>
    </p:spTree>
    <p:extLst>
      <p:ext uri="{BB962C8B-B14F-4D97-AF65-F5344CB8AC3E}">
        <p14:creationId xmlns:p14="http://schemas.microsoft.com/office/powerpoint/2010/main" val="368781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944562"/>
          </a:xfrm>
        </p:spPr>
        <p:txBody>
          <a:bodyPr/>
          <a:lstStyle/>
          <a:p>
            <a:pPr eaLnBrk="1" hangingPunct="1"/>
            <a:r>
              <a:rPr lang="en-US" altLang="en-US" sz="3200">
                <a:latin typeface="Times New Roman" charset="0"/>
                <a:ea typeface="Times New Roman" charset="0"/>
                <a:cs typeface="Times New Roman" charset="0"/>
              </a:rPr>
              <a:t>Applying Bohr’s Model to Hydrogen Spectrum</a:t>
            </a:r>
          </a:p>
        </p:txBody>
      </p:sp>
      <mc:AlternateContent xmlns:mc="http://schemas.openxmlformats.org/markup-compatibility/2006">
        <mc:Choice xmlns:a14="http://schemas.microsoft.com/office/drawing/2010/main" Requires="a14">
          <p:sp>
            <p:nvSpPr>
              <p:cNvPr id="28675" name="Rectangle 3"/>
              <p:cNvSpPr>
                <a:spLocks noGrp="1" noChangeArrowheads="1"/>
              </p:cNvSpPr>
              <p:nvPr>
                <p:ph type="body" idx="1"/>
              </p:nvPr>
            </p:nvSpPr>
            <p:spPr>
              <a:xfrm>
                <a:off x="457200" y="1371600"/>
                <a:ext cx="8229600" cy="5029200"/>
              </a:xfrm>
            </p:spPr>
            <p:txBody>
              <a:bodyPr/>
              <a:lstStyle/>
              <a:p>
                <a:pPr eaLnBrk="1" hangingPunct="1">
                  <a:lnSpc>
                    <a:spcPct val="150000"/>
                  </a:lnSpc>
                </a:pPr>
                <a:r>
                  <a:rPr lang="en-US" altLang="en-US" sz="2400" dirty="0" smtClean="0">
                    <a:latin typeface="Times New Roman" charset="0"/>
                    <a:ea typeface="Times New Roman" charset="0"/>
                    <a:cs typeface="Times New Roman" charset="0"/>
                  </a:rPr>
                  <a:t>Consider an electron jumping </a:t>
                </a:r>
                <a:r>
                  <a:rPr lang="en-US" altLang="en-US" sz="2400" dirty="0">
                    <a:latin typeface="Times New Roman" charset="0"/>
                    <a:ea typeface="Times New Roman" charset="0"/>
                    <a:cs typeface="Times New Roman" charset="0"/>
                  </a:rPr>
                  <a:t>from </a:t>
                </a:r>
                <a:r>
                  <a:rPr lang="en-US" altLang="en-US" sz="2400" dirty="0" smtClean="0">
                    <a:latin typeface="Times New Roman" charset="0"/>
                    <a:ea typeface="Times New Roman" charset="0"/>
                    <a:cs typeface="Times New Roman" charset="0"/>
                  </a:rPr>
                  <a:t>orbits </a:t>
                </a:r>
                <a:r>
                  <a:rPr lang="en-US" altLang="en-US" sz="2400" i="1" dirty="0" smtClean="0">
                    <a:latin typeface="Times New Roman" charset="0"/>
                    <a:ea typeface="Times New Roman" charset="0"/>
                    <a:cs typeface="Times New Roman" charset="0"/>
                  </a:rPr>
                  <a:t>n</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3 </a:t>
                </a:r>
                <a:r>
                  <a:rPr lang="en-US" altLang="en-US" sz="2400" dirty="0">
                    <a:latin typeface="Times New Roman" charset="0"/>
                    <a:ea typeface="Times New Roman" charset="0"/>
                    <a:cs typeface="Times New Roman" charset="0"/>
                  </a:rPr>
                  <a:t>to </a:t>
                </a:r>
                <a:r>
                  <a:rPr lang="en-US" altLang="en-US" sz="2400" i="1" dirty="0" smtClean="0">
                    <a:latin typeface="Times New Roman" charset="0"/>
                    <a:ea typeface="Times New Roman" charset="0"/>
                    <a:cs typeface="Times New Roman" charset="0"/>
                  </a:rPr>
                  <a:t>n</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a:t>
                </a:r>
                <a:r>
                  <a:rPr lang="en-US" altLang="en-US" sz="2400" dirty="0" smtClean="0">
                    <a:latin typeface="Times New Roman" charset="0"/>
                    <a:ea typeface="Times New Roman" charset="0"/>
                    <a:cs typeface="Times New Roman" charset="0"/>
                  </a:rPr>
                  <a:t> </a:t>
                </a:r>
              </a:p>
              <a:p>
                <a:pPr eaLnBrk="1" hangingPunct="1"/>
                <a:r>
                  <a:rPr lang="en-US" altLang="en-US" sz="2400" i="1" dirty="0" smtClean="0">
                    <a:latin typeface="Times New Roman" charset="0"/>
                    <a:ea typeface="Times New Roman" charset="0"/>
                    <a:cs typeface="Times New Roman" charset="0"/>
                  </a:rPr>
                  <a:t>E</a:t>
                </a:r>
                <a:r>
                  <a:rPr lang="en-US" altLang="en-US" sz="2400" baseline="-12000" dirty="0" smtClean="0">
                    <a:latin typeface="Times New Roman" charset="0"/>
                    <a:ea typeface="Times New Roman" charset="0"/>
                    <a:cs typeface="Times New Roman" charset="0"/>
                  </a:rPr>
                  <a:t>2</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-2.178 x 10</a:t>
                </a:r>
                <a:r>
                  <a:rPr lang="en-US" altLang="en-US" sz="2400" baseline="36000" dirty="0">
                    <a:latin typeface="Times New Roman" charset="0"/>
                    <a:ea typeface="Times New Roman" charset="0"/>
                    <a:cs typeface="Times New Roman" charset="0"/>
                  </a:rPr>
                  <a:t>-18</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J </a:t>
                </a:r>
                <a:r>
                  <a:rPr lang="en-US" altLang="en-US" sz="2800" dirty="0" smtClean="0">
                    <a:latin typeface="Times New Roman" charset="0"/>
                    <a:ea typeface="Times New Roman" charset="0"/>
                    <a:cs typeface="Times New Roman" charset="0"/>
                  </a:rPr>
                  <a:t>∙</a:t>
                </a:r>
                <a:r>
                  <a:rPr lang="en-US" altLang="en-US" sz="2400" dirty="0" smtClean="0">
                    <a:latin typeface="Times New Roman" charset="0"/>
                    <a:ea typeface="Times New Roman" charset="0"/>
                    <a:cs typeface="Times New Roman" charset="0"/>
                  </a:rPr>
                  <a:t> (</a:t>
                </a:r>
                <a14:m>
                  <m:oMath xmlns:m="http://schemas.openxmlformats.org/officeDocument/2006/math">
                    <m:f>
                      <m:fPr>
                        <m:ctrlPr>
                          <a:rPr lang="en-US" altLang="en-US" sz="2800" i="1" smtClean="0">
                            <a:latin typeface="Cambria Math" panose="02040503050406030204" pitchFamily="18" charset="0"/>
                            <a:cs typeface="Times New Roman" charset="0"/>
                          </a:rPr>
                        </m:ctrlPr>
                      </m:fPr>
                      <m:num>
                        <m:r>
                          <a:rPr lang="en-US" altLang="en-US" sz="2800" b="0" i="1" smtClean="0">
                            <a:latin typeface="Cambria Math" panose="02040503050406030204" pitchFamily="18" charset="0"/>
                            <a:cs typeface="Times New Roman" charset="0"/>
                          </a:rPr>
                          <m:t>1</m:t>
                        </m:r>
                      </m:num>
                      <m:den>
                        <m:sSup>
                          <m:sSupPr>
                            <m:ctrlPr>
                              <a:rPr lang="en-US" altLang="en-US" sz="2800" b="0" i="1" smtClean="0">
                                <a:latin typeface="Cambria Math" panose="02040503050406030204" pitchFamily="18" charset="0"/>
                                <a:cs typeface="Times New Roman" charset="0"/>
                              </a:rPr>
                            </m:ctrlPr>
                          </m:sSupPr>
                          <m:e>
                            <m:r>
                              <a:rPr lang="en-US" altLang="en-US" sz="2800" b="0" i="1" smtClean="0">
                                <a:latin typeface="Cambria Math" panose="02040503050406030204" pitchFamily="18" charset="0"/>
                                <a:cs typeface="Times New Roman" charset="0"/>
                              </a:rPr>
                              <m:t>2</m:t>
                            </m:r>
                          </m:e>
                          <m:sup>
                            <m:r>
                              <a:rPr lang="en-US" altLang="en-US" sz="2800" b="0" i="1" smtClean="0">
                                <a:latin typeface="Cambria Math" panose="02040503050406030204" pitchFamily="18" charset="0"/>
                                <a:cs typeface="Times New Roman" charset="0"/>
                              </a:rPr>
                              <m:t>2</m:t>
                            </m:r>
                          </m:sup>
                        </m:sSup>
                      </m:den>
                    </m:f>
                  </m:oMath>
                </a14:m>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-5.445 x 10</a:t>
                </a:r>
                <a:r>
                  <a:rPr lang="en-US" altLang="en-US" sz="2400" baseline="36000" dirty="0">
                    <a:latin typeface="Times New Roman" charset="0"/>
                    <a:ea typeface="Times New Roman" charset="0"/>
                    <a:cs typeface="Times New Roman" charset="0"/>
                  </a:rPr>
                  <a:t>-19</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J; </a:t>
                </a:r>
              </a:p>
              <a:p>
                <a:pPr eaLnBrk="1" hangingPunct="1"/>
                <a:r>
                  <a:rPr lang="en-US" altLang="en-US" sz="2400" i="1" dirty="0" smtClean="0">
                    <a:latin typeface="Times New Roman" charset="0"/>
                    <a:ea typeface="Times New Roman" charset="0"/>
                    <a:cs typeface="Times New Roman" charset="0"/>
                  </a:rPr>
                  <a:t>E</a:t>
                </a:r>
                <a:r>
                  <a:rPr lang="en-US" altLang="en-US" sz="2400" baseline="-12000" dirty="0" smtClean="0">
                    <a:latin typeface="Times New Roman" charset="0"/>
                    <a:ea typeface="Times New Roman" charset="0"/>
                    <a:cs typeface="Times New Roman" charset="0"/>
                  </a:rPr>
                  <a:t>3</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-2.178 x 10</a:t>
                </a:r>
                <a:r>
                  <a:rPr lang="en-US" altLang="en-US" sz="2400" baseline="36000" dirty="0">
                    <a:latin typeface="Times New Roman" charset="0"/>
                    <a:ea typeface="Times New Roman" charset="0"/>
                    <a:cs typeface="Times New Roman" charset="0"/>
                  </a:rPr>
                  <a:t>-18</a:t>
                </a:r>
                <a:r>
                  <a:rPr lang="en-US" altLang="en-US" sz="2400" dirty="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J </a:t>
                </a:r>
                <a:r>
                  <a:rPr lang="en-US" altLang="en-US" sz="2800" dirty="0">
                    <a:latin typeface="Times New Roman" charset="0"/>
                    <a:ea typeface="Times New Roman" charset="0"/>
                    <a:cs typeface="Times New Roman" charset="0"/>
                  </a:rPr>
                  <a:t>∙</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a:t>
                </a:r>
                <a14:m>
                  <m:oMath xmlns:m="http://schemas.openxmlformats.org/officeDocument/2006/math">
                    <m:f>
                      <m:fPr>
                        <m:ctrlPr>
                          <a:rPr lang="en-US" altLang="en-US" sz="2400" i="1" smtClean="0">
                            <a:latin typeface="Cambria Math" panose="02040503050406030204" pitchFamily="18" charset="0"/>
                            <a:cs typeface="Times New Roman" charset="0"/>
                          </a:rPr>
                        </m:ctrlPr>
                      </m:fPr>
                      <m:num>
                        <m:r>
                          <a:rPr lang="en-US" altLang="en-US" sz="2400" b="0" i="1" smtClean="0">
                            <a:latin typeface="Cambria Math" panose="02040503050406030204" pitchFamily="18" charset="0"/>
                            <a:cs typeface="Times New Roman" charset="0"/>
                          </a:rPr>
                          <m:t>1</m:t>
                        </m:r>
                      </m:num>
                      <m:den>
                        <m:sSup>
                          <m:sSupPr>
                            <m:ctrlPr>
                              <a:rPr lang="en-US" altLang="en-US" sz="2400" b="0" i="1" smtClean="0">
                                <a:latin typeface="Cambria Math" panose="02040503050406030204" pitchFamily="18" charset="0"/>
                                <a:cs typeface="Times New Roman" charset="0"/>
                              </a:rPr>
                            </m:ctrlPr>
                          </m:sSupPr>
                          <m:e>
                            <m:r>
                              <a:rPr lang="en-US" altLang="en-US" sz="2400" b="0" i="1" smtClean="0">
                                <a:latin typeface="Cambria Math" panose="02040503050406030204" pitchFamily="18" charset="0"/>
                                <a:cs typeface="Times New Roman" charset="0"/>
                              </a:rPr>
                              <m:t>3</m:t>
                            </m:r>
                          </m:e>
                          <m:sup>
                            <m:r>
                              <a:rPr lang="en-US" altLang="en-US" sz="2400" b="0" i="1" smtClean="0">
                                <a:latin typeface="Cambria Math" panose="02040503050406030204" pitchFamily="18" charset="0"/>
                                <a:cs typeface="Times New Roman" charset="0"/>
                              </a:rPr>
                              <m:t>2</m:t>
                            </m:r>
                          </m:sup>
                        </m:sSup>
                      </m:den>
                    </m:f>
                  </m:oMath>
                </a14:m>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-2.420 x 10</a:t>
                </a:r>
                <a:r>
                  <a:rPr lang="en-US" altLang="en-US" sz="2400" baseline="36000" dirty="0">
                    <a:latin typeface="Times New Roman" charset="0"/>
                    <a:ea typeface="Times New Roman" charset="0"/>
                    <a:cs typeface="Times New Roman" charset="0"/>
                  </a:rPr>
                  <a:t>-19</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J; </a:t>
                </a:r>
              </a:p>
              <a:p>
                <a:pPr eaLnBrk="1" hangingPunct="1">
                  <a:buFont typeface="Wingdings" panose="05000000000000000000" pitchFamily="2" charset="2"/>
                  <a:buChar char="Ø"/>
                </a:pPr>
                <a:r>
                  <a:rPr lang="en-US" altLang="en-US" sz="2400" dirty="0" smtClean="0">
                    <a:latin typeface="Symbol" charset="2"/>
                    <a:ea typeface="Symbol" charset="2"/>
                    <a:cs typeface="Symbol" charset="2"/>
                  </a:rPr>
                  <a:t> D</a:t>
                </a:r>
                <a:r>
                  <a:rPr lang="en-US" altLang="en-US" sz="2400" i="1" dirty="0" smtClean="0">
                    <a:latin typeface="Times New Roman" charset="0"/>
                    <a:ea typeface="Times New Roman" charset="0"/>
                    <a:cs typeface="Times New Roman" charset="0"/>
                  </a:rPr>
                  <a:t>E</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a:t>
                </a:r>
                <a:r>
                  <a:rPr lang="en-US" altLang="en-US" sz="2400" i="1" dirty="0">
                    <a:latin typeface="Times New Roman" charset="0"/>
                    <a:ea typeface="Times New Roman" charset="0"/>
                    <a:cs typeface="Times New Roman" charset="0"/>
                  </a:rPr>
                  <a:t>E</a:t>
                </a:r>
                <a:r>
                  <a:rPr lang="en-US" altLang="en-US" sz="2400" baseline="-12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 </a:t>
                </a:r>
                <a:r>
                  <a:rPr lang="en-US" altLang="en-US" sz="2400" i="1" dirty="0">
                    <a:latin typeface="Times New Roman" charset="0"/>
                    <a:ea typeface="Times New Roman" charset="0"/>
                    <a:cs typeface="Times New Roman" charset="0"/>
                  </a:rPr>
                  <a:t>E</a:t>
                </a:r>
                <a:r>
                  <a:rPr lang="en-US" altLang="en-US" sz="2400" baseline="-12000" dirty="0">
                    <a:latin typeface="Times New Roman" charset="0"/>
                    <a:ea typeface="Times New Roman" charset="0"/>
                    <a:cs typeface="Times New Roman" charset="0"/>
                  </a:rPr>
                  <a:t>3</a:t>
                </a:r>
                <a:r>
                  <a:rPr lang="en-US" altLang="en-US" sz="2400" dirty="0">
                    <a:latin typeface="Times New Roman" charset="0"/>
                    <a:ea typeface="Times New Roman" charset="0"/>
                    <a:cs typeface="Times New Roman" charset="0"/>
                  </a:rPr>
                  <a:t> = </a:t>
                </a:r>
                <a:r>
                  <a:rPr lang="en-US" altLang="en-US" sz="2200" dirty="0">
                    <a:latin typeface="Times New Roman" charset="0"/>
                    <a:ea typeface="Times New Roman" charset="0"/>
                    <a:cs typeface="Times New Roman" charset="0"/>
                  </a:rPr>
                  <a:t>-2.178 x 10</a:t>
                </a:r>
                <a:r>
                  <a:rPr lang="en-US" altLang="en-US" sz="2200" baseline="36000" dirty="0">
                    <a:latin typeface="Times New Roman" charset="0"/>
                    <a:ea typeface="Times New Roman" charset="0"/>
                    <a:cs typeface="Times New Roman" charset="0"/>
                  </a:rPr>
                  <a:t>-18</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J(</a:t>
                </a:r>
                <a14:m>
                  <m:oMath xmlns:m="http://schemas.openxmlformats.org/officeDocument/2006/math">
                    <m:f>
                      <m:fPr>
                        <m:ctrlPr>
                          <a:rPr lang="en-US" altLang="en-US" sz="2400" i="1" smtClean="0">
                            <a:latin typeface="Cambria Math" panose="02040503050406030204" pitchFamily="18" charset="0"/>
                            <a:cs typeface="Times New Roman" charset="0"/>
                          </a:rPr>
                        </m:ctrlPr>
                      </m:fPr>
                      <m:num>
                        <m:r>
                          <a:rPr lang="en-US" altLang="en-US" sz="2400" b="0" i="1" smtClean="0">
                            <a:latin typeface="Cambria Math" panose="02040503050406030204" pitchFamily="18" charset="0"/>
                            <a:cs typeface="Times New Roman" charset="0"/>
                          </a:rPr>
                          <m:t>1</m:t>
                        </m:r>
                      </m:num>
                      <m:den>
                        <m:sSup>
                          <m:sSupPr>
                            <m:ctrlPr>
                              <a:rPr lang="en-US" altLang="en-US" sz="2400" b="0" i="1" smtClean="0">
                                <a:latin typeface="Cambria Math" panose="02040503050406030204" pitchFamily="18" charset="0"/>
                                <a:cs typeface="Times New Roman" charset="0"/>
                              </a:rPr>
                            </m:ctrlPr>
                          </m:sSupPr>
                          <m:e>
                            <m:r>
                              <a:rPr lang="en-US" altLang="en-US" sz="2400" b="0" i="1" smtClean="0">
                                <a:latin typeface="Cambria Math" panose="02040503050406030204" pitchFamily="18" charset="0"/>
                                <a:cs typeface="Times New Roman" charset="0"/>
                              </a:rPr>
                              <m:t>2</m:t>
                            </m:r>
                          </m:e>
                          <m:sup>
                            <m:r>
                              <a:rPr lang="en-US" altLang="en-US" sz="2400" b="0" i="1" smtClean="0">
                                <a:latin typeface="Cambria Math" panose="02040503050406030204" pitchFamily="18" charset="0"/>
                                <a:cs typeface="Times New Roman" charset="0"/>
                              </a:rPr>
                              <m:t>2</m:t>
                            </m:r>
                          </m:sup>
                        </m:sSup>
                      </m:den>
                    </m:f>
                  </m:oMath>
                </a14:m>
                <a:r>
                  <a:rPr lang="en-US" altLang="en-US" sz="2400" dirty="0" smtClean="0">
                    <a:latin typeface="Times New Roman" charset="0"/>
                    <a:ea typeface="Times New Roman" charset="0"/>
                    <a:cs typeface="Times New Roman" charset="0"/>
                  </a:rPr>
                  <a:t>  -  </a:t>
                </a:r>
                <a14:m>
                  <m:oMath xmlns:m="http://schemas.openxmlformats.org/officeDocument/2006/math">
                    <m:f>
                      <m:fPr>
                        <m:ctrlPr>
                          <a:rPr lang="en-US" altLang="en-US" sz="2400" i="1" smtClean="0">
                            <a:latin typeface="Cambria Math" panose="02040503050406030204" pitchFamily="18" charset="0"/>
                            <a:cs typeface="Times New Roman" charset="0"/>
                          </a:rPr>
                        </m:ctrlPr>
                      </m:fPr>
                      <m:num>
                        <m:r>
                          <a:rPr lang="en-US" altLang="en-US" sz="2400" b="0" i="1" smtClean="0">
                            <a:latin typeface="Cambria Math" panose="02040503050406030204" pitchFamily="18" charset="0"/>
                            <a:cs typeface="Times New Roman" charset="0"/>
                          </a:rPr>
                          <m:t>1</m:t>
                        </m:r>
                      </m:num>
                      <m:den>
                        <m:sSup>
                          <m:sSupPr>
                            <m:ctrlPr>
                              <a:rPr lang="en-US" altLang="en-US" sz="2400" b="0" i="1" smtClean="0">
                                <a:latin typeface="Cambria Math" panose="02040503050406030204" pitchFamily="18" charset="0"/>
                                <a:cs typeface="Times New Roman" charset="0"/>
                              </a:rPr>
                            </m:ctrlPr>
                          </m:sSupPr>
                          <m:e>
                            <m:r>
                              <a:rPr lang="en-US" altLang="en-US" sz="2400" b="0" i="1" smtClean="0">
                                <a:latin typeface="Cambria Math" panose="02040503050406030204" pitchFamily="18" charset="0"/>
                                <a:cs typeface="Times New Roman" charset="0"/>
                              </a:rPr>
                              <m:t>3</m:t>
                            </m:r>
                          </m:e>
                          <m:sup>
                            <m:r>
                              <a:rPr lang="en-US" altLang="en-US" sz="2400" b="0" i="1" smtClean="0">
                                <a:latin typeface="Cambria Math" panose="02040503050406030204" pitchFamily="18" charset="0"/>
                                <a:cs typeface="Times New Roman" charset="0"/>
                              </a:rPr>
                              <m:t>2</m:t>
                            </m:r>
                          </m:sup>
                        </m:sSup>
                      </m:den>
                    </m:f>
                  </m:oMath>
                </a14:m>
                <a:r>
                  <a:rPr lang="en-US" altLang="en-US" sz="2200" dirty="0" smtClean="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 -3.025 x </a:t>
                </a:r>
                <a:r>
                  <a:rPr lang="en-US" altLang="en-US" sz="2200" dirty="0" err="1">
                    <a:latin typeface="Times New Roman" charset="0"/>
                    <a:ea typeface="Times New Roman" charset="0"/>
                    <a:cs typeface="Times New Roman" charset="0"/>
                  </a:rPr>
                  <a:t>x</a:t>
                </a:r>
                <a:r>
                  <a:rPr lang="en-US" altLang="en-US" sz="2200" dirty="0">
                    <a:latin typeface="Times New Roman" charset="0"/>
                    <a:ea typeface="Times New Roman" charset="0"/>
                    <a:cs typeface="Times New Roman" charset="0"/>
                  </a:rPr>
                  <a:t> 10</a:t>
                </a:r>
                <a:r>
                  <a:rPr lang="en-US" altLang="en-US" sz="2200" baseline="36000" dirty="0">
                    <a:latin typeface="Times New Roman" charset="0"/>
                    <a:ea typeface="Times New Roman" charset="0"/>
                    <a:cs typeface="Times New Roman" charset="0"/>
                  </a:rPr>
                  <a:t>-19</a:t>
                </a:r>
                <a:r>
                  <a:rPr lang="en-US" altLang="en-US" sz="2200" dirty="0">
                    <a:latin typeface="Times New Roman" charset="0"/>
                    <a:ea typeface="Times New Roman" charset="0"/>
                    <a:cs typeface="Times New Roman" charset="0"/>
                  </a:rPr>
                  <a:t> J</a:t>
                </a:r>
              </a:p>
              <a:p>
                <a:pPr eaLnBrk="1" hangingPunct="1"/>
                <a:r>
                  <a:rPr lang="en-US" altLang="en-US" sz="2400" dirty="0" smtClean="0">
                    <a:latin typeface="Times New Roman" charset="0"/>
                    <a:ea typeface="Times New Roman" charset="0"/>
                    <a:cs typeface="Times New Roman" charset="0"/>
                  </a:rPr>
                  <a:t>Energy lost by an electron </a:t>
                </a:r>
                <a:r>
                  <a:rPr lang="en-US" altLang="en-US" sz="2400" dirty="0">
                    <a:latin typeface="Times New Roman" charset="0"/>
                    <a:ea typeface="Times New Roman" charset="0"/>
                    <a:cs typeface="Times New Roman" charset="0"/>
                  </a:rPr>
                  <a:t>is emitted as </a:t>
                </a:r>
                <a:r>
                  <a:rPr lang="en-US" altLang="en-US" sz="2400" dirty="0" smtClean="0">
                    <a:latin typeface="Times New Roman" charset="0"/>
                    <a:ea typeface="Times New Roman" charset="0"/>
                    <a:cs typeface="Times New Roman" charset="0"/>
                  </a:rPr>
                  <a:t>a </a:t>
                </a:r>
                <a:r>
                  <a:rPr lang="en-US" altLang="en-US" sz="2400" b="1" i="1" dirty="0" smtClean="0">
                    <a:latin typeface="Times New Roman" charset="0"/>
                    <a:ea typeface="Times New Roman" charset="0"/>
                    <a:cs typeface="Times New Roman" charset="0"/>
                  </a:rPr>
                  <a:t>single photon</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with energy, </a:t>
                </a:r>
                <a:r>
                  <a:rPr lang="en-US" altLang="en-US" sz="2400" i="1" dirty="0" smtClean="0">
                    <a:latin typeface="Times New Roman" charset="0"/>
                    <a:ea typeface="Times New Roman" charset="0"/>
                    <a:cs typeface="Times New Roman" charset="0"/>
                  </a:rPr>
                  <a:t>E</a:t>
                </a:r>
                <a:r>
                  <a:rPr lang="en-US" altLang="en-US" sz="2400" baseline="-12000" dirty="0" smtClean="0">
                    <a:latin typeface="Times New Roman" charset="0"/>
                    <a:ea typeface="Times New Roman" charset="0"/>
                    <a:cs typeface="Times New Roman" charset="0"/>
                  </a:rPr>
                  <a:t>p</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 </a:t>
                </a:r>
                <a14:m>
                  <m:oMath xmlns:m="http://schemas.openxmlformats.org/officeDocument/2006/math">
                    <m:f>
                      <m:fPr>
                        <m:ctrlPr>
                          <a:rPr lang="en-US" altLang="en-US" sz="240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h𝑐</m:t>
                        </m:r>
                      </m:num>
                      <m:den>
                        <m:r>
                          <m:rPr>
                            <m:nor/>
                          </m:rPr>
                          <a:rPr lang="en-US" altLang="en-US" sz="2400" smtClean="0">
                            <a:latin typeface="Symbol" charset="2"/>
                            <a:ea typeface="Times New Roman" charset="0"/>
                            <a:cs typeface="Times New Roman" charset="0"/>
                          </a:rPr>
                          <m:t>l</m:t>
                        </m:r>
                        <m:r>
                          <m:rPr>
                            <m:nor/>
                          </m:rPr>
                          <a:rPr lang="en-US" altLang="en-US" sz="2400" smtClean="0">
                            <a:latin typeface="Symbol" charset="2"/>
                            <a:ea typeface="Times New Roman" charset="0"/>
                            <a:cs typeface="Times New Roman" charset="0"/>
                          </a:rPr>
                          <m:t> </m:t>
                        </m:r>
                      </m:den>
                    </m:f>
                  </m:oMath>
                </a14:m>
                <a:r>
                  <a:rPr lang="en-US" altLang="en-US" sz="2400" dirty="0" smtClean="0">
                    <a:latin typeface="Times New Roman" charset="0"/>
                    <a:ea typeface="Times New Roman" charset="0"/>
                    <a:cs typeface="Times New Roman" charset="0"/>
                  </a:rPr>
                  <a:t>  = </a:t>
                </a:r>
                <a:r>
                  <a:rPr lang="en-US" altLang="en-US" sz="2200" dirty="0" smtClean="0">
                    <a:latin typeface="Times New Roman" charset="0"/>
                    <a:ea typeface="Times New Roman" charset="0"/>
                    <a:cs typeface="Times New Roman" charset="0"/>
                  </a:rPr>
                  <a:t>3.025 x </a:t>
                </a:r>
                <a:r>
                  <a:rPr lang="en-US" altLang="en-US" sz="2200" dirty="0" err="1" smtClean="0">
                    <a:latin typeface="Times New Roman" charset="0"/>
                    <a:ea typeface="Times New Roman" charset="0"/>
                    <a:cs typeface="Times New Roman" charset="0"/>
                  </a:rPr>
                  <a:t>x</a:t>
                </a:r>
                <a:r>
                  <a:rPr lang="en-US" altLang="en-US" sz="2200" dirty="0" smtClean="0">
                    <a:latin typeface="Times New Roman" charset="0"/>
                    <a:ea typeface="Times New Roman" charset="0"/>
                    <a:cs typeface="Times New Roman" charset="0"/>
                  </a:rPr>
                  <a:t> 10</a:t>
                </a:r>
                <a:r>
                  <a:rPr lang="en-US" altLang="en-US" sz="2200" baseline="36000" dirty="0" smtClean="0">
                    <a:latin typeface="Times New Roman" charset="0"/>
                    <a:ea typeface="Times New Roman" charset="0"/>
                    <a:cs typeface="Times New Roman" charset="0"/>
                  </a:rPr>
                  <a:t>-19</a:t>
                </a:r>
                <a:r>
                  <a:rPr lang="en-US" altLang="en-US" sz="2200" dirty="0" smtClean="0">
                    <a:latin typeface="Times New Roman" charset="0"/>
                    <a:ea typeface="Times New Roman" charset="0"/>
                    <a:cs typeface="Times New Roman" charset="0"/>
                  </a:rPr>
                  <a:t> J</a:t>
                </a:r>
                <a:endParaRPr lang="en-US" altLang="en-US" sz="2200" dirty="0" smtClean="0">
                  <a:latin typeface="Symbol" charset="2"/>
                  <a:ea typeface="Times New Roman" charset="0"/>
                  <a:cs typeface="Times New Roman" charset="0"/>
                </a:endParaRPr>
              </a:p>
              <a:p>
                <a:pPr eaLnBrk="1" hangingPunct="1">
                  <a:buFont typeface="Wingdings" panose="05000000000000000000" pitchFamily="2" charset="2"/>
                  <a:buChar char="Ø"/>
                </a:pPr>
                <a:r>
                  <a:rPr lang="en-US" altLang="en-US" sz="2400" dirty="0" smtClean="0">
                    <a:latin typeface="Symbol" charset="2"/>
                    <a:ea typeface="Times New Roman" charset="0"/>
                    <a:cs typeface="Times New Roman" charset="0"/>
                  </a:rPr>
                  <a:t> l</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a:t>
                </a:r>
                <a14:m>
                  <m:oMath xmlns:m="http://schemas.openxmlformats.org/officeDocument/2006/math">
                    <m:f>
                      <m:fPr>
                        <m:ctrlPr>
                          <a:rPr lang="en-US" altLang="en-US" sz="240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h𝑐</m:t>
                        </m:r>
                      </m:num>
                      <m:den>
                        <m:r>
                          <a:rPr lang="en-US" altLang="en-US" sz="2400" b="0" i="1" smtClean="0">
                            <a:latin typeface="Cambria Math" charset="0"/>
                            <a:ea typeface="Times New Roman" charset="0"/>
                            <a:cs typeface="Times New Roman" charset="0"/>
                          </a:rPr>
                          <m:t>𝐸</m:t>
                        </m:r>
                      </m:den>
                    </m:f>
                  </m:oMath>
                </a14:m>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a:t>
                </a:r>
                <a14:m>
                  <m:oMath xmlns:m="http://schemas.openxmlformats.org/officeDocument/2006/math">
                    <m:f>
                      <m:fPr>
                        <m:ctrlPr>
                          <a:rPr lang="en-US" altLang="en-US" sz="240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(6.626 </m:t>
                        </m:r>
                        <m:r>
                          <a:rPr lang="en-US" altLang="en-US" sz="2400" b="0" i="1" smtClean="0">
                            <a:latin typeface="Cambria Math" charset="0"/>
                            <a:ea typeface="Times New Roman" charset="0"/>
                            <a:cs typeface="Times New Roman" charset="0"/>
                          </a:rPr>
                          <m:t>𝑥</m:t>
                        </m:r>
                        <m:r>
                          <a:rPr lang="en-US" altLang="en-US" sz="2400" b="0" i="1" smtClean="0">
                            <a:latin typeface="Cambria Math" charset="0"/>
                            <a:ea typeface="Times New Roman" charset="0"/>
                            <a:cs typeface="Times New Roman" charset="0"/>
                          </a:rPr>
                          <m:t> </m:t>
                        </m:r>
                        <m:sSup>
                          <m:sSupPr>
                            <m:ctrlPr>
                              <a:rPr lang="en-US" altLang="en-US" sz="2400" b="0" i="1" smtClean="0">
                                <a:latin typeface="Cambria Math" panose="02040503050406030204" pitchFamily="18" charset="0"/>
                                <a:ea typeface="Times New Roman" charset="0"/>
                                <a:cs typeface="Times New Roman" charset="0"/>
                              </a:rPr>
                            </m:ctrlPr>
                          </m:sSupPr>
                          <m:e>
                            <m:r>
                              <a:rPr lang="en-US" altLang="en-US" sz="2400" b="0" i="1" smtClean="0">
                                <a:latin typeface="Cambria Math" charset="0"/>
                                <a:ea typeface="Times New Roman" charset="0"/>
                                <a:cs typeface="Times New Roman" charset="0"/>
                              </a:rPr>
                              <m:t>10</m:t>
                            </m:r>
                          </m:e>
                          <m:sup>
                            <m:r>
                              <a:rPr lang="en-US" altLang="en-US" sz="2400" b="0" i="1" smtClean="0">
                                <a:latin typeface="Cambria Math" charset="0"/>
                                <a:ea typeface="Times New Roman" charset="0"/>
                                <a:cs typeface="Times New Roman" charset="0"/>
                              </a:rPr>
                              <m:t>−34</m:t>
                            </m:r>
                          </m:sup>
                        </m:sSup>
                        <m:r>
                          <a:rPr lang="en-US" altLang="en-US" sz="2400" b="0" i="1" smtClean="0">
                            <a:latin typeface="Cambria Math" charset="0"/>
                            <a:ea typeface="Times New Roman" charset="0"/>
                            <a:cs typeface="Times New Roman" charset="0"/>
                          </a:rPr>
                          <m:t>𝐽</m:t>
                        </m:r>
                        <m:r>
                          <a:rPr lang="en-US" altLang="en-US" sz="2400" b="0" i="1" smtClean="0">
                            <a:latin typeface="Cambria Math" charset="0"/>
                            <a:ea typeface="Times New Roman" charset="0"/>
                            <a:cs typeface="Times New Roman" charset="0"/>
                          </a:rPr>
                          <m:t>.</m:t>
                        </m:r>
                        <m:r>
                          <a:rPr lang="en-US" altLang="en-US" sz="2400" b="0" i="1" smtClean="0">
                            <a:latin typeface="Cambria Math" charset="0"/>
                            <a:ea typeface="Times New Roman" charset="0"/>
                            <a:cs typeface="Times New Roman" charset="0"/>
                          </a:rPr>
                          <m:t>𝑠</m:t>
                        </m:r>
                        <m:r>
                          <a:rPr lang="en-US" altLang="en-US" sz="2400" b="0" i="1" smtClean="0">
                            <a:latin typeface="Cambria Math" charset="0"/>
                            <a:ea typeface="Times New Roman" charset="0"/>
                            <a:cs typeface="Times New Roman" charset="0"/>
                          </a:rPr>
                          <m:t>)(2.998 </m:t>
                        </m:r>
                        <m:r>
                          <a:rPr lang="en-US" altLang="en-US" sz="2400" b="0" i="1" smtClean="0">
                            <a:latin typeface="Cambria Math" charset="0"/>
                            <a:ea typeface="Times New Roman" charset="0"/>
                            <a:cs typeface="Times New Roman" charset="0"/>
                          </a:rPr>
                          <m:t>𝑥</m:t>
                        </m:r>
                        <m:r>
                          <a:rPr lang="en-US" altLang="en-US" sz="2400" b="0" i="1" smtClean="0">
                            <a:latin typeface="Cambria Math" charset="0"/>
                            <a:ea typeface="Times New Roman" charset="0"/>
                            <a:cs typeface="Times New Roman" charset="0"/>
                          </a:rPr>
                          <m:t> </m:t>
                        </m:r>
                        <m:sSup>
                          <m:sSupPr>
                            <m:ctrlPr>
                              <a:rPr lang="en-US" altLang="en-US" sz="2400" b="0" i="1" smtClean="0">
                                <a:latin typeface="Cambria Math" panose="02040503050406030204" pitchFamily="18" charset="0"/>
                                <a:ea typeface="Times New Roman" charset="0"/>
                                <a:cs typeface="Times New Roman" charset="0"/>
                              </a:rPr>
                            </m:ctrlPr>
                          </m:sSupPr>
                          <m:e>
                            <m:r>
                              <a:rPr lang="en-US" altLang="en-US" sz="2400" b="0" i="1" smtClean="0">
                                <a:latin typeface="Cambria Math" charset="0"/>
                                <a:ea typeface="Times New Roman" charset="0"/>
                                <a:cs typeface="Times New Roman" charset="0"/>
                              </a:rPr>
                              <m:t>10</m:t>
                            </m:r>
                          </m:e>
                          <m:sup>
                            <m:r>
                              <a:rPr lang="en-US" altLang="en-US" sz="2400" b="0" i="1" smtClean="0">
                                <a:latin typeface="Cambria Math" charset="0"/>
                                <a:ea typeface="Times New Roman" charset="0"/>
                                <a:cs typeface="Times New Roman" charset="0"/>
                              </a:rPr>
                              <m:t>8</m:t>
                            </m:r>
                          </m:sup>
                        </m:sSup>
                        <m:f>
                          <m:fPr>
                            <m:ctrlPr>
                              <a:rPr lang="en-US" altLang="en-US" sz="2400" b="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𝑚</m:t>
                            </m:r>
                          </m:num>
                          <m:den>
                            <m:r>
                              <a:rPr lang="en-US" altLang="en-US" sz="2400" b="0" i="1" smtClean="0">
                                <a:latin typeface="Cambria Math" charset="0"/>
                                <a:ea typeface="Times New Roman" charset="0"/>
                                <a:cs typeface="Times New Roman" charset="0"/>
                              </a:rPr>
                              <m:t>𝑠</m:t>
                            </m:r>
                          </m:den>
                        </m:f>
                        <m:r>
                          <a:rPr lang="en-US" altLang="en-US" sz="2400" b="0" i="1" smtClean="0">
                            <a:latin typeface="Cambria Math" charset="0"/>
                            <a:ea typeface="Times New Roman" charset="0"/>
                            <a:cs typeface="Times New Roman" charset="0"/>
                          </a:rPr>
                          <m:t>)</m:t>
                        </m:r>
                      </m:num>
                      <m:den>
                        <m:r>
                          <a:rPr lang="en-US" altLang="en-US" sz="2400" b="0" i="1" smtClean="0">
                            <a:latin typeface="Cambria Math" charset="0"/>
                            <a:ea typeface="Times New Roman" charset="0"/>
                            <a:cs typeface="Times New Roman" charset="0"/>
                          </a:rPr>
                          <m:t>3.025 </m:t>
                        </m:r>
                        <m:r>
                          <a:rPr lang="en-US" altLang="en-US" sz="2400" b="0" i="1" smtClean="0">
                            <a:latin typeface="Cambria Math" charset="0"/>
                            <a:ea typeface="Times New Roman" charset="0"/>
                            <a:cs typeface="Times New Roman" charset="0"/>
                          </a:rPr>
                          <m:t>𝑥</m:t>
                        </m:r>
                        <m:r>
                          <a:rPr lang="en-US" altLang="en-US" sz="2400" b="0" i="1" smtClean="0">
                            <a:latin typeface="Cambria Math" charset="0"/>
                            <a:ea typeface="Times New Roman" charset="0"/>
                            <a:cs typeface="Times New Roman" charset="0"/>
                          </a:rPr>
                          <m:t> </m:t>
                        </m:r>
                        <m:sSup>
                          <m:sSupPr>
                            <m:ctrlPr>
                              <a:rPr lang="en-US" altLang="en-US" sz="2400" b="0" i="1" smtClean="0">
                                <a:latin typeface="Cambria Math" panose="02040503050406030204" pitchFamily="18" charset="0"/>
                                <a:ea typeface="Times New Roman" charset="0"/>
                                <a:cs typeface="Times New Roman" charset="0"/>
                              </a:rPr>
                            </m:ctrlPr>
                          </m:sSupPr>
                          <m:e>
                            <m:r>
                              <a:rPr lang="en-US" altLang="en-US" sz="2400" b="0" i="1" smtClean="0">
                                <a:latin typeface="Cambria Math" charset="0"/>
                                <a:ea typeface="Times New Roman" charset="0"/>
                                <a:cs typeface="Times New Roman" charset="0"/>
                              </a:rPr>
                              <m:t>10</m:t>
                            </m:r>
                          </m:e>
                          <m:sup>
                            <m:r>
                              <a:rPr lang="en-US" altLang="en-US" sz="2400" b="0" i="1" smtClean="0">
                                <a:latin typeface="Cambria Math" charset="0"/>
                                <a:ea typeface="Times New Roman" charset="0"/>
                                <a:cs typeface="Times New Roman" charset="0"/>
                              </a:rPr>
                              <m:t>−19</m:t>
                            </m:r>
                          </m:sup>
                        </m:sSup>
                        <m:r>
                          <a:rPr lang="en-US" altLang="en-US" sz="2400" b="0" i="1" smtClean="0">
                            <a:latin typeface="Cambria Math" charset="0"/>
                            <a:ea typeface="Times New Roman" charset="0"/>
                            <a:cs typeface="Times New Roman" charset="0"/>
                          </a:rPr>
                          <m:t> </m:t>
                        </m:r>
                        <m:r>
                          <a:rPr lang="en-US" altLang="en-US" sz="2400" b="0" i="1" smtClean="0">
                            <a:latin typeface="Cambria Math" charset="0"/>
                            <a:ea typeface="Times New Roman" charset="0"/>
                            <a:cs typeface="Times New Roman" charset="0"/>
                          </a:rPr>
                          <m:t>𝑚</m:t>
                        </m:r>
                        <m:r>
                          <a:rPr lang="en-US" altLang="en-US" sz="2400" b="0" i="1" smtClean="0">
                            <a:latin typeface="Cambria Math" charset="0"/>
                            <a:ea typeface="Times New Roman" charset="0"/>
                            <a:cs typeface="Times New Roman" charset="0"/>
                          </a:rPr>
                          <m:t>)</m:t>
                        </m:r>
                      </m:den>
                    </m:f>
                  </m:oMath>
                </a14:m>
                <a:r>
                  <a:rPr lang="en-US" altLang="en-US" sz="2200" dirty="0" smtClean="0">
                    <a:latin typeface="Times New Roman" charset="0"/>
                    <a:ea typeface="Times New Roman" charset="0"/>
                    <a:cs typeface="Times New Roman" charset="0"/>
                  </a:rPr>
                  <a:t> = </a:t>
                </a:r>
                <a:r>
                  <a:rPr lang="en-US" altLang="en-US" sz="2000" dirty="0" smtClean="0">
                    <a:latin typeface="Times New Roman" charset="0"/>
                    <a:ea typeface="Times New Roman" charset="0"/>
                    <a:cs typeface="Times New Roman" charset="0"/>
                  </a:rPr>
                  <a:t>6.567 x 10</a:t>
                </a:r>
                <a:r>
                  <a:rPr lang="en-US" altLang="en-US" sz="2000" baseline="36000" dirty="0" smtClean="0">
                    <a:latin typeface="Times New Roman" charset="0"/>
                    <a:ea typeface="Times New Roman" charset="0"/>
                    <a:cs typeface="Times New Roman" charset="0"/>
                  </a:rPr>
                  <a:t>-7</a:t>
                </a:r>
                <a:r>
                  <a:rPr lang="en-US" altLang="en-US" sz="2000" dirty="0" smtClean="0">
                    <a:latin typeface="Times New Roman" charset="0"/>
                    <a:ea typeface="Times New Roman" charset="0"/>
                    <a:cs typeface="Times New Roman" charset="0"/>
                  </a:rPr>
                  <a:t> m = </a:t>
                </a:r>
                <a:r>
                  <a:rPr lang="en-US" altLang="en-US" sz="2000" b="1" dirty="0">
                    <a:latin typeface="Times New Roman" charset="0"/>
                    <a:ea typeface="Times New Roman" charset="0"/>
                    <a:cs typeface="Times New Roman" charset="0"/>
                  </a:rPr>
                  <a:t>656.7 </a:t>
                </a:r>
                <a:r>
                  <a:rPr lang="en-US" altLang="en-US" sz="2000" b="1" dirty="0" smtClean="0">
                    <a:latin typeface="Times New Roman" charset="0"/>
                    <a:ea typeface="Times New Roman" charset="0"/>
                    <a:cs typeface="Times New Roman" charset="0"/>
                  </a:rPr>
                  <a:t>nm</a:t>
                </a:r>
                <a:endParaRPr lang="en-US" altLang="en-US" sz="2000" b="1" dirty="0">
                  <a:latin typeface="Times New Roman" charset="0"/>
                  <a:ea typeface="Times New Roman" charset="0"/>
                  <a:cs typeface="Times New Roman" charset="0"/>
                </a:endParaRPr>
              </a:p>
            </p:txBody>
          </p:sp>
        </mc:Choice>
        <mc:Fallback>
          <p:sp>
            <p:nvSpPr>
              <p:cNvPr id="28675" name="Rectangle 3"/>
              <p:cNvSpPr>
                <a:spLocks noGrp="1" noRot="1" noChangeAspect="1" noMove="1" noResize="1" noEditPoints="1" noAdjustHandles="1" noChangeArrowheads="1" noChangeShapeType="1" noTextEdit="1"/>
              </p:cNvSpPr>
              <p:nvPr>
                <p:ph type="body" idx="1"/>
              </p:nvPr>
            </p:nvSpPr>
            <p:spPr>
              <a:xfrm>
                <a:off x="457200" y="1371600"/>
                <a:ext cx="8229600" cy="5029200"/>
              </a:xfrm>
              <a:blipFill rotWithShape="0">
                <a:blip r:embed="rId2"/>
                <a:stretch>
                  <a:fillRect l="-963"/>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altLang="en-US" sz="3200" smtClean="0">
                <a:latin typeface="Times New Roman" charset="0"/>
                <a:ea typeface="Times New Roman" charset="0"/>
                <a:cs typeface="Times New Roman" charset="0"/>
              </a:rPr>
              <a:t>Applying Bohr’s Model to Hydrogen Spectrum</a:t>
            </a:r>
            <a:endParaRPr lang="en-US" sz="3200">
              <a:latin typeface="Times New Roman" charset="0"/>
              <a:ea typeface="Times New Roman" charset="0"/>
              <a:cs typeface="Times New Roman" charset="0"/>
            </a:endParaRPr>
          </a:p>
        </p:txBody>
      </p:sp>
      <p:sp>
        <p:nvSpPr>
          <p:cNvPr id="3" name="Content Placeholder 2"/>
          <p:cNvSpPr>
            <a:spLocks noGrp="1"/>
          </p:cNvSpPr>
          <p:nvPr>
            <p:ph idx="1"/>
          </p:nvPr>
        </p:nvSpPr>
        <p:spPr>
          <a:xfrm>
            <a:off x="457200" y="1828800"/>
            <a:ext cx="8229600" cy="4297363"/>
          </a:xfrm>
        </p:spPr>
        <p:txBody>
          <a:bodyPr/>
          <a:lstStyle/>
          <a:p>
            <a:r>
              <a:rPr lang="en-US" altLang="en-US" sz="2400" smtClean="0">
                <a:latin typeface="Times New Roman" charset="0"/>
                <a:ea typeface="Times New Roman" charset="0"/>
                <a:cs typeface="Times New Roman" charset="0"/>
              </a:rPr>
              <a:t>Calculated wavelength agrees with observed value of </a:t>
            </a:r>
            <a:r>
              <a:rPr lang="en-US" altLang="en-US" sz="2400" i="1" smtClean="0">
                <a:latin typeface="Times New Roman" charset="0"/>
                <a:ea typeface="Times New Roman" charset="0"/>
                <a:cs typeface="Times New Roman" charset="0"/>
              </a:rPr>
              <a:t>alpha</a:t>
            </a:r>
            <a:r>
              <a:rPr lang="en-US" altLang="en-US" sz="2400" smtClean="0">
                <a:latin typeface="Times New Roman" charset="0"/>
                <a:ea typeface="Times New Roman" charset="0"/>
                <a:cs typeface="Times New Roman" charset="0"/>
              </a:rPr>
              <a:t> line (red) in the hydrogen spectrum.</a:t>
            </a:r>
          </a:p>
          <a:p>
            <a:r>
              <a:rPr lang="en-US" altLang="en-US" sz="2400" smtClean="0">
                <a:latin typeface="Times New Roman" charset="0"/>
                <a:ea typeface="Times New Roman" charset="0"/>
                <a:cs typeface="Times New Roman" charset="0"/>
              </a:rPr>
              <a:t>When electron jumps from orbit-4 to orbit-2 (</a:t>
            </a:r>
            <a:r>
              <a:rPr lang="en-US" altLang="en-US" sz="2400" i="1" smtClean="0">
                <a:latin typeface="Times New Roman" charset="0"/>
                <a:ea typeface="Times New Roman" charset="0"/>
                <a:cs typeface="Times New Roman" charset="0"/>
              </a:rPr>
              <a:t>n</a:t>
            </a:r>
            <a:r>
              <a:rPr lang="en-US" altLang="en-US" sz="2400" smtClean="0">
                <a:latin typeface="Times New Roman" charset="0"/>
                <a:ea typeface="Times New Roman" charset="0"/>
                <a:cs typeface="Times New Roman" charset="0"/>
              </a:rPr>
              <a:t> = 4 to </a:t>
            </a:r>
            <a:r>
              <a:rPr lang="en-US" altLang="en-US" sz="2400" i="1" smtClean="0">
                <a:latin typeface="Times New Roman" charset="0"/>
                <a:ea typeface="Times New Roman" charset="0"/>
                <a:cs typeface="Times New Roman" charset="0"/>
              </a:rPr>
              <a:t>n</a:t>
            </a:r>
            <a:r>
              <a:rPr lang="en-US" altLang="en-US" sz="2400" smtClean="0">
                <a:latin typeface="Times New Roman" charset="0"/>
                <a:ea typeface="Times New Roman" charset="0"/>
                <a:cs typeface="Times New Roman" charset="0"/>
              </a:rPr>
              <a:t> = 2), the calculated </a:t>
            </a:r>
            <a:r>
              <a:rPr lang="en-US" altLang="en-US" sz="2400" i="1" smtClean="0">
                <a:latin typeface="Times New Roman" charset="0"/>
                <a:ea typeface="Times New Roman" charset="0"/>
                <a:cs typeface="Times New Roman" charset="0"/>
              </a:rPr>
              <a:t>wavelength</a:t>
            </a:r>
            <a:r>
              <a:rPr lang="en-US" altLang="en-US" sz="2400" smtClean="0">
                <a:latin typeface="Times New Roman" charset="0"/>
                <a:ea typeface="Times New Roman" charset="0"/>
                <a:cs typeface="Times New Roman" charset="0"/>
              </a:rPr>
              <a:t> (</a:t>
            </a:r>
            <a:r>
              <a:rPr lang="en-US" altLang="en-US" sz="2400" smtClean="0">
                <a:latin typeface="Symbol" charset="2"/>
                <a:ea typeface="Times New Roman" charset="0"/>
                <a:cs typeface="Times New Roman" charset="0"/>
              </a:rPr>
              <a:t>l</a:t>
            </a:r>
            <a:r>
              <a:rPr lang="en-US" altLang="en-US" sz="2400" smtClean="0">
                <a:latin typeface="Times New Roman" charset="0"/>
                <a:ea typeface="Times New Roman" charset="0"/>
                <a:cs typeface="Times New Roman" charset="0"/>
              </a:rPr>
              <a:t> = 486.4 nm) agrees with the </a:t>
            </a:r>
            <a:r>
              <a:rPr lang="en-US" altLang="en-US" sz="2400" i="1" smtClean="0">
                <a:latin typeface="Times New Roman" charset="0"/>
                <a:ea typeface="Times New Roman" charset="0"/>
                <a:cs typeface="Times New Roman" charset="0"/>
              </a:rPr>
              <a:t>beta</a:t>
            </a:r>
            <a:r>
              <a:rPr lang="en-US" altLang="en-US" sz="2400" smtClean="0">
                <a:latin typeface="Times New Roman" charset="0"/>
                <a:ea typeface="Times New Roman" charset="0"/>
                <a:cs typeface="Times New Roman" charset="0"/>
              </a:rPr>
              <a:t> (blue) line in observed hydrogen spectrum.</a:t>
            </a:r>
          </a:p>
          <a:p>
            <a:endParaRPr lang="en-US"/>
          </a:p>
        </p:txBody>
      </p:sp>
    </p:spTree>
    <p:extLst>
      <p:ext uri="{BB962C8B-B14F-4D97-AF65-F5344CB8AC3E}">
        <p14:creationId xmlns:p14="http://schemas.microsoft.com/office/powerpoint/2010/main" val="2100216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3200">
                <a:latin typeface="Times New Roman" charset="0"/>
                <a:ea typeface="Times New Roman" charset="0"/>
                <a:cs typeface="Times New Roman" charset="0"/>
              </a:rPr>
              <a:t>Limitation of the Bohr’s Model</a:t>
            </a:r>
          </a:p>
        </p:txBody>
      </p:sp>
      <mc:AlternateContent xmlns:mc="http://schemas.openxmlformats.org/markup-compatibility/2006">
        <mc:Choice xmlns:a14="http://schemas.microsoft.com/office/drawing/2010/main" Requires="a14">
          <p:sp>
            <p:nvSpPr>
              <p:cNvPr id="29699" name="Rectangle 3"/>
              <p:cNvSpPr>
                <a:spLocks noGrp="1" noChangeArrowheads="1"/>
              </p:cNvSpPr>
              <p:nvPr>
                <p:ph type="body" idx="1"/>
              </p:nvPr>
            </p:nvSpPr>
            <p:spPr>
              <a:xfrm>
                <a:off x="457200" y="1600200"/>
                <a:ext cx="8229600" cy="4800600"/>
              </a:xfrm>
            </p:spPr>
            <p:txBody>
              <a:bodyPr/>
              <a:lstStyle/>
              <a:p>
                <a:pPr eaLnBrk="1" hangingPunct="1">
                  <a:lnSpc>
                    <a:spcPct val="80000"/>
                  </a:lnSpc>
                </a:pPr>
                <a:r>
                  <a:rPr lang="en-US" altLang="en-US" sz="2400" dirty="0" smtClean="0">
                    <a:latin typeface="Times New Roman" charset="0"/>
                    <a:ea typeface="Times New Roman" charset="0"/>
                    <a:cs typeface="Times New Roman" charset="0"/>
                  </a:rPr>
                  <a:t>Bohr’s model works only for hydrogen atom and other one-electron (hydrogen-like) ionic species, such as He</a:t>
                </a:r>
                <a:r>
                  <a:rPr lang="en-US" altLang="en-US" sz="2400" baseline="40000" dirty="0">
                    <a:latin typeface="Times New Roman" charset="0"/>
                    <a:ea typeface="Times New Roman" charset="0"/>
                    <a:cs typeface="Times New Roman" charset="0"/>
                  </a:rPr>
                  <a:t>+</a:t>
                </a:r>
                <a:r>
                  <a:rPr lang="en-US" altLang="en-US" sz="2400" dirty="0">
                    <a:latin typeface="Times New Roman" charset="0"/>
                    <a:ea typeface="Times New Roman" charset="0"/>
                    <a:cs typeface="Times New Roman" charset="0"/>
                  </a:rPr>
                  <a:t>, Li</a:t>
                </a:r>
                <a:r>
                  <a:rPr lang="en-US" altLang="en-US" sz="2400" baseline="4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etc.</a:t>
                </a:r>
              </a:p>
              <a:p>
                <a:pPr eaLnBrk="1" hangingPunct="1">
                  <a:lnSpc>
                    <a:spcPct val="80000"/>
                  </a:lnSpc>
                </a:pPr>
                <a:endParaRPr lang="en-US" altLang="en-US" sz="1200" dirty="0">
                  <a:latin typeface="Times New Roman" charset="0"/>
                  <a:ea typeface="Times New Roman" charset="0"/>
                  <a:cs typeface="Times New Roman" charset="0"/>
                </a:endParaRPr>
              </a:p>
              <a:p>
                <a:pPr eaLnBrk="1" hangingPunct="1">
                  <a:lnSpc>
                    <a:spcPct val="80000"/>
                  </a:lnSpc>
                </a:pPr>
                <a:r>
                  <a:rPr lang="en-US" altLang="en-US" sz="2400" dirty="0">
                    <a:latin typeface="Times New Roman" charset="0"/>
                    <a:ea typeface="Times New Roman" charset="0"/>
                    <a:cs typeface="Times New Roman" charset="0"/>
                  </a:rPr>
                  <a:t>For H-atom, Bohr’s energy is given by:  </a:t>
                </a:r>
              </a:p>
              <a:p>
                <a:pPr eaLnBrk="1" hangingPunct="1">
                  <a:buFontTx/>
                  <a:buNone/>
                </a:pPr>
                <a:r>
                  <a:rPr lang="en-US" altLang="en-US" sz="2800" i="1" dirty="0">
                    <a:latin typeface="Times New Roman" charset="0"/>
                    <a:ea typeface="Times New Roman" charset="0"/>
                    <a:cs typeface="Times New Roman" charset="0"/>
                  </a:rPr>
                  <a:t>	</a:t>
                </a:r>
                <a:r>
                  <a:rPr lang="en-US" altLang="en-US" sz="2400" i="1" dirty="0">
                    <a:latin typeface="Times New Roman" charset="0"/>
                    <a:ea typeface="Times New Roman" charset="0"/>
                    <a:cs typeface="Times New Roman" charset="0"/>
                  </a:rPr>
                  <a:t>	</a:t>
                </a:r>
                <a:r>
                  <a:rPr lang="en-US" altLang="en-US" sz="2400" i="1" dirty="0" err="1">
                    <a:latin typeface="Times New Roman" charset="0"/>
                    <a:ea typeface="Times New Roman" charset="0"/>
                    <a:cs typeface="Times New Roman" charset="0"/>
                  </a:rPr>
                  <a:t>E</a:t>
                </a:r>
                <a:r>
                  <a:rPr lang="en-US" altLang="en-US" sz="2400" i="1" baseline="-12000" dirty="0" err="1">
                    <a:latin typeface="Times New Roman" charset="0"/>
                    <a:ea typeface="Times New Roman" charset="0"/>
                    <a:cs typeface="Times New Roman" charset="0"/>
                  </a:rPr>
                  <a:t>n</a:t>
                </a:r>
                <a:r>
                  <a:rPr lang="en-US" altLang="en-US" sz="2400" dirty="0">
                    <a:latin typeface="Times New Roman" charset="0"/>
                    <a:ea typeface="Times New Roman" charset="0"/>
                    <a:cs typeface="Times New Roman" charset="0"/>
                  </a:rPr>
                  <a:t> = -2.179 x 10</a:t>
                </a:r>
                <a:r>
                  <a:rPr lang="en-US" altLang="en-US" sz="2400" baseline="36000" dirty="0">
                    <a:latin typeface="Times New Roman" charset="0"/>
                    <a:ea typeface="Times New Roman" charset="0"/>
                    <a:cs typeface="Times New Roman" charset="0"/>
                  </a:rPr>
                  <a:t>-18</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J </a:t>
                </a:r>
                <a:r>
                  <a:rPr lang="en-US" altLang="en-US" sz="2800" dirty="0" smtClean="0">
                    <a:latin typeface="Times New Roman" charset="0"/>
                    <a:ea typeface="Times New Roman" charset="0"/>
                    <a:cs typeface="Times New Roman" charset="0"/>
                  </a:rPr>
                  <a:t>∙</a:t>
                </a:r>
                <a:r>
                  <a:rPr lang="en-US" altLang="en-US" sz="2400" dirty="0" smtClean="0">
                    <a:latin typeface="Times New Roman" charset="0"/>
                    <a:ea typeface="Times New Roman" charset="0"/>
                    <a:cs typeface="Times New Roman" charset="0"/>
                  </a:rPr>
                  <a:t> (</a:t>
                </a:r>
                <a14:m>
                  <m:oMath xmlns:m="http://schemas.openxmlformats.org/officeDocument/2006/math">
                    <m:f>
                      <m:fPr>
                        <m:ctrlPr>
                          <a:rPr lang="en-US" altLang="en-US" sz="2800" i="1" smtClean="0">
                            <a:latin typeface="Cambria Math" panose="02040503050406030204" pitchFamily="18" charset="0"/>
                            <a:cs typeface="Times New Roman" charset="0"/>
                          </a:rPr>
                        </m:ctrlPr>
                      </m:fPr>
                      <m:num>
                        <m:r>
                          <a:rPr lang="en-US" altLang="en-US" sz="2800" b="0" i="1" smtClean="0">
                            <a:latin typeface="Cambria Math" panose="02040503050406030204" pitchFamily="18" charset="0"/>
                            <a:cs typeface="Times New Roman" charset="0"/>
                          </a:rPr>
                          <m:t>1</m:t>
                        </m:r>
                      </m:num>
                      <m:den>
                        <m:sSup>
                          <m:sSupPr>
                            <m:ctrlPr>
                              <a:rPr lang="en-US" altLang="en-US" sz="2800" b="0" i="1" smtClean="0">
                                <a:latin typeface="Cambria Math" panose="02040503050406030204" pitchFamily="18" charset="0"/>
                                <a:cs typeface="Times New Roman" charset="0"/>
                              </a:rPr>
                            </m:ctrlPr>
                          </m:sSupPr>
                          <m:e>
                            <m:r>
                              <a:rPr lang="en-US" altLang="en-US" sz="2800" b="0" i="1" smtClean="0">
                                <a:latin typeface="Cambria Math" panose="02040503050406030204" pitchFamily="18" charset="0"/>
                                <a:cs typeface="Times New Roman" charset="0"/>
                              </a:rPr>
                              <m:t>𝑛</m:t>
                            </m:r>
                          </m:e>
                          <m:sup>
                            <m:r>
                              <a:rPr lang="en-US" altLang="en-US" sz="2800" b="0" i="1" smtClean="0">
                                <a:latin typeface="Cambria Math" panose="02040503050406030204" pitchFamily="18" charset="0"/>
                                <a:cs typeface="Times New Roman" charset="0"/>
                              </a:rPr>
                              <m:t>2</m:t>
                            </m:r>
                          </m:sup>
                        </m:sSup>
                      </m:den>
                    </m:f>
                  </m:oMath>
                </a14:m>
                <a:r>
                  <a:rPr lang="en-US" altLang="en-US" sz="2400" dirty="0" smtClean="0">
                    <a:latin typeface="Times New Roman" charset="0"/>
                    <a:ea typeface="Times New Roman" charset="0"/>
                    <a:cs typeface="Times New Roman" charset="0"/>
                  </a:rPr>
                  <a:t>);</a:t>
                </a:r>
                <a:r>
                  <a:rPr lang="en-US" altLang="en-US" sz="2400" dirty="0">
                    <a:latin typeface="Times New Roman" charset="0"/>
                    <a:ea typeface="Times New Roman" charset="0"/>
                    <a:cs typeface="Times New Roman" charset="0"/>
                  </a:rPr>
                  <a:t>	(</a:t>
                </a:r>
                <a:r>
                  <a:rPr lang="en-US" altLang="en-US" sz="2400" i="1" dirty="0">
                    <a:latin typeface="Times New Roman" charset="0"/>
                    <a:ea typeface="Times New Roman" charset="0"/>
                    <a:cs typeface="Times New Roman" charset="0"/>
                  </a:rPr>
                  <a:t>n</a:t>
                </a:r>
                <a:r>
                  <a:rPr lang="en-US" altLang="en-US" sz="2400" dirty="0">
                    <a:latin typeface="Times New Roman" charset="0"/>
                    <a:ea typeface="Times New Roman" charset="0"/>
                    <a:cs typeface="Times New Roman" charset="0"/>
                  </a:rPr>
                  <a:t> = 1, 2, 3, </a:t>
                </a:r>
                <a:r>
                  <a:rPr lang="en-US" altLang="en-US" sz="2400" dirty="0" smtClean="0">
                    <a:latin typeface="Times New Roman" charset="0"/>
                    <a:ea typeface="Times New Roman" charset="0"/>
                    <a:cs typeface="Times New Roman" charset="0"/>
                  </a:rPr>
                  <a:t>…)</a:t>
                </a:r>
                <a:endParaRPr lang="en-US" altLang="en-US" sz="2000" dirty="0">
                  <a:latin typeface="Times New Roman" charset="0"/>
                  <a:ea typeface="Times New Roman" charset="0"/>
                  <a:cs typeface="Times New Roman" charset="0"/>
                </a:endParaRPr>
              </a:p>
              <a:p>
                <a:pPr eaLnBrk="1" hangingPunct="1">
                  <a:lnSpc>
                    <a:spcPct val="150000"/>
                  </a:lnSpc>
                </a:pPr>
                <a:r>
                  <a:rPr lang="en-US" altLang="en-US" sz="2400" dirty="0">
                    <a:latin typeface="Times New Roman" charset="0"/>
                    <a:ea typeface="Times New Roman" charset="0"/>
                    <a:cs typeface="Times New Roman" charset="0"/>
                  </a:rPr>
                  <a:t>For other one-electron particle, energy is given by:  </a:t>
                </a:r>
              </a:p>
              <a:p>
                <a:pPr eaLnBrk="1" hangingPunct="1">
                  <a:buFontTx/>
                  <a:buNone/>
                </a:pPr>
                <a:r>
                  <a:rPr lang="en-US" altLang="en-US" sz="2400" i="1" dirty="0">
                    <a:latin typeface="Times New Roman" charset="0"/>
                    <a:ea typeface="Times New Roman" charset="0"/>
                    <a:cs typeface="Times New Roman" charset="0"/>
                  </a:rPr>
                  <a:t>		</a:t>
                </a:r>
                <a:r>
                  <a:rPr lang="en-US" altLang="en-US" sz="2400" i="1" dirty="0" err="1">
                    <a:latin typeface="Times New Roman" charset="0"/>
                    <a:ea typeface="Times New Roman" charset="0"/>
                    <a:cs typeface="Times New Roman" charset="0"/>
                  </a:rPr>
                  <a:t>E</a:t>
                </a:r>
                <a:r>
                  <a:rPr lang="en-US" altLang="en-US" sz="2400" i="1" baseline="-12000" dirty="0" err="1">
                    <a:latin typeface="Times New Roman" charset="0"/>
                    <a:ea typeface="Times New Roman" charset="0"/>
                    <a:cs typeface="Times New Roman" charset="0"/>
                  </a:rPr>
                  <a:t>n</a:t>
                </a:r>
                <a:r>
                  <a:rPr lang="en-US" altLang="en-US" sz="2400" dirty="0">
                    <a:latin typeface="Times New Roman" charset="0"/>
                    <a:ea typeface="Times New Roman" charset="0"/>
                    <a:cs typeface="Times New Roman" charset="0"/>
                  </a:rPr>
                  <a:t> = -2.179 x 10</a:t>
                </a:r>
                <a:r>
                  <a:rPr lang="en-US" altLang="en-US" sz="2400" baseline="36000" dirty="0">
                    <a:latin typeface="Times New Roman" charset="0"/>
                    <a:ea typeface="Times New Roman" charset="0"/>
                    <a:cs typeface="Times New Roman" charset="0"/>
                  </a:rPr>
                  <a:t>-18</a:t>
                </a:r>
                <a:r>
                  <a:rPr lang="en-US" altLang="en-US" sz="2400" dirty="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J </a:t>
                </a:r>
                <a:r>
                  <a:rPr lang="en-US" altLang="en-US" sz="2800" dirty="0">
                    <a:latin typeface="Times New Roman" charset="0"/>
                    <a:ea typeface="Times New Roman" charset="0"/>
                    <a:cs typeface="Times New Roman" charset="0"/>
                  </a:rPr>
                  <a:t>∙</a:t>
                </a:r>
                <a:r>
                  <a:rPr lang="en-US" altLang="en-US" sz="2400" dirty="0">
                    <a:latin typeface="Times New Roman" charset="0"/>
                    <a:ea typeface="Times New Roman" charset="0"/>
                    <a:cs typeface="Times New Roman" charset="0"/>
                  </a:rPr>
                  <a:t> (</a:t>
                </a:r>
                <a14:m>
                  <m:oMath xmlns:m="http://schemas.openxmlformats.org/officeDocument/2006/math">
                    <m:f>
                      <m:fPr>
                        <m:ctrlPr>
                          <a:rPr lang="en-US" altLang="en-US" sz="2800" i="1" smtClean="0">
                            <a:latin typeface="Cambria Math" panose="02040503050406030204" pitchFamily="18" charset="0"/>
                            <a:cs typeface="Times New Roman" charset="0"/>
                          </a:rPr>
                        </m:ctrlPr>
                      </m:fPr>
                      <m:num>
                        <m:sSup>
                          <m:sSupPr>
                            <m:ctrlPr>
                              <a:rPr lang="en-US" altLang="en-US" sz="2800" b="0" i="1" smtClean="0">
                                <a:latin typeface="Cambria Math" panose="02040503050406030204" pitchFamily="18" charset="0"/>
                                <a:cs typeface="Times New Roman" charset="0"/>
                              </a:rPr>
                            </m:ctrlPr>
                          </m:sSupPr>
                          <m:e>
                            <m:r>
                              <a:rPr lang="en-US" altLang="en-US" sz="2800" b="0" i="1" smtClean="0">
                                <a:latin typeface="Cambria Math" panose="02040503050406030204" pitchFamily="18" charset="0"/>
                                <a:cs typeface="Times New Roman" charset="0"/>
                              </a:rPr>
                              <m:t>𝑍</m:t>
                            </m:r>
                          </m:e>
                          <m:sup>
                            <m:r>
                              <a:rPr lang="en-US" altLang="en-US" sz="2800" b="0" i="1" smtClean="0">
                                <a:latin typeface="Cambria Math" panose="02040503050406030204" pitchFamily="18" charset="0"/>
                                <a:cs typeface="Times New Roman" charset="0"/>
                              </a:rPr>
                              <m:t>2</m:t>
                            </m:r>
                          </m:sup>
                        </m:sSup>
                      </m:num>
                      <m:den>
                        <m:sSup>
                          <m:sSupPr>
                            <m:ctrlPr>
                              <a:rPr lang="en-US" altLang="en-US" sz="2800" b="0" i="1" smtClean="0">
                                <a:latin typeface="Cambria Math" panose="02040503050406030204" pitchFamily="18" charset="0"/>
                                <a:cs typeface="Times New Roman" charset="0"/>
                              </a:rPr>
                            </m:ctrlPr>
                          </m:sSupPr>
                          <m:e>
                            <m:r>
                              <a:rPr lang="en-US" altLang="en-US" sz="2800" b="0" i="1" smtClean="0">
                                <a:latin typeface="Cambria Math" panose="02040503050406030204" pitchFamily="18" charset="0"/>
                                <a:cs typeface="Times New Roman" charset="0"/>
                              </a:rPr>
                              <m:t>𝑛</m:t>
                            </m:r>
                          </m:e>
                          <m:sup>
                            <m:r>
                              <a:rPr lang="en-US" altLang="en-US" sz="2800" b="0" i="1" smtClean="0">
                                <a:latin typeface="Cambria Math" panose="02040503050406030204" pitchFamily="18" charset="0"/>
                                <a:cs typeface="Times New Roman" charset="0"/>
                              </a:rPr>
                              <m:t>2</m:t>
                            </m:r>
                          </m:sup>
                        </m:sSup>
                      </m:den>
                    </m:f>
                  </m:oMath>
                </a14:m>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	(</a:t>
                </a:r>
                <a:r>
                  <a:rPr lang="en-US" altLang="en-US" sz="2400" i="1" dirty="0">
                    <a:latin typeface="Times New Roman" charset="0"/>
                    <a:ea typeface="Times New Roman" charset="0"/>
                    <a:cs typeface="Times New Roman" charset="0"/>
                  </a:rPr>
                  <a:t>Z</a:t>
                </a:r>
                <a:r>
                  <a:rPr lang="en-US" altLang="en-US" sz="2400" dirty="0">
                    <a:latin typeface="Times New Roman" charset="0"/>
                    <a:ea typeface="Times New Roman" charset="0"/>
                    <a:cs typeface="Times New Roman" charset="0"/>
                  </a:rPr>
                  <a:t> = atomic </a:t>
                </a:r>
                <a:r>
                  <a:rPr lang="en-US" altLang="en-US" sz="2400" dirty="0" smtClean="0">
                    <a:latin typeface="Times New Roman" charset="0"/>
                    <a:ea typeface="Times New Roman" charset="0"/>
                    <a:cs typeface="Times New Roman" charset="0"/>
                  </a:rPr>
                  <a:t>number)</a:t>
                </a:r>
                <a:endParaRPr lang="en-US" altLang="en-US" sz="2400" dirty="0">
                  <a:latin typeface="Times New Roman" charset="0"/>
                  <a:ea typeface="Times New Roman" charset="0"/>
                  <a:cs typeface="Times New Roman" charset="0"/>
                </a:endParaRPr>
              </a:p>
              <a:p>
                <a:pPr eaLnBrk="1" hangingPunct="1">
                  <a:lnSpc>
                    <a:spcPct val="80000"/>
                  </a:lnSpc>
                  <a:buFontTx/>
                  <a:buNone/>
                </a:pPr>
                <a:endParaRPr lang="en-US" altLang="en-US" sz="1400" dirty="0">
                  <a:latin typeface="Times New Roman" charset="0"/>
                  <a:ea typeface="Times New Roman" charset="0"/>
                  <a:cs typeface="Times New Roman" charset="0"/>
                </a:endParaRPr>
              </a:p>
              <a:p>
                <a:pPr eaLnBrk="1" hangingPunct="1">
                  <a:lnSpc>
                    <a:spcPct val="80000"/>
                  </a:lnSpc>
                </a:pPr>
                <a:r>
                  <a:rPr lang="en-US" altLang="en-US" sz="2400" dirty="0">
                    <a:latin typeface="Times New Roman" charset="0"/>
                    <a:ea typeface="Times New Roman" charset="0"/>
                    <a:cs typeface="Times New Roman" charset="0"/>
                  </a:rPr>
                  <a:t>Bohr’s model cannot explain atomic spectra of atoms or ions with more than one electron; (</a:t>
                </a:r>
                <a:r>
                  <a:rPr lang="en-US" altLang="en-US" sz="2400" i="1" dirty="0">
                    <a:latin typeface="Times New Roman" charset="0"/>
                    <a:ea typeface="Times New Roman" charset="0"/>
                    <a:cs typeface="Times New Roman" charset="0"/>
                  </a:rPr>
                  <a:t>equation does not take into consideration the effect electron-electron repulsion.</a:t>
                </a:r>
                <a:r>
                  <a:rPr lang="en-US" altLang="en-US" sz="2400" dirty="0">
                    <a:latin typeface="Times New Roman" charset="0"/>
                    <a:ea typeface="Times New Roman" charset="0"/>
                    <a:cs typeface="Times New Roman" charset="0"/>
                  </a:rPr>
                  <a:t>)</a:t>
                </a:r>
              </a:p>
              <a:p>
                <a:pPr eaLnBrk="1" hangingPunct="1">
                  <a:lnSpc>
                    <a:spcPct val="80000"/>
                  </a:lnSpc>
                  <a:buFontTx/>
                  <a:buNone/>
                </a:pPr>
                <a:endParaRPr lang="en-US" altLang="en-US" sz="2400" dirty="0">
                  <a:latin typeface="Times New Roman" charset="0"/>
                  <a:ea typeface="Times New Roman" charset="0"/>
                  <a:cs typeface="Times New Roman" charset="0"/>
                </a:endParaRPr>
              </a:p>
            </p:txBody>
          </p:sp>
        </mc:Choice>
        <mc:Fallback>
          <p:sp>
            <p:nvSpPr>
              <p:cNvPr id="29699" name="Rectangle 3"/>
              <p:cNvSpPr>
                <a:spLocks noGrp="1" noRot="1" noChangeAspect="1" noMove="1" noResize="1" noEditPoints="1" noAdjustHandles="1" noChangeArrowheads="1" noChangeShapeType="1" noTextEdit="1"/>
              </p:cNvSpPr>
              <p:nvPr>
                <p:ph type="body" idx="1"/>
              </p:nvPr>
            </p:nvSpPr>
            <p:spPr>
              <a:xfrm>
                <a:off x="457200" y="1600200"/>
                <a:ext cx="8229600" cy="4800600"/>
              </a:xfrm>
              <a:blipFill rotWithShape="0">
                <a:blip r:embed="rId2"/>
                <a:stretch>
                  <a:fillRect l="-963" t="-2541"/>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buFont typeface="Symbol" charset="2"/>
              <a:buNone/>
            </a:pPr>
            <a:r>
              <a:rPr lang="en-US" altLang="en-US" sz="3600">
                <a:latin typeface="Times New Roman" charset="0"/>
                <a:ea typeface="Times New Roman" charset="0"/>
                <a:cs typeface="Times New Roman" charset="0"/>
              </a:rPr>
              <a:t>Traveling and Standing Waves</a:t>
            </a:r>
          </a:p>
        </p:txBody>
      </p:sp>
      <mc:AlternateContent xmlns:mc="http://schemas.openxmlformats.org/markup-compatibility/2006" xmlns:a14="http://schemas.microsoft.com/office/drawing/2010/main">
        <mc:Choice Requires="a14">
          <p:sp>
            <p:nvSpPr>
              <p:cNvPr id="30723" name="Rectangle 3"/>
              <p:cNvSpPr>
                <a:spLocks noGrp="1" noChangeArrowheads="1"/>
              </p:cNvSpPr>
              <p:nvPr>
                <p:ph type="body" idx="1"/>
              </p:nvPr>
            </p:nvSpPr>
            <p:spPr>
              <a:xfrm>
                <a:off x="457200" y="1600200"/>
                <a:ext cx="8229600" cy="4876800"/>
              </a:xfrm>
            </p:spPr>
            <p:txBody>
              <a:bodyPr/>
              <a:lstStyle/>
              <a:p>
                <a:pPr eaLnBrk="1" hangingPunct="1">
                  <a:lnSpc>
                    <a:spcPct val="80000"/>
                  </a:lnSpc>
                </a:pPr>
                <a:r>
                  <a:rPr lang="en-US" altLang="en-US" sz="2200" dirty="0" smtClean="0">
                    <a:latin typeface="Times New Roman" charset="0"/>
                    <a:ea typeface="Times New Roman" charset="0"/>
                    <a:cs typeface="Times New Roman" charset="0"/>
                  </a:rPr>
                  <a:t>Light waves are </a:t>
                </a:r>
                <a:r>
                  <a:rPr lang="en-US" altLang="en-US" sz="2200" i="1" dirty="0">
                    <a:solidFill>
                      <a:srgbClr val="002060"/>
                    </a:solidFill>
                    <a:latin typeface="Times New Roman" charset="0"/>
                    <a:ea typeface="Times New Roman" charset="0"/>
                    <a:cs typeface="Times New Roman" charset="0"/>
                  </a:rPr>
                  <a:t>traveling waves </a:t>
                </a:r>
                <a:r>
                  <a:rPr lang="en-US" altLang="en-US" sz="2200" dirty="0">
                    <a:latin typeface="Times New Roman" charset="0"/>
                    <a:ea typeface="Times New Roman" charset="0"/>
                    <a:cs typeface="Times New Roman" charset="0"/>
                  </a:rPr>
                  <a:t>– have infinite values of </a:t>
                </a:r>
                <a:r>
                  <a:rPr lang="en-US" altLang="en-US" sz="2200" i="1" dirty="0">
                    <a:latin typeface="Times New Roman" charset="0"/>
                    <a:ea typeface="Times New Roman" charset="0"/>
                    <a:cs typeface="Times New Roman" charset="0"/>
                  </a:rPr>
                  <a:t>wavelength</a:t>
                </a:r>
                <a:r>
                  <a:rPr lang="en-US" altLang="en-US" sz="2200" dirty="0">
                    <a:latin typeface="Times New Roman" charset="0"/>
                    <a:ea typeface="Times New Roman" charset="0"/>
                    <a:cs typeface="Times New Roman" charset="0"/>
                  </a:rPr>
                  <a:t> and </a:t>
                </a:r>
                <a:r>
                  <a:rPr lang="en-US" altLang="en-US" sz="2200" i="1" dirty="0">
                    <a:latin typeface="Times New Roman" charset="0"/>
                    <a:ea typeface="Times New Roman" charset="0"/>
                    <a:cs typeface="Times New Roman" charset="0"/>
                  </a:rPr>
                  <a:t>frequency</a:t>
                </a:r>
                <a:r>
                  <a:rPr lang="en-US" altLang="en-US" sz="2200" dirty="0" smtClean="0">
                    <a:latin typeface="Times New Roman" charset="0"/>
                    <a:ea typeface="Times New Roman" charset="0"/>
                    <a:cs typeface="Times New Roman" charset="0"/>
                  </a:rPr>
                  <a:t>;</a:t>
                </a:r>
                <a:endParaRPr lang="en-US" altLang="en-US" sz="2200" dirty="0">
                  <a:latin typeface="Times New Roman" charset="0"/>
                  <a:ea typeface="Times New Roman" charset="0"/>
                  <a:cs typeface="Times New Roman" charset="0"/>
                </a:endParaRPr>
              </a:p>
              <a:p>
                <a:pPr eaLnBrk="1" hangingPunct="1">
                  <a:lnSpc>
                    <a:spcPct val="80000"/>
                  </a:lnSpc>
                </a:pPr>
                <a:r>
                  <a:rPr lang="en-US" altLang="en-US" sz="2200" dirty="0">
                    <a:latin typeface="Times New Roman" charset="0"/>
                    <a:ea typeface="Times New Roman" charset="0"/>
                    <a:cs typeface="Times New Roman" charset="0"/>
                  </a:rPr>
                  <a:t>Waves on </a:t>
                </a:r>
                <a:r>
                  <a:rPr lang="en-US" altLang="en-US" sz="2200" dirty="0" smtClean="0">
                    <a:latin typeface="Times New Roman" charset="0"/>
                    <a:ea typeface="Times New Roman" charset="0"/>
                    <a:cs typeface="Times New Roman" charset="0"/>
                  </a:rPr>
                  <a:t>a plucked guitar strings, which depicts vibrating particles, are </a:t>
                </a:r>
                <a:r>
                  <a:rPr lang="en-US" altLang="en-US" sz="2200" i="1" dirty="0">
                    <a:solidFill>
                      <a:srgbClr val="7030A0"/>
                    </a:solidFill>
                    <a:latin typeface="Times New Roman" charset="0"/>
                    <a:ea typeface="Times New Roman" charset="0"/>
                    <a:cs typeface="Times New Roman" charset="0"/>
                  </a:rPr>
                  <a:t>standing waves </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the wave </a:t>
                </a:r>
                <a:r>
                  <a:rPr lang="en-US" altLang="en-US" sz="2200" dirty="0">
                    <a:latin typeface="Times New Roman" charset="0"/>
                    <a:ea typeface="Times New Roman" charset="0"/>
                    <a:cs typeface="Times New Roman" charset="0"/>
                  </a:rPr>
                  <a:t>motions limited within </a:t>
                </a:r>
                <a:r>
                  <a:rPr lang="en-US" altLang="en-US" sz="2200" dirty="0" smtClean="0">
                    <a:latin typeface="Times New Roman" charset="0"/>
                    <a:ea typeface="Times New Roman" charset="0"/>
                    <a:cs typeface="Times New Roman" charset="0"/>
                  </a:rPr>
                  <a:t>the </a:t>
                </a:r>
                <a:r>
                  <a:rPr lang="en-US" altLang="en-US" sz="2200" dirty="0">
                    <a:latin typeface="Times New Roman" charset="0"/>
                    <a:ea typeface="Times New Roman" charset="0"/>
                    <a:cs typeface="Times New Roman" charset="0"/>
                  </a:rPr>
                  <a:t>boundary </a:t>
                </a:r>
                <a:r>
                  <a:rPr lang="en-US" altLang="en-US" sz="2200" dirty="0" smtClean="0">
                    <a:latin typeface="Times New Roman" charset="0"/>
                    <a:ea typeface="Times New Roman" charset="0"/>
                    <a:cs typeface="Times New Roman" charset="0"/>
                  </a:rPr>
                  <a:t>between the two points the string is fixed;</a:t>
                </a:r>
              </a:p>
              <a:p>
                <a:pPr eaLnBrk="1" hangingPunct="1">
                  <a:lnSpc>
                    <a:spcPct val="80000"/>
                  </a:lnSpc>
                </a:pPr>
                <a:r>
                  <a:rPr lang="en-US" altLang="en-US" sz="2200" dirty="0">
                    <a:latin typeface="Times New Roman" charset="0"/>
                    <a:ea typeface="Times New Roman" charset="0"/>
                    <a:cs typeface="Times New Roman" charset="0"/>
                  </a:rPr>
                  <a:t>T</a:t>
                </a:r>
                <a:r>
                  <a:rPr lang="en-US" altLang="en-US" sz="2200" dirty="0" smtClean="0">
                    <a:latin typeface="Times New Roman" charset="0"/>
                    <a:ea typeface="Times New Roman" charset="0"/>
                    <a:cs typeface="Times New Roman" charset="0"/>
                  </a:rPr>
                  <a:t>raveling waves can acquire infinite values of wavelengths – not restricted; </a:t>
                </a:r>
                <a:endParaRPr lang="en-US" altLang="en-US" sz="2200" dirty="0">
                  <a:latin typeface="Times New Roman" charset="0"/>
                  <a:ea typeface="Times New Roman" charset="0"/>
                  <a:cs typeface="Times New Roman" charset="0"/>
                </a:endParaRPr>
              </a:p>
              <a:p>
                <a:pPr eaLnBrk="1" hangingPunct="1">
                  <a:lnSpc>
                    <a:spcPct val="80000"/>
                  </a:lnSpc>
                </a:pPr>
                <a:r>
                  <a:rPr lang="en-US" altLang="en-US" sz="2200" dirty="0" smtClean="0">
                    <a:latin typeface="Times New Roman" charset="0"/>
                    <a:ea typeface="Times New Roman" charset="0"/>
                    <a:cs typeface="Times New Roman" charset="0"/>
                  </a:rPr>
                  <a:t>Values of </a:t>
                </a:r>
                <a:r>
                  <a:rPr lang="en-US" altLang="en-US" sz="2200" i="1" dirty="0">
                    <a:latin typeface="Times New Roman" charset="0"/>
                    <a:ea typeface="Times New Roman" charset="0"/>
                    <a:cs typeface="Times New Roman" charset="0"/>
                  </a:rPr>
                  <a:t>w</a:t>
                </a:r>
                <a:r>
                  <a:rPr lang="en-US" altLang="en-US" sz="2200" i="1" dirty="0" smtClean="0">
                    <a:latin typeface="Times New Roman" charset="0"/>
                    <a:ea typeface="Times New Roman" charset="0"/>
                    <a:cs typeface="Times New Roman" charset="0"/>
                  </a:rPr>
                  <a:t>avelengths </a:t>
                </a:r>
                <a:r>
                  <a:rPr lang="en-US" altLang="en-US" sz="2200" dirty="0" smtClean="0">
                    <a:latin typeface="Times New Roman" charset="0"/>
                    <a:ea typeface="Times New Roman" charset="0"/>
                    <a:cs typeface="Times New Roman" charset="0"/>
                  </a:rPr>
                  <a:t>for</a:t>
                </a:r>
                <a:r>
                  <a:rPr lang="en-US" altLang="en-US" sz="2200" i="1" dirty="0" smtClean="0">
                    <a:latin typeface="Times New Roman" charset="0"/>
                    <a:ea typeface="Times New Roman" charset="0"/>
                    <a:cs typeface="Times New Roman" charset="0"/>
                  </a:rPr>
                  <a:t> standing waves, </a:t>
                </a:r>
                <a:r>
                  <a:rPr lang="en-US" altLang="en-US" sz="2200" dirty="0" smtClean="0">
                    <a:latin typeface="Times New Roman" charset="0"/>
                    <a:ea typeface="Times New Roman" charset="0"/>
                    <a:cs typeface="Times New Roman" charset="0"/>
                  </a:rPr>
                  <a:t>such as a vibrating guitar string, are limited by the equation:</a:t>
                </a:r>
              </a:p>
              <a:p>
                <a:pPr marL="0" indent="0" eaLnBrk="1" hangingPunct="1">
                  <a:buNone/>
                </a:pPr>
                <a:r>
                  <a:rPr lang="en-US" altLang="en-US" sz="2000" dirty="0" smtClean="0">
                    <a:latin typeface="Symbol" charset="2"/>
                    <a:ea typeface="Symbol" charset="2"/>
                    <a:cs typeface="Symbol" charset="2"/>
                  </a:rPr>
                  <a:t>	</a:t>
                </a:r>
                <a:r>
                  <a:rPr lang="en-US" altLang="en-US" sz="2400" dirty="0" smtClean="0">
                    <a:latin typeface="Symbol" charset="2"/>
                    <a:ea typeface="Symbol" charset="2"/>
                    <a:cs typeface="Symbol" charset="2"/>
                  </a:rPr>
                  <a:t>l</a:t>
                </a:r>
                <a:r>
                  <a:rPr lang="en-US" altLang="en-US" sz="2400" dirty="0" smtClean="0">
                    <a:latin typeface="Times New Roman" charset="0"/>
                    <a:ea typeface="Times New Roman" charset="0"/>
                    <a:cs typeface="Times New Roman" charset="0"/>
                  </a:rPr>
                  <a:t>= ( </a:t>
                </a:r>
                <a14:m>
                  <m:oMath xmlns:m="http://schemas.openxmlformats.org/officeDocument/2006/math">
                    <m:f>
                      <m:fPr>
                        <m:ctrlPr>
                          <a:rPr lang="en-US" altLang="en-US" sz="2400" i="1" smtClean="0">
                            <a:latin typeface="Cambria Math" panose="02040503050406030204" pitchFamily="18" charset="0"/>
                            <a:ea typeface="Times New Roman" charset="0"/>
                            <a:cs typeface="Times New Roman" charset="0"/>
                          </a:rPr>
                        </m:ctrlPr>
                      </m:fPr>
                      <m:num>
                        <m:r>
                          <a:rPr lang="en-US" altLang="en-US" sz="2400" b="0" i="1" smtClean="0">
                            <a:latin typeface="Cambria Math" charset="0"/>
                            <a:ea typeface="Times New Roman" charset="0"/>
                            <a:cs typeface="Times New Roman" charset="0"/>
                          </a:rPr>
                          <m:t>2</m:t>
                        </m:r>
                      </m:num>
                      <m:den>
                        <m:r>
                          <a:rPr lang="en-US" altLang="en-US" sz="2400" b="0" i="1" smtClean="0">
                            <a:latin typeface="Cambria Math" charset="0"/>
                            <a:ea typeface="Times New Roman" charset="0"/>
                            <a:cs typeface="Times New Roman" charset="0"/>
                          </a:rPr>
                          <m:t>𝑛</m:t>
                        </m:r>
                      </m:den>
                    </m:f>
                  </m:oMath>
                </a14:m>
                <a:r>
                  <a:rPr lang="en-US" altLang="en-US" sz="2400" dirty="0" smtClean="0">
                    <a:latin typeface="Times New Roman" charset="0"/>
                    <a:ea typeface="Times New Roman" charset="0"/>
                    <a:cs typeface="Times New Roman" charset="0"/>
                  </a:rPr>
                  <a:t> )</a:t>
                </a:r>
                <a:r>
                  <a:rPr lang="en-US" altLang="en-US" sz="2400" i="1" dirty="0" smtClean="0">
                    <a:latin typeface="Times New Roman" charset="0"/>
                    <a:ea typeface="Times New Roman" charset="0"/>
                    <a:cs typeface="Times New Roman" charset="0"/>
                  </a:rPr>
                  <a:t>L</a:t>
                </a:r>
                <a:r>
                  <a:rPr lang="en-US" altLang="en-US" sz="2400" dirty="0" smtClean="0">
                    <a:latin typeface="Times New Roman" charset="0"/>
                    <a:ea typeface="Times New Roman" charset="0"/>
                    <a:cs typeface="Times New Roman" charset="0"/>
                  </a:rPr>
                  <a:t> </a:t>
                </a:r>
                <a:r>
                  <a:rPr lang="en-US" altLang="en-US" sz="2000" dirty="0" smtClean="0">
                    <a:latin typeface="Times New Roman" charset="0"/>
                    <a:ea typeface="Times New Roman" charset="0"/>
                    <a:cs typeface="Times New Roman" charset="0"/>
                  </a:rPr>
                  <a:t>	</a:t>
                </a:r>
              </a:p>
              <a:p>
                <a:pPr eaLnBrk="1" hangingPunct="1">
                  <a:buFont typeface="Arial" charset="0"/>
                  <a:buChar char="•"/>
                </a:pPr>
                <a:r>
                  <a:rPr lang="en-US" altLang="en-US" sz="2200" dirty="0" smtClean="0">
                    <a:latin typeface="Times New Roman" charset="0"/>
                    <a:ea typeface="Times New Roman" charset="0"/>
                    <a:cs typeface="Times New Roman" charset="0"/>
                  </a:rPr>
                  <a:t>(</a:t>
                </a:r>
                <a:r>
                  <a:rPr lang="en-US" altLang="en-US" sz="2200" i="1" dirty="0" smtClean="0">
                    <a:latin typeface="Times New Roman" charset="0"/>
                    <a:ea typeface="Times New Roman" charset="0"/>
                    <a:cs typeface="Times New Roman" charset="0"/>
                  </a:rPr>
                  <a:t>L</a:t>
                </a:r>
                <a:r>
                  <a:rPr lang="en-US" altLang="en-US" sz="2200" dirty="0" smtClean="0">
                    <a:latin typeface="Times New Roman" charset="0"/>
                    <a:ea typeface="Times New Roman" charset="0"/>
                    <a:cs typeface="Times New Roman" charset="0"/>
                  </a:rPr>
                  <a:t> is the length of the part of string that is freely vibrating, or the distance traveled by wave, and </a:t>
                </a:r>
                <a:r>
                  <a:rPr lang="en-US" altLang="en-US" sz="2200" i="1" dirty="0" smtClean="0">
                    <a:latin typeface="Times New Roman" charset="0"/>
                    <a:ea typeface="Times New Roman" charset="0"/>
                    <a:cs typeface="Times New Roman" charset="0"/>
                  </a:rPr>
                  <a:t>n</a:t>
                </a:r>
                <a:r>
                  <a:rPr lang="en-US" altLang="en-US" sz="2200" dirty="0" smtClean="0">
                    <a:latin typeface="Times New Roman" charset="0"/>
                    <a:ea typeface="Times New Roman" charset="0"/>
                    <a:cs typeface="Times New Roman" charset="0"/>
                  </a:rPr>
                  <a:t> is an integer: 1, 2, 3, …)</a:t>
                </a:r>
                <a:endParaRPr lang="en-US" altLang="en-US" sz="2200" dirty="0">
                  <a:latin typeface="Symbol" charset="2"/>
                  <a:ea typeface="Times New Roman" charset="0"/>
                  <a:cs typeface="Times New Roman" charset="0"/>
                </a:endParaRPr>
              </a:p>
              <a:p>
                <a:pPr eaLnBrk="1" hangingPunct="1">
                  <a:lnSpc>
                    <a:spcPct val="80000"/>
                  </a:lnSpc>
                </a:pPr>
                <a:r>
                  <a:rPr lang="en-US" altLang="en-US" sz="2200" dirty="0" smtClean="0">
                    <a:latin typeface="Times New Roman" charset="0"/>
                    <a:ea typeface="Times New Roman" charset="0"/>
                    <a:cs typeface="Times New Roman" charset="0"/>
                  </a:rPr>
                  <a:t>The </a:t>
                </a:r>
                <a:r>
                  <a:rPr lang="en-US" altLang="en-US" sz="2200" i="1" dirty="0" smtClean="0">
                    <a:latin typeface="Times New Roman" charset="0"/>
                    <a:ea typeface="Times New Roman" charset="0"/>
                    <a:cs typeface="Times New Roman" charset="0"/>
                  </a:rPr>
                  <a:t>wavelength of a standing wave </a:t>
                </a:r>
                <a:r>
                  <a:rPr lang="en-US" altLang="en-US" sz="2200" dirty="0" smtClean="0">
                    <a:latin typeface="Times New Roman" charset="0"/>
                    <a:ea typeface="Times New Roman" charset="0"/>
                    <a:cs typeface="Times New Roman" charset="0"/>
                  </a:rPr>
                  <a:t>is </a:t>
                </a:r>
                <a:r>
                  <a:rPr lang="en-US" altLang="en-US" sz="2200" b="1" i="1" dirty="0">
                    <a:latin typeface="Times New Roman" charset="0"/>
                    <a:ea typeface="Times New Roman" charset="0"/>
                    <a:cs typeface="Times New Roman" charset="0"/>
                  </a:rPr>
                  <a:t>quantized</a:t>
                </a:r>
                <a:r>
                  <a:rPr lang="en-US" altLang="en-US" sz="2200" dirty="0">
                    <a:latin typeface="Times New Roman" charset="0"/>
                    <a:ea typeface="Times New Roman" charset="0"/>
                    <a:cs typeface="Times New Roman" charset="0"/>
                  </a:rPr>
                  <a:t> – </a:t>
                </a:r>
                <a:r>
                  <a:rPr lang="en-US" altLang="en-US" sz="2200" dirty="0" smtClean="0">
                    <a:latin typeface="Times New Roman" charset="0"/>
                    <a:ea typeface="Times New Roman" charset="0"/>
                    <a:cs typeface="Times New Roman" charset="0"/>
                  </a:rPr>
                  <a:t>only certain values </a:t>
                </a:r>
                <a:r>
                  <a:rPr lang="en-US" altLang="en-US" sz="2200" smtClean="0">
                    <a:latin typeface="Times New Roman" charset="0"/>
                    <a:ea typeface="Times New Roman" charset="0"/>
                    <a:cs typeface="Times New Roman" charset="0"/>
                  </a:rPr>
                  <a:t>are possible.</a:t>
                </a:r>
                <a:endParaRPr lang="en-US" altLang="en-US" sz="2200" dirty="0" smtClean="0">
                  <a:latin typeface="Times New Roman" charset="0"/>
                  <a:ea typeface="Times New Roman" charset="0"/>
                  <a:cs typeface="Times New Roman" charset="0"/>
                </a:endParaRPr>
              </a:p>
            </p:txBody>
          </p:sp>
        </mc:Choice>
        <mc:Fallback xmlns="">
          <p:sp>
            <p:nvSpPr>
              <p:cNvPr id="30723" name="Rectangle 3"/>
              <p:cNvSpPr>
                <a:spLocks noGrp="1" noRot="1" noChangeAspect="1" noMove="1" noResize="1" noEditPoints="1" noAdjustHandles="1" noChangeArrowheads="1" noChangeShapeType="1" noTextEdit="1"/>
              </p:cNvSpPr>
              <p:nvPr>
                <p:ph type="body" idx="1"/>
              </p:nvPr>
            </p:nvSpPr>
            <p:spPr>
              <a:xfrm>
                <a:off x="457200" y="1600200"/>
                <a:ext cx="8229600" cy="4876800"/>
              </a:xfrm>
              <a:blipFill>
                <a:blip r:embed="rId2"/>
                <a:stretch>
                  <a:fillRect l="-815" t="-2250" r="-118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381000"/>
            <a:ext cx="8229600" cy="2057400"/>
          </a:xfrm>
        </p:spPr>
        <p:txBody>
          <a:bodyPr/>
          <a:lstStyle/>
          <a:p>
            <a:pPr eaLnBrk="1" hangingPunct="1"/>
            <a:r>
              <a:rPr lang="en-US" altLang="en-US" sz="4000" smtClean="0">
                <a:latin typeface="Times New Roman" panose="02020603050405020304" pitchFamily="18" charset="0"/>
                <a:cs typeface="Times New Roman" panose="02020603050405020304" pitchFamily="18" charset="0"/>
              </a:rPr>
              <a:t>Atomic Modeling in the</a:t>
            </a:r>
            <a:br>
              <a:rPr lang="en-US" altLang="en-US" sz="4000" smtClean="0">
                <a:latin typeface="Times New Roman" panose="02020603050405020304" pitchFamily="18" charset="0"/>
                <a:cs typeface="Times New Roman" panose="02020603050405020304" pitchFamily="18" charset="0"/>
              </a:rPr>
            </a:br>
            <a:r>
              <a:rPr lang="en-US" altLang="en-US" sz="4000" smtClean="0">
                <a:latin typeface="Times New Roman" panose="02020603050405020304" pitchFamily="18" charset="0"/>
                <a:cs typeface="Times New Roman" panose="02020603050405020304" pitchFamily="18" charset="0"/>
              </a:rPr>
              <a:t>Early 20</a:t>
            </a:r>
            <a:r>
              <a:rPr lang="en-US" altLang="en-US" sz="4000" baseline="30000" smtClean="0">
                <a:latin typeface="Times New Roman" panose="02020603050405020304" pitchFamily="18" charset="0"/>
                <a:cs typeface="Times New Roman" panose="02020603050405020304" pitchFamily="18" charset="0"/>
              </a:rPr>
              <a:t>th</a:t>
            </a:r>
            <a:r>
              <a:rPr lang="en-US" altLang="en-US" sz="4000" smtClean="0">
                <a:latin typeface="Times New Roman" panose="02020603050405020304" pitchFamily="18" charset="0"/>
                <a:cs typeface="Times New Roman" panose="02020603050405020304" pitchFamily="18" charset="0"/>
              </a:rPr>
              <a:t> Century: 1904-1913</a:t>
            </a:r>
          </a:p>
        </p:txBody>
      </p:sp>
      <p:sp>
        <p:nvSpPr>
          <p:cNvPr id="5123" name="Rectangle 3"/>
          <p:cNvSpPr>
            <a:spLocks noGrp="1" noChangeArrowheads="1"/>
          </p:cNvSpPr>
          <p:nvPr>
            <p:ph type="body" idx="1"/>
          </p:nvPr>
        </p:nvSpPr>
        <p:spPr>
          <a:xfrm>
            <a:off x="685800" y="5334000"/>
            <a:ext cx="7848600" cy="1371600"/>
          </a:xfrm>
        </p:spPr>
        <p:txBody>
          <a:bodyPr/>
          <a:lstStyle/>
          <a:p>
            <a:pPr algn="ctr" eaLnBrk="1" hangingPunct="1">
              <a:lnSpc>
                <a:spcPct val="90000"/>
              </a:lnSpc>
              <a:buFontTx/>
              <a:buNone/>
            </a:pPr>
            <a:r>
              <a:rPr lang="en-US" altLang="en-US" sz="2400" smtClean="0">
                <a:latin typeface="Times New Roman" panose="02020603050405020304" pitchFamily="18" charset="0"/>
                <a:cs typeface="Times New Roman" panose="02020603050405020304" pitchFamily="18" charset="0"/>
              </a:rPr>
              <a:t>Charles Baily</a:t>
            </a:r>
          </a:p>
          <a:p>
            <a:pPr algn="ctr" eaLnBrk="1" hangingPunct="1">
              <a:lnSpc>
                <a:spcPct val="90000"/>
              </a:lnSpc>
              <a:buFontTx/>
              <a:buNone/>
            </a:pPr>
            <a:r>
              <a:rPr lang="en-US" altLang="en-US" sz="2400" smtClean="0">
                <a:latin typeface="Times New Roman" panose="02020603050405020304" pitchFamily="18" charset="0"/>
                <a:cs typeface="Times New Roman" panose="02020603050405020304" pitchFamily="18" charset="0"/>
              </a:rPr>
              <a:t>University of Colorado, Boulder</a:t>
            </a:r>
          </a:p>
          <a:p>
            <a:pPr algn="ctr" eaLnBrk="1" hangingPunct="1">
              <a:lnSpc>
                <a:spcPct val="90000"/>
              </a:lnSpc>
              <a:buFontTx/>
              <a:buNone/>
            </a:pPr>
            <a:r>
              <a:rPr lang="en-US" altLang="en-US" sz="2400" smtClean="0">
                <a:latin typeface="Times New Roman" panose="02020603050405020304" pitchFamily="18" charset="0"/>
                <a:cs typeface="Times New Roman" panose="02020603050405020304" pitchFamily="18" charset="0"/>
              </a:rPr>
              <a:t>Oct 12, 2008</a:t>
            </a:r>
          </a:p>
        </p:txBody>
      </p:sp>
      <p:pic>
        <p:nvPicPr>
          <p:cNvPr id="5124" name="Picture 4" descr="ato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62200"/>
            <a:ext cx="2857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799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z="3200">
                <a:latin typeface="Times New Roman" charset="0"/>
                <a:ea typeface="Times New Roman" charset="0"/>
                <a:cs typeface="Times New Roman" charset="0"/>
              </a:rPr>
              <a:t>Defined Wavelength for Standing Waves</a:t>
            </a:r>
          </a:p>
        </p:txBody>
      </p:sp>
      <p:sp>
        <p:nvSpPr>
          <p:cNvPr id="32771" name="Rectangle 3"/>
          <p:cNvSpPr>
            <a:spLocks noGrp="1" noChangeArrowheads="1"/>
          </p:cNvSpPr>
          <p:nvPr>
            <p:ph type="body" idx="1"/>
          </p:nvPr>
        </p:nvSpPr>
        <p:spPr/>
        <p:txBody>
          <a:bodyPr/>
          <a:lstStyle/>
          <a:p>
            <a:pPr eaLnBrk="1" hangingPunct="1"/>
            <a:endParaRPr lang="en-US" altLang="en-US" sz="2400">
              <a:latin typeface="Times New Roman" charset="0"/>
              <a:ea typeface="Times New Roman" charset="0"/>
              <a:cs typeface="Times New Roman" charset="0"/>
            </a:endParaRPr>
          </a:p>
          <a:p>
            <a:pPr eaLnBrk="1" hangingPunct="1"/>
            <a:endParaRPr lang="en-US" altLang="en-US" sz="2400">
              <a:latin typeface="Times New Roman" charset="0"/>
              <a:ea typeface="Times New Roman" charset="0"/>
              <a:cs typeface="Times New Roman" charset="0"/>
            </a:endParaRPr>
          </a:p>
        </p:txBody>
      </p:sp>
      <p:pic>
        <p:nvPicPr>
          <p:cNvPr id="327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05000"/>
            <a:ext cx="4953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02016"/>
            <a:ext cx="7385538" cy="1045724"/>
          </a:xfrm>
        </p:spPr>
        <p:txBody>
          <a:bodyPr/>
          <a:lstStyle/>
          <a:p>
            <a:pPr algn="ctr"/>
            <a:r>
              <a:rPr lang="en-US" sz="3200" smtClean="0">
                <a:solidFill>
                  <a:schemeClr val="tx1"/>
                </a:solidFill>
                <a:latin typeface="Times New Roman" charset="0"/>
                <a:ea typeface="Times New Roman" charset="0"/>
                <a:cs typeface="Times New Roman" charset="0"/>
              </a:rPr>
              <a:t>Applying Standing Wave Concept the Electron Orbit in Bohr’s Atomic Model</a:t>
            </a:r>
            <a:endParaRPr lang="en-US" sz="3200">
              <a:solidFill>
                <a:schemeClr val="tx1"/>
              </a:solidFill>
              <a:latin typeface="Times New Roman" charset="0"/>
              <a:ea typeface="Times New Roman" charset="0"/>
              <a:cs typeface="Times New Roman" charset="0"/>
            </a:endParaRPr>
          </a:p>
        </p:txBody>
      </p:sp>
      <p:pic>
        <p:nvPicPr>
          <p:cNvPr id="2" name="Picture Placeholder 1" descr="CNX_Chem_06_03_elecw.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6" r="-326"/>
          <a:stretch>
            <a:fillRect/>
          </a:stretch>
        </p:blipFill>
        <p:spPr>
          <a:xfrm>
            <a:off x="685800" y="1981200"/>
            <a:ext cx="7315200" cy="3208570"/>
          </a:xfrm>
        </p:spPr>
      </p:pic>
      <p:sp>
        <p:nvSpPr>
          <p:cNvPr id="7" name="Text Placeholder 6"/>
          <p:cNvSpPr>
            <a:spLocks noGrp="1"/>
          </p:cNvSpPr>
          <p:nvPr>
            <p:ph type="body" sz="quarter" idx="14"/>
          </p:nvPr>
        </p:nvSpPr>
        <p:spPr>
          <a:xfrm>
            <a:off x="457199" y="5486400"/>
            <a:ext cx="8062912" cy="990600"/>
          </a:xfrm>
        </p:spPr>
        <p:txBody>
          <a:bodyPr>
            <a:normAutofit fontScale="70000" lnSpcReduction="20000"/>
          </a:bodyPr>
          <a:lstStyle/>
          <a:p>
            <a:r>
              <a:rPr lang="en-US"/>
              <a:t>If an electron is viewed as a wave circling around the nucleus, an integer number of wavelengths </a:t>
            </a:r>
            <a:r>
              <a:rPr lang="en-US" smtClean="0"/>
              <a:t>must fit </a:t>
            </a:r>
            <a:r>
              <a:rPr lang="en-US"/>
              <a:t>into the orbit for this standing wave behavior to be possible.</a:t>
            </a: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42737" y="315137"/>
            <a:ext cx="993784" cy="675463"/>
          </a:xfrm>
          <a:prstGeom prst="rect">
            <a:avLst/>
          </a:prstGeom>
        </p:spPr>
      </p:pic>
    </p:spTree>
    <p:extLst>
      <p:ext uri="{BB962C8B-B14F-4D97-AF65-F5344CB8AC3E}">
        <p14:creationId xmlns:p14="http://schemas.microsoft.com/office/powerpoint/2010/main" val="1861278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944562"/>
          </a:xfrm>
        </p:spPr>
        <p:txBody>
          <a:bodyPr/>
          <a:lstStyle/>
          <a:p>
            <a:pPr eaLnBrk="1" hangingPunct="1"/>
            <a:r>
              <a:rPr lang="en-US" altLang="en-US" sz="3600">
                <a:latin typeface="Times New Roman" charset="0"/>
                <a:ea typeface="Times New Roman" charset="0"/>
                <a:cs typeface="Times New Roman" charset="0"/>
              </a:rPr>
              <a:t>Particle-Wave Duality</a:t>
            </a:r>
          </a:p>
        </p:txBody>
      </p:sp>
      <mc:AlternateContent xmlns:mc="http://schemas.openxmlformats.org/markup-compatibility/2006" xmlns:a14="http://schemas.microsoft.com/office/drawing/2010/main">
        <mc:Choice Requires="a14">
          <p:sp>
            <p:nvSpPr>
              <p:cNvPr id="34819" name="Rectangle 3"/>
              <p:cNvSpPr>
                <a:spLocks noGrp="1" noChangeArrowheads="1"/>
              </p:cNvSpPr>
              <p:nvPr>
                <p:ph type="body" idx="1"/>
              </p:nvPr>
            </p:nvSpPr>
            <p:spPr>
              <a:xfrm>
                <a:off x="457200" y="1371600"/>
                <a:ext cx="8229600" cy="5029200"/>
              </a:xfrm>
            </p:spPr>
            <p:txBody>
              <a:bodyPr/>
              <a:lstStyle/>
              <a:p>
                <a:pPr eaLnBrk="1" hangingPunct="1">
                  <a:lnSpc>
                    <a:spcPct val="90000"/>
                  </a:lnSpc>
                  <a:defRPr/>
                </a:pPr>
                <a:r>
                  <a:rPr lang="en-US" altLang="en-US" sz="2400" dirty="0" smtClean="0">
                    <a:latin typeface="Times New Roman" pitchFamily="18" charset="0"/>
                    <a:ea typeface="+mn-ea"/>
                    <a:cs typeface="Times New Roman" pitchFamily="18" charset="0"/>
                  </a:rPr>
                  <a:t>Louis de Broglie proposed that a traveling particle such as a electron can acquire both </a:t>
                </a:r>
                <a:r>
                  <a:rPr lang="en-US" altLang="en-US" sz="2400" b="1" i="1" dirty="0" smtClean="0">
                    <a:latin typeface="Times New Roman" pitchFamily="18" charset="0"/>
                    <a:ea typeface="+mn-ea"/>
                    <a:cs typeface="Times New Roman" pitchFamily="18" charset="0"/>
                  </a:rPr>
                  <a:t>particulate</a:t>
                </a:r>
                <a:r>
                  <a:rPr lang="en-US" altLang="en-US" sz="2400" dirty="0" smtClean="0">
                    <a:latin typeface="Times New Roman" pitchFamily="18" charset="0"/>
                    <a:ea typeface="+mn-ea"/>
                    <a:cs typeface="Times New Roman" pitchFamily="18" charset="0"/>
                  </a:rPr>
                  <a:t> and </a:t>
                </a:r>
                <a:r>
                  <a:rPr lang="en-US" altLang="en-US" sz="2400" b="1" i="1" dirty="0" smtClean="0">
                    <a:latin typeface="Times New Roman" pitchFamily="18" charset="0"/>
                    <a:ea typeface="+mn-ea"/>
                    <a:cs typeface="Times New Roman" pitchFamily="18" charset="0"/>
                  </a:rPr>
                  <a:t>wave-like</a:t>
                </a:r>
                <a:r>
                  <a:rPr lang="en-US" altLang="en-US" sz="2400" dirty="0" smtClean="0">
                    <a:latin typeface="Times New Roman" pitchFamily="18" charset="0"/>
                    <a:ea typeface="+mn-ea"/>
                    <a:cs typeface="Times New Roman" pitchFamily="18" charset="0"/>
                  </a:rPr>
                  <a:t> properties.</a:t>
                </a:r>
              </a:p>
              <a:p>
                <a:pPr eaLnBrk="1" hangingPunct="1">
                  <a:lnSpc>
                    <a:spcPct val="90000"/>
                  </a:lnSpc>
                  <a:defRPr/>
                </a:pPr>
                <a:r>
                  <a:rPr lang="en-US" altLang="en-US" sz="2400" dirty="0" smtClean="0">
                    <a:latin typeface="Times New Roman" pitchFamily="18" charset="0"/>
                    <a:ea typeface="+mn-ea"/>
                    <a:cs typeface="Times New Roman" pitchFamily="18" charset="0"/>
                  </a:rPr>
                  <a:t>de Broglie proposed that a particle with mass </a:t>
                </a:r>
                <a:r>
                  <a:rPr lang="en-US" altLang="en-US" sz="2400" b="1" i="1" dirty="0" smtClean="0">
                    <a:latin typeface="Times New Roman" pitchFamily="18" charset="0"/>
                    <a:ea typeface="+mn-ea"/>
                    <a:cs typeface="Times New Roman" pitchFamily="18" charset="0"/>
                  </a:rPr>
                  <a:t>m</a:t>
                </a:r>
                <a:r>
                  <a:rPr lang="en-US" altLang="en-US" sz="2400" dirty="0" smtClean="0">
                    <a:latin typeface="Times New Roman" pitchFamily="18" charset="0"/>
                    <a:ea typeface="+mn-ea"/>
                    <a:cs typeface="Times New Roman" pitchFamily="18" charset="0"/>
                  </a:rPr>
                  <a:t> traveling at a speed </a:t>
                </a:r>
                <a:r>
                  <a:rPr lang="en-US" altLang="en-US" sz="2400" b="1" dirty="0" smtClean="0">
                    <a:latin typeface="Times New Roman" pitchFamily="18" charset="0"/>
                    <a:ea typeface="+mn-ea"/>
                    <a:cs typeface="Times New Roman" pitchFamily="18" charset="0"/>
                  </a:rPr>
                  <a:t>v</a:t>
                </a:r>
                <a:r>
                  <a:rPr lang="en-US" altLang="en-US" sz="2400" dirty="0" smtClean="0">
                    <a:latin typeface="Times New Roman" pitchFamily="18" charset="0"/>
                    <a:ea typeface="+mn-ea"/>
                    <a:cs typeface="Times New Roman" pitchFamily="18" charset="0"/>
                  </a:rPr>
                  <a:t> will exhibit a wave property with wavelength:</a:t>
                </a:r>
              </a:p>
              <a:p>
                <a:pPr lvl="2" eaLnBrk="1" hangingPunct="1">
                  <a:lnSpc>
                    <a:spcPct val="90000"/>
                  </a:lnSpc>
                  <a:buFont typeface="Symbol" pitchFamily="18" charset="2"/>
                  <a:buChar char=" "/>
                  <a:defRPr/>
                </a:pPr>
                <a:r>
                  <a:rPr lang="en-US" altLang="en-US" sz="2800" dirty="0" smtClean="0">
                    <a:latin typeface="Symbol" pitchFamily="18" charset="2"/>
                    <a:cs typeface="Times New Roman" pitchFamily="18" charset="0"/>
                  </a:rPr>
                  <a:t>l</a:t>
                </a:r>
                <a:r>
                  <a:rPr lang="en-US" altLang="en-US" sz="2800" dirty="0" smtClean="0">
                    <a:latin typeface="Times New Roman" pitchFamily="18" charset="0"/>
                    <a:cs typeface="Times New Roman" pitchFamily="18" charset="0"/>
                  </a:rPr>
                  <a:t> = </a:t>
                </a:r>
                <a14:m>
                  <m:oMath xmlns:m="http://schemas.openxmlformats.org/officeDocument/2006/math">
                    <m:f>
                      <m:fPr>
                        <m:ctrlPr>
                          <a:rPr lang="en-US" altLang="en-US" sz="2800" i="1" smtClean="0">
                            <a:latin typeface="Cambria Math" panose="02040503050406030204" pitchFamily="18" charset="0"/>
                            <a:cs typeface="Times New Roman" pitchFamily="18" charset="0"/>
                          </a:rPr>
                        </m:ctrlPr>
                      </m:fPr>
                      <m:num>
                        <m:r>
                          <a:rPr lang="en-US" altLang="en-US" sz="2800" b="0" i="1" smtClean="0">
                            <a:latin typeface="Cambria Math" charset="0"/>
                            <a:cs typeface="Times New Roman" pitchFamily="18" charset="0"/>
                          </a:rPr>
                          <m:t>h</m:t>
                        </m:r>
                      </m:num>
                      <m:den>
                        <m:r>
                          <a:rPr lang="en-US" altLang="en-US" sz="2800" b="0" i="1" smtClean="0">
                            <a:latin typeface="Cambria Math" charset="0"/>
                            <a:cs typeface="Times New Roman" pitchFamily="18" charset="0"/>
                          </a:rPr>
                          <m:t>𝑚𝑣</m:t>
                        </m:r>
                      </m:den>
                    </m:f>
                  </m:oMath>
                </a14:m>
                <a:r>
                  <a:rPr lang="en-US" altLang="en-US" dirty="0" smtClean="0">
                    <a:latin typeface="Times New Roman" pitchFamily="18" charset="0"/>
                    <a:cs typeface="Times New Roman" pitchFamily="18" charset="0"/>
                  </a:rPr>
                  <a:t>	(</a:t>
                </a:r>
                <a:r>
                  <a:rPr lang="en-US" altLang="en-US" i="1" dirty="0" smtClean="0">
                    <a:latin typeface="Times New Roman" pitchFamily="18" charset="0"/>
                    <a:cs typeface="Times New Roman" pitchFamily="18" charset="0"/>
                  </a:rPr>
                  <a:t>h</a:t>
                </a:r>
                <a:r>
                  <a:rPr lang="en-US" altLang="en-US" dirty="0" smtClean="0">
                    <a:latin typeface="Times New Roman" pitchFamily="18" charset="0"/>
                    <a:cs typeface="Times New Roman" pitchFamily="18" charset="0"/>
                  </a:rPr>
                  <a:t> is Planck constant)</a:t>
                </a:r>
              </a:p>
              <a:p>
                <a:pPr eaLnBrk="1" hangingPunct="1">
                  <a:lnSpc>
                    <a:spcPct val="90000"/>
                  </a:lnSpc>
                  <a:buFont typeface="Symbol" pitchFamily="18" charset="2"/>
                  <a:buChar char=" "/>
                  <a:defRPr/>
                </a:pPr>
                <a:endParaRPr lang="en-US" altLang="en-US" sz="1200" dirty="0" smtClean="0">
                  <a:latin typeface="Times New Roman" pitchFamily="18" charset="0"/>
                  <a:ea typeface="+mn-ea"/>
                  <a:cs typeface="Times New Roman" pitchFamily="18" charset="0"/>
                </a:endParaRPr>
              </a:p>
              <a:p>
                <a:pPr eaLnBrk="1" hangingPunct="1">
                  <a:lnSpc>
                    <a:spcPct val="90000"/>
                  </a:lnSpc>
                  <a:buFont typeface="Arial" charset="0"/>
                  <a:buChar char="•"/>
                  <a:defRPr/>
                </a:pPr>
                <a:r>
                  <a:rPr lang="en-US" altLang="en-US" sz="2200" dirty="0" smtClean="0">
                    <a:latin typeface="Times New Roman" pitchFamily="18" charset="0"/>
                    <a:ea typeface="+mn-ea"/>
                    <a:cs typeface="Times New Roman" pitchFamily="18" charset="0"/>
                  </a:rPr>
                  <a:t>For example, an electron (with mass, </a:t>
                </a:r>
                <a:r>
                  <a:rPr lang="en-US" altLang="en-US" sz="2200" i="1" dirty="0" smtClean="0">
                    <a:latin typeface="Times New Roman" pitchFamily="18" charset="0"/>
                    <a:ea typeface="+mn-ea"/>
                    <a:cs typeface="Times New Roman" pitchFamily="18" charset="0"/>
                  </a:rPr>
                  <a:t>m</a:t>
                </a:r>
                <a:r>
                  <a:rPr lang="en-US" altLang="en-US" sz="2200" baseline="-12000" dirty="0" smtClean="0">
                    <a:latin typeface="Times New Roman" pitchFamily="18" charset="0"/>
                    <a:ea typeface="+mn-ea"/>
                    <a:cs typeface="Times New Roman" pitchFamily="18" charset="0"/>
                  </a:rPr>
                  <a:t>e</a:t>
                </a:r>
                <a:r>
                  <a:rPr lang="en-US" altLang="en-US" sz="2200" dirty="0" smtClean="0">
                    <a:latin typeface="Times New Roman" pitchFamily="18" charset="0"/>
                    <a:ea typeface="+mn-ea"/>
                    <a:cs typeface="Times New Roman" pitchFamily="18" charset="0"/>
                  </a:rPr>
                  <a:t> = 9.11 x 10</a:t>
                </a:r>
                <a:r>
                  <a:rPr lang="en-US" altLang="en-US" sz="2200" baseline="36000" dirty="0" smtClean="0">
                    <a:latin typeface="Times New Roman" pitchFamily="18" charset="0"/>
                    <a:ea typeface="+mn-ea"/>
                    <a:cs typeface="Times New Roman" pitchFamily="18" charset="0"/>
                  </a:rPr>
                  <a:t>-31</a:t>
                </a:r>
                <a:r>
                  <a:rPr lang="en-US" altLang="en-US" sz="2200" dirty="0" smtClean="0">
                    <a:latin typeface="Times New Roman" pitchFamily="18" charset="0"/>
                    <a:ea typeface="+mn-ea"/>
                    <a:cs typeface="Times New Roman" pitchFamily="18" charset="0"/>
                  </a:rPr>
                  <a:t> kg)  traveling at 1% the speed of light (i.e. v = 3.00 x 10</a:t>
                </a:r>
                <a:r>
                  <a:rPr lang="en-US" altLang="en-US" sz="2200" baseline="36000" dirty="0" smtClean="0">
                    <a:latin typeface="Times New Roman" pitchFamily="18" charset="0"/>
                    <a:ea typeface="+mn-ea"/>
                    <a:cs typeface="Times New Roman" pitchFamily="18" charset="0"/>
                  </a:rPr>
                  <a:t>7</a:t>
                </a:r>
                <a:r>
                  <a:rPr lang="en-US" altLang="en-US" sz="2200" dirty="0" smtClean="0">
                    <a:latin typeface="Times New Roman" pitchFamily="18" charset="0"/>
                    <a:ea typeface="+mn-ea"/>
                    <a:cs typeface="Times New Roman" pitchFamily="18" charset="0"/>
                  </a:rPr>
                  <a:t> m/s) will have a wave character with the following wavelength:</a:t>
                </a:r>
                <a:endParaRPr lang="en-US" altLang="en-US" sz="1200" dirty="0" smtClean="0">
                  <a:latin typeface="Times New Roman" pitchFamily="18" charset="0"/>
                  <a:ea typeface="+mn-ea"/>
                  <a:cs typeface="Times New Roman" pitchFamily="18" charset="0"/>
                </a:endParaRPr>
              </a:p>
              <a:p>
                <a:pPr eaLnBrk="1" hangingPunct="1">
                  <a:buFont typeface="Symbol" pitchFamily="18" charset="2"/>
                  <a:buChar char=" "/>
                  <a:defRPr/>
                </a:pPr>
                <a:r>
                  <a:rPr lang="en-US" altLang="en-US" sz="2400" dirty="0" smtClean="0">
                    <a:latin typeface="Times New Roman" pitchFamily="18" charset="0"/>
                    <a:ea typeface="+mn-ea"/>
                    <a:cs typeface="Times New Roman" pitchFamily="18" charset="0"/>
                  </a:rPr>
                  <a:t>     </a:t>
                </a:r>
                <a:r>
                  <a:rPr lang="en-US" altLang="en-US" sz="2400" dirty="0" smtClean="0">
                    <a:latin typeface="Symbol" pitchFamily="18" charset="2"/>
                    <a:ea typeface="+mn-ea"/>
                    <a:cs typeface="Times New Roman" pitchFamily="18" charset="0"/>
                  </a:rPr>
                  <a:t>l</a:t>
                </a:r>
                <a:r>
                  <a:rPr lang="en-US" altLang="en-US" sz="2400" dirty="0" smtClean="0">
                    <a:latin typeface="Times New Roman" pitchFamily="18" charset="0"/>
                    <a:ea typeface="+mn-ea"/>
                    <a:cs typeface="Times New Roman" pitchFamily="18" charset="0"/>
                  </a:rPr>
                  <a:t> = </a:t>
                </a:r>
                <a14:m>
                  <m:oMath xmlns:m="http://schemas.openxmlformats.org/officeDocument/2006/math">
                    <m:f>
                      <m:fPr>
                        <m:ctrlPr>
                          <a:rPr lang="en-US" altLang="en-US" sz="2400" i="1" smtClean="0">
                            <a:latin typeface="Cambria Math" panose="02040503050406030204" pitchFamily="18" charset="0"/>
                            <a:ea typeface="+mn-ea"/>
                            <a:cs typeface="Times New Roman" pitchFamily="18" charset="0"/>
                          </a:rPr>
                        </m:ctrlPr>
                      </m:fPr>
                      <m:num>
                        <m:r>
                          <a:rPr lang="en-US" altLang="en-US" sz="2400" b="0" i="1" smtClean="0">
                            <a:latin typeface="Cambria Math" charset="0"/>
                            <a:ea typeface="+mn-ea"/>
                            <a:cs typeface="Times New Roman" pitchFamily="18" charset="0"/>
                          </a:rPr>
                          <m:t>(6.626 </m:t>
                        </m:r>
                        <m:r>
                          <a:rPr lang="en-US" altLang="en-US" sz="2400" b="0" i="1" smtClean="0">
                            <a:latin typeface="Cambria Math" charset="0"/>
                            <a:ea typeface="+mn-ea"/>
                            <a:cs typeface="Times New Roman" pitchFamily="18" charset="0"/>
                          </a:rPr>
                          <m:t>𝑥</m:t>
                        </m:r>
                        <m:r>
                          <a:rPr lang="en-US" altLang="en-US" sz="2400" b="0" i="1" smtClean="0">
                            <a:latin typeface="Cambria Math" charset="0"/>
                            <a:ea typeface="+mn-ea"/>
                            <a:cs typeface="Times New Roman" pitchFamily="18" charset="0"/>
                          </a:rPr>
                          <m:t> </m:t>
                        </m:r>
                        <m:sSup>
                          <m:sSupPr>
                            <m:ctrlPr>
                              <a:rPr lang="en-US" altLang="en-US" sz="2400" b="0" i="1" smtClean="0">
                                <a:latin typeface="Cambria Math" panose="02040503050406030204" pitchFamily="18" charset="0"/>
                                <a:ea typeface="+mn-ea"/>
                                <a:cs typeface="Times New Roman" pitchFamily="18" charset="0"/>
                              </a:rPr>
                            </m:ctrlPr>
                          </m:sSupPr>
                          <m:e>
                            <m:r>
                              <a:rPr lang="en-US" altLang="en-US" sz="2400" b="0" i="1" smtClean="0">
                                <a:latin typeface="Cambria Math" charset="0"/>
                                <a:ea typeface="+mn-ea"/>
                                <a:cs typeface="Times New Roman" pitchFamily="18" charset="0"/>
                              </a:rPr>
                              <m:t>10</m:t>
                            </m:r>
                          </m:e>
                          <m:sup>
                            <m:r>
                              <a:rPr lang="en-US" altLang="en-US" sz="2400" b="0" i="1" smtClean="0">
                                <a:latin typeface="Cambria Math" charset="0"/>
                                <a:ea typeface="+mn-ea"/>
                                <a:cs typeface="Times New Roman" pitchFamily="18" charset="0"/>
                              </a:rPr>
                              <m:t>−34</m:t>
                            </m:r>
                          </m:sup>
                        </m:sSup>
                        <m:r>
                          <a:rPr lang="en-US" altLang="en-US" sz="2400" b="0" i="1" smtClean="0">
                            <a:latin typeface="Cambria Math" charset="0"/>
                            <a:ea typeface="+mn-ea"/>
                            <a:cs typeface="Times New Roman" pitchFamily="18" charset="0"/>
                          </a:rPr>
                          <m:t>𝐽</m:t>
                        </m:r>
                        <m:r>
                          <a:rPr lang="en-US" altLang="en-US" sz="2400" b="0" i="1" smtClean="0">
                            <a:latin typeface="Cambria Math" charset="0"/>
                            <a:ea typeface="+mn-ea"/>
                            <a:cs typeface="Times New Roman" pitchFamily="18" charset="0"/>
                          </a:rPr>
                          <m:t>.</m:t>
                        </m:r>
                        <m:r>
                          <a:rPr lang="en-US" altLang="en-US" sz="2400" b="0" i="1" smtClean="0">
                            <a:latin typeface="Cambria Math" charset="0"/>
                            <a:ea typeface="+mn-ea"/>
                            <a:cs typeface="Times New Roman" pitchFamily="18" charset="0"/>
                          </a:rPr>
                          <m:t>𝑠</m:t>
                        </m:r>
                        <m:r>
                          <a:rPr lang="en-US" altLang="en-US" sz="2400" b="0" i="1" smtClean="0">
                            <a:latin typeface="Cambria Math" charset="0"/>
                            <a:ea typeface="+mn-ea"/>
                            <a:cs typeface="Times New Roman" pitchFamily="18" charset="0"/>
                          </a:rPr>
                          <m:t>)</m:t>
                        </m:r>
                      </m:num>
                      <m:den>
                        <m:r>
                          <a:rPr lang="en-US" altLang="en-US" sz="2400" b="0" i="1" smtClean="0">
                            <a:latin typeface="Cambria Math" charset="0"/>
                            <a:ea typeface="+mn-ea"/>
                            <a:cs typeface="Times New Roman" pitchFamily="18" charset="0"/>
                          </a:rPr>
                          <m:t>(9.11 </m:t>
                        </m:r>
                        <m:r>
                          <a:rPr lang="en-US" altLang="en-US" sz="2400" b="0" i="1" smtClean="0">
                            <a:latin typeface="Cambria Math" charset="0"/>
                            <a:ea typeface="+mn-ea"/>
                            <a:cs typeface="Times New Roman" pitchFamily="18" charset="0"/>
                          </a:rPr>
                          <m:t>𝑥</m:t>
                        </m:r>
                        <m:r>
                          <a:rPr lang="en-US" altLang="en-US" sz="2400" b="0" i="1" smtClean="0">
                            <a:latin typeface="Cambria Math" charset="0"/>
                            <a:ea typeface="+mn-ea"/>
                            <a:cs typeface="Times New Roman" pitchFamily="18" charset="0"/>
                          </a:rPr>
                          <m:t> </m:t>
                        </m:r>
                        <m:sSup>
                          <m:sSupPr>
                            <m:ctrlPr>
                              <a:rPr lang="en-US" altLang="en-US" sz="2400" b="0" i="1" smtClean="0">
                                <a:latin typeface="Cambria Math" panose="02040503050406030204" pitchFamily="18" charset="0"/>
                                <a:ea typeface="+mn-ea"/>
                                <a:cs typeface="Times New Roman" pitchFamily="18" charset="0"/>
                              </a:rPr>
                            </m:ctrlPr>
                          </m:sSupPr>
                          <m:e>
                            <m:r>
                              <a:rPr lang="en-US" altLang="en-US" sz="2400" b="0" i="1" smtClean="0">
                                <a:latin typeface="Cambria Math" charset="0"/>
                                <a:ea typeface="+mn-ea"/>
                                <a:cs typeface="Times New Roman" pitchFamily="18" charset="0"/>
                              </a:rPr>
                              <m:t>10</m:t>
                            </m:r>
                          </m:e>
                          <m:sup>
                            <m:r>
                              <a:rPr lang="en-US" altLang="en-US" sz="2400" b="0" i="1" smtClean="0">
                                <a:latin typeface="Cambria Math" charset="0"/>
                                <a:ea typeface="+mn-ea"/>
                                <a:cs typeface="Times New Roman" pitchFamily="18" charset="0"/>
                              </a:rPr>
                              <m:t>−31</m:t>
                            </m:r>
                          </m:sup>
                        </m:sSup>
                        <m:r>
                          <a:rPr lang="en-US" altLang="en-US" sz="2400" b="0" i="1" smtClean="0">
                            <a:latin typeface="Cambria Math" charset="0"/>
                            <a:ea typeface="+mn-ea"/>
                            <a:cs typeface="Times New Roman" pitchFamily="18" charset="0"/>
                          </a:rPr>
                          <m:t>𝑘𝑔</m:t>
                        </m:r>
                        <m:r>
                          <a:rPr lang="en-US" altLang="en-US" sz="2400" b="0" i="1" smtClean="0">
                            <a:latin typeface="Cambria Math" charset="0"/>
                            <a:ea typeface="+mn-ea"/>
                            <a:cs typeface="Times New Roman" pitchFamily="18" charset="0"/>
                          </a:rPr>
                          <m:t>)(3.00 </m:t>
                        </m:r>
                        <m:r>
                          <a:rPr lang="en-US" altLang="en-US" sz="2400" b="0" i="1" smtClean="0">
                            <a:latin typeface="Cambria Math" charset="0"/>
                            <a:ea typeface="+mn-ea"/>
                            <a:cs typeface="Times New Roman" pitchFamily="18" charset="0"/>
                          </a:rPr>
                          <m:t>𝑥</m:t>
                        </m:r>
                        <m:f>
                          <m:fPr>
                            <m:ctrlPr>
                              <a:rPr lang="en-US" altLang="en-US" sz="2400" b="0" i="1" smtClean="0">
                                <a:latin typeface="Cambria Math" panose="02040503050406030204" pitchFamily="18" charset="0"/>
                                <a:ea typeface="+mn-ea"/>
                                <a:cs typeface="Times New Roman" pitchFamily="18" charset="0"/>
                              </a:rPr>
                            </m:ctrlPr>
                          </m:fPr>
                          <m:num>
                            <m:sSup>
                              <m:sSupPr>
                                <m:ctrlPr>
                                  <a:rPr lang="en-US" altLang="en-US" sz="2400" b="0" i="1" smtClean="0">
                                    <a:latin typeface="Cambria Math" panose="02040503050406030204" pitchFamily="18" charset="0"/>
                                    <a:ea typeface="+mn-ea"/>
                                    <a:cs typeface="Times New Roman" pitchFamily="18" charset="0"/>
                                  </a:rPr>
                                </m:ctrlPr>
                              </m:sSupPr>
                              <m:e>
                                <m:r>
                                  <a:rPr lang="en-US" altLang="en-US" sz="2400" b="0" i="1" smtClean="0">
                                    <a:latin typeface="Cambria Math" charset="0"/>
                                    <a:ea typeface="+mn-ea"/>
                                    <a:cs typeface="Times New Roman" pitchFamily="18" charset="0"/>
                                  </a:rPr>
                                  <m:t>10</m:t>
                                </m:r>
                              </m:e>
                              <m:sup>
                                <m:r>
                                  <a:rPr lang="en-US" altLang="en-US" sz="2400" b="0" i="1" smtClean="0">
                                    <a:latin typeface="Cambria Math" charset="0"/>
                                    <a:ea typeface="+mn-ea"/>
                                    <a:cs typeface="Times New Roman" pitchFamily="18" charset="0"/>
                                  </a:rPr>
                                  <m:t>6</m:t>
                                </m:r>
                              </m:sup>
                            </m:sSup>
                            <m:r>
                              <a:rPr lang="en-US" altLang="en-US" sz="2400" b="0" i="1" smtClean="0">
                                <a:latin typeface="Cambria Math" charset="0"/>
                                <a:ea typeface="+mn-ea"/>
                                <a:cs typeface="Times New Roman" pitchFamily="18" charset="0"/>
                              </a:rPr>
                              <m:t>𝑚</m:t>
                            </m:r>
                          </m:num>
                          <m:den>
                            <m:r>
                              <a:rPr lang="en-US" altLang="en-US" sz="2400" b="0" i="1" smtClean="0">
                                <a:latin typeface="Cambria Math" charset="0"/>
                                <a:ea typeface="+mn-ea"/>
                                <a:cs typeface="Times New Roman" pitchFamily="18" charset="0"/>
                              </a:rPr>
                              <m:t>𝑠</m:t>
                            </m:r>
                          </m:den>
                        </m:f>
                        <m:r>
                          <a:rPr lang="en-US" altLang="en-US" sz="2400" b="0" i="1" smtClean="0">
                            <a:latin typeface="Cambria Math" charset="0"/>
                            <a:ea typeface="+mn-ea"/>
                            <a:cs typeface="Times New Roman" pitchFamily="18" charset="0"/>
                          </a:rPr>
                          <m:t>)</m:t>
                        </m:r>
                      </m:den>
                    </m:f>
                  </m:oMath>
                </a14:m>
                <a:r>
                  <a:rPr lang="en-US" altLang="en-US" sz="2400" dirty="0" smtClean="0">
                    <a:latin typeface="Times New Roman" pitchFamily="18" charset="0"/>
                    <a:ea typeface="+mn-ea"/>
                    <a:cs typeface="Times New Roman" pitchFamily="18" charset="0"/>
                  </a:rPr>
                  <a:t> = 2.42 x 10</a:t>
                </a:r>
                <a:r>
                  <a:rPr lang="en-US" altLang="en-US" sz="2400" baseline="30000" dirty="0" smtClean="0">
                    <a:latin typeface="Times New Roman" pitchFamily="18" charset="0"/>
                    <a:ea typeface="+mn-ea"/>
                    <a:cs typeface="Times New Roman" pitchFamily="18" charset="0"/>
                  </a:rPr>
                  <a:t>-10</a:t>
                </a:r>
                <a:r>
                  <a:rPr lang="en-US" altLang="en-US" sz="2400" dirty="0" smtClean="0">
                    <a:latin typeface="Times New Roman" pitchFamily="18" charset="0"/>
                    <a:ea typeface="+mn-ea"/>
                    <a:cs typeface="Times New Roman" pitchFamily="18" charset="0"/>
                  </a:rPr>
                  <a:t> m = 0.242 nm</a:t>
                </a:r>
                <a:r>
                  <a:rPr lang="en-US" altLang="en-US" sz="2400" dirty="0" smtClean="0">
                    <a:latin typeface="Times New Roman" pitchFamily="18" charset="0"/>
                    <a:cs typeface="Times New Roman" pitchFamily="18" charset="0"/>
                  </a:rPr>
                  <a:t>; </a:t>
                </a:r>
              </a:p>
              <a:p>
                <a:pPr eaLnBrk="1" hangingPunct="1">
                  <a:buFont typeface="Symbol" pitchFamily="18" charset="2"/>
                  <a:buChar char=" "/>
                  <a:defRPr/>
                </a:pPr>
                <a:r>
                  <a:rPr lang="en-US" altLang="en-US" sz="2000" dirty="0" smtClean="0">
                    <a:latin typeface="Times New Roman" pitchFamily="18" charset="0"/>
                    <a:cs typeface="Times New Roman" pitchFamily="18" charset="0"/>
                  </a:rPr>
                  <a:t>Electron is not orbiting the nucleus in a straight circular path, but it is orbiting the nucleus in </a:t>
                </a:r>
                <a:r>
                  <a:rPr lang="en-US" altLang="en-US" sz="2000" b="1" i="1" dirty="0" smtClean="0">
                    <a:latin typeface="Times New Roman" pitchFamily="18" charset="0"/>
                    <a:cs typeface="Times New Roman" pitchFamily="18" charset="0"/>
                  </a:rPr>
                  <a:t>wave-like path</a:t>
                </a:r>
                <a:r>
                  <a:rPr lang="en-US" altLang="en-US" sz="2000" dirty="0" smtClean="0">
                    <a:latin typeface="Times New Roman" pitchFamily="18" charset="0"/>
                    <a:cs typeface="Times New Roman" pitchFamily="18" charset="0"/>
                  </a:rPr>
                  <a:t>)</a:t>
                </a:r>
              </a:p>
            </p:txBody>
          </p:sp>
        </mc:Choice>
        <mc:Fallback xmlns="">
          <p:sp>
            <p:nvSpPr>
              <p:cNvPr id="34819" name="Rectangle 3"/>
              <p:cNvSpPr>
                <a:spLocks noGrp="1" noRot="1" noChangeAspect="1" noMove="1" noResize="1" noEditPoints="1" noAdjustHandles="1" noChangeArrowheads="1" noChangeShapeType="1" noTextEdit="1"/>
              </p:cNvSpPr>
              <p:nvPr>
                <p:ph type="body" idx="1"/>
              </p:nvPr>
            </p:nvSpPr>
            <p:spPr>
              <a:xfrm>
                <a:off x="457200" y="1371600"/>
                <a:ext cx="8229600" cy="5029200"/>
              </a:xfrm>
              <a:blipFill rotWithShape="0">
                <a:blip r:embed="rId3"/>
                <a:stretch>
                  <a:fillRect l="-1185" t="-1697" r="-1259" b="-121"/>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4818" name="Rectangle 2"/>
              <p:cNvSpPr>
                <a:spLocks noGrp="1" noChangeArrowheads="1"/>
              </p:cNvSpPr>
              <p:nvPr>
                <p:ph type="title"/>
              </p:nvPr>
            </p:nvSpPr>
            <p:spPr>
              <a:xfrm>
                <a:off x="457200" y="229668"/>
                <a:ext cx="8229600" cy="1599132"/>
              </a:xfrm>
            </p:spPr>
            <p:txBody>
              <a:bodyPr/>
              <a:lstStyle/>
              <a:p>
                <a:pPr eaLnBrk="1" hangingPunct="1">
                  <a:buFont typeface="Symbol" charset="2"/>
                  <a:buNone/>
                </a:pPr>
                <a:r>
                  <a:rPr lang="en-US" altLang="en-US" sz="3200" dirty="0" smtClean="0">
                    <a:latin typeface="Times New Roman" charset="0"/>
                    <a:ea typeface="Times New Roman" charset="0"/>
                    <a:cs typeface="Times New Roman" charset="0"/>
                  </a:rPr>
                  <a:t>De Broglie’s </a:t>
                </a:r>
                <a:r>
                  <a:rPr lang="en-US" altLang="en-US" sz="3200" i="1" dirty="0" smtClean="0">
                    <a:latin typeface="Times New Roman" charset="0"/>
                    <a:ea typeface="Times New Roman" charset="0"/>
                    <a:cs typeface="Times New Roman" charset="0"/>
                  </a:rPr>
                  <a:t>Equation for wave-particle dual property</a:t>
                </a:r>
                <a:r>
                  <a:rPr lang="en-US" altLang="en-US" sz="3200" dirty="0" smtClean="0">
                    <a:latin typeface="Times New Roman" charset="0"/>
                    <a:ea typeface="Times New Roman" charset="0"/>
                    <a:cs typeface="Times New Roman" charset="0"/>
                  </a:rPr>
                  <a:t>:</a:t>
                </a:r>
                <a:r>
                  <a:rPr lang="en-US" altLang="en-US" sz="3600" dirty="0" smtClean="0">
                    <a:latin typeface="Times New Roman" charset="0"/>
                    <a:ea typeface="Times New Roman" charset="0"/>
                    <a:cs typeface="Times New Roman" charset="0"/>
                  </a:rPr>
                  <a:t>  </a:t>
                </a:r>
                <a:r>
                  <a:rPr lang="en-US" altLang="en-US" sz="3600" dirty="0">
                    <a:latin typeface="Symbol" charset="2"/>
                    <a:ea typeface="Times New Roman" charset="0"/>
                    <a:cs typeface="Times New Roman" charset="0"/>
                  </a:rPr>
                  <a:t>l</a:t>
                </a:r>
                <a:r>
                  <a:rPr lang="en-US" altLang="en-US" sz="3600" dirty="0">
                    <a:latin typeface="Times New Roman" charset="0"/>
                    <a:ea typeface="Times New Roman" charset="0"/>
                    <a:cs typeface="Times New Roman" charset="0"/>
                  </a:rPr>
                  <a:t> = </a:t>
                </a:r>
                <a14:m>
                  <m:oMath xmlns:m="http://schemas.openxmlformats.org/officeDocument/2006/math">
                    <m:f>
                      <m:fPr>
                        <m:ctrlPr>
                          <a:rPr lang="en-US" altLang="en-US" sz="3600" i="1" smtClean="0">
                            <a:latin typeface="Cambria Math" panose="02040503050406030204" pitchFamily="18" charset="0"/>
                            <a:ea typeface="Times New Roman" charset="0"/>
                            <a:cs typeface="Times New Roman" charset="0"/>
                          </a:rPr>
                        </m:ctrlPr>
                      </m:fPr>
                      <m:num>
                        <m:r>
                          <a:rPr lang="en-US" altLang="en-US" sz="3600" b="0" i="1" smtClean="0">
                            <a:latin typeface="Cambria Math" charset="0"/>
                            <a:ea typeface="Times New Roman" charset="0"/>
                            <a:cs typeface="Times New Roman" charset="0"/>
                          </a:rPr>
                          <m:t>h</m:t>
                        </m:r>
                      </m:num>
                      <m:den>
                        <m:r>
                          <a:rPr lang="en-US" altLang="en-US" sz="3600" b="0" i="1" smtClean="0">
                            <a:latin typeface="Cambria Math" charset="0"/>
                            <a:ea typeface="Times New Roman" charset="0"/>
                            <a:cs typeface="Times New Roman" charset="0"/>
                          </a:rPr>
                          <m:t>𝑚𝑣</m:t>
                        </m:r>
                      </m:den>
                    </m:f>
                  </m:oMath>
                </a14:m>
                <a:r>
                  <a:rPr lang="en-US" altLang="en-US" sz="3600" dirty="0" smtClean="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a:t>
                </a:r>
                <a:r>
                  <a:rPr lang="en-US" altLang="en-US" sz="2800" i="1" dirty="0" smtClean="0">
                    <a:latin typeface="Times New Roman" charset="0"/>
                    <a:ea typeface="Times New Roman" charset="0"/>
                    <a:cs typeface="Times New Roman" charset="0"/>
                  </a:rPr>
                  <a:t>h</a:t>
                </a:r>
                <a:r>
                  <a:rPr lang="en-US" altLang="en-US" sz="2800" dirty="0" smtClean="0">
                    <a:latin typeface="Times New Roman" charset="0"/>
                    <a:ea typeface="Times New Roman" charset="0"/>
                    <a:cs typeface="Times New Roman" charset="0"/>
                  </a:rPr>
                  <a:t> = Planck’s constant)</a:t>
                </a:r>
                <a:endParaRPr lang="en-US" altLang="en-US" sz="3600" dirty="0">
                  <a:latin typeface="Times New Roman" charset="0"/>
                  <a:ea typeface="Times New Roman" charset="0"/>
                  <a:cs typeface="Times New Roman" charset="0"/>
                </a:endParaRPr>
              </a:p>
            </p:txBody>
          </p:sp>
        </mc:Choice>
        <mc:Fallback>
          <p:sp>
            <p:nvSpPr>
              <p:cNvPr id="34818" name="Rectangle 2"/>
              <p:cNvSpPr>
                <a:spLocks noGrp="1" noRot="1" noChangeAspect="1" noMove="1" noResize="1" noEditPoints="1" noAdjustHandles="1" noChangeArrowheads="1" noChangeShapeType="1" noTextEdit="1"/>
              </p:cNvSpPr>
              <p:nvPr>
                <p:ph type="title"/>
              </p:nvPr>
            </p:nvSpPr>
            <p:spPr>
              <a:xfrm>
                <a:off x="457200" y="229668"/>
                <a:ext cx="8229600" cy="1599132"/>
              </a:xfrm>
              <a:blipFill rotWithShape="0">
                <a:blip r:embed="rId2"/>
                <a:stretch>
                  <a:fillRect/>
                </a:stretch>
              </a:blipFill>
            </p:spPr>
            <p:txBody>
              <a:bodyPr/>
              <a:lstStyle/>
              <a:p>
                <a:r>
                  <a:rPr lang="en-US">
                    <a:noFill/>
                  </a:rPr>
                  <a:t> </a:t>
                </a:r>
              </a:p>
            </p:txBody>
          </p:sp>
        </mc:Fallback>
      </mc:AlternateContent>
      <p:sp>
        <p:nvSpPr>
          <p:cNvPr id="34819" name="Rectangle 3"/>
          <p:cNvSpPr>
            <a:spLocks noGrp="1" noChangeArrowheads="1"/>
          </p:cNvSpPr>
          <p:nvPr>
            <p:ph type="body" idx="1"/>
          </p:nvPr>
        </p:nvSpPr>
        <p:spPr>
          <a:xfrm>
            <a:off x="457200" y="2057400"/>
            <a:ext cx="8229600" cy="4068763"/>
          </a:xfrm>
        </p:spPr>
        <p:txBody>
          <a:bodyPr/>
          <a:lstStyle/>
          <a:p>
            <a:pPr eaLnBrk="1" hangingPunct="1"/>
            <a:r>
              <a:rPr lang="en-US" altLang="en-US" sz="2400" dirty="0">
                <a:latin typeface="Times New Roman" charset="0"/>
                <a:ea typeface="Times New Roman" charset="0"/>
                <a:cs typeface="Times New Roman" charset="0"/>
              </a:rPr>
              <a:t>Portrait of Louis de Broglie:</a:t>
            </a:r>
          </a:p>
          <a:p>
            <a:pPr eaLnBrk="1" hangingPunct="1"/>
            <a:endParaRPr lang="en-US" altLang="en-US" sz="2400" dirty="0">
              <a:latin typeface="Times New Roman" charset="0"/>
              <a:ea typeface="Times New Roman" charset="0"/>
              <a:cs typeface="Times New Roman" charset="0"/>
            </a:endParaRP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048000"/>
            <a:ext cx="23622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6866" name="Rectangle 2"/>
              <p:cNvSpPr>
                <a:spLocks noGrp="1" noChangeArrowheads="1"/>
              </p:cNvSpPr>
              <p:nvPr>
                <p:ph type="title"/>
              </p:nvPr>
            </p:nvSpPr>
            <p:spPr>
              <a:xfrm>
                <a:off x="457200" y="274638"/>
                <a:ext cx="8229600" cy="1523998"/>
              </a:xfrm>
            </p:spPr>
            <p:txBody>
              <a:bodyPr/>
              <a:lstStyle/>
              <a:p>
                <a:pPr eaLnBrk="1" hangingPunct="1">
                  <a:buFont typeface="Symbol" charset="2"/>
                  <a:buNone/>
                </a:pPr>
                <a:r>
                  <a:rPr lang="en-US" altLang="en-US" sz="3200" dirty="0" smtClean="0">
                    <a:latin typeface="Times New Roman" charset="0"/>
                    <a:ea typeface="Times New Roman" charset="0"/>
                    <a:cs typeface="Times New Roman" charset="0"/>
                  </a:rPr>
                  <a:t>Heisenberg Uncertainty:</a:t>
                </a:r>
                <a:r>
                  <a:rPr lang="en-US" altLang="en-US" sz="3600" dirty="0">
                    <a:latin typeface="Times New Roman" charset="0"/>
                    <a:ea typeface="Times New Roman" charset="0"/>
                    <a:cs typeface="Times New Roman" charset="0"/>
                  </a:rPr>
                  <a:t> </a:t>
                </a:r>
                <a:r>
                  <a:rPr lang="en-US" altLang="en-US" sz="3200" dirty="0" err="1">
                    <a:latin typeface="Symbol" charset="2"/>
                    <a:ea typeface="Times New Roman" charset="0"/>
                    <a:cs typeface="Times New Roman" charset="0"/>
                  </a:rPr>
                  <a:t>D</a:t>
                </a:r>
                <a:r>
                  <a:rPr lang="en-US" altLang="en-US" sz="3600" i="1" dirty="0" err="1">
                    <a:latin typeface="Times New Roman" charset="0"/>
                    <a:ea typeface="Times New Roman" charset="0"/>
                    <a:cs typeface="Times New Roman" charset="0"/>
                  </a:rPr>
                  <a:t>x</a:t>
                </a:r>
                <a:r>
                  <a:rPr lang="en-US" altLang="en-US" sz="3600" dirty="0" err="1">
                    <a:latin typeface="Cambria Math" charset="0"/>
                    <a:ea typeface="Cambria Math" charset="0"/>
                    <a:cs typeface="Times New Roman" charset="0"/>
                  </a:rPr>
                  <a:t>·</a:t>
                </a:r>
                <a:r>
                  <a:rPr lang="en-US" altLang="en-US" sz="3200" dirty="0" err="1">
                    <a:latin typeface="Symbol" charset="2"/>
                    <a:ea typeface="Times New Roman" charset="0"/>
                    <a:cs typeface="Times New Roman" charset="0"/>
                  </a:rPr>
                  <a:t>D</a:t>
                </a:r>
                <a:r>
                  <a:rPr lang="en-US" altLang="en-US" sz="3600" i="1" dirty="0" err="1">
                    <a:latin typeface="Times New Roman" charset="0"/>
                    <a:ea typeface="Times New Roman" charset="0"/>
                    <a:cs typeface="Times New Roman" charset="0"/>
                  </a:rPr>
                  <a:t>p</a:t>
                </a:r>
                <a:r>
                  <a:rPr lang="en-US" altLang="en-US" sz="3600" dirty="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rPr>
                  <a:t>≥</a:t>
                </a:r>
                <a:r>
                  <a:rPr lang="en-US" altLang="en-US" sz="3600" dirty="0">
                    <a:latin typeface="Times New Roman" charset="0"/>
                    <a:ea typeface="Times New Roman" charset="0"/>
                    <a:cs typeface="Times New Roman" charset="0"/>
                  </a:rPr>
                  <a:t> </a:t>
                </a:r>
                <a14:m>
                  <m:oMath xmlns:m="http://schemas.openxmlformats.org/officeDocument/2006/math">
                    <m:f>
                      <m:fPr>
                        <m:ctrlPr>
                          <a:rPr lang="en-US" altLang="en-US" sz="3600" i="1" smtClean="0">
                            <a:latin typeface="Cambria Math" panose="02040503050406030204" pitchFamily="18" charset="0"/>
                            <a:cs typeface="Times New Roman" charset="0"/>
                          </a:rPr>
                        </m:ctrlPr>
                      </m:fPr>
                      <m:num>
                        <m:r>
                          <a:rPr lang="en-US" altLang="en-US" sz="3600" b="0" i="1" smtClean="0">
                            <a:latin typeface="Cambria Math" panose="02040503050406030204" pitchFamily="18" charset="0"/>
                            <a:cs typeface="Times New Roman" charset="0"/>
                          </a:rPr>
                          <m:t>h</m:t>
                        </m:r>
                      </m:num>
                      <m:den>
                        <m:r>
                          <a:rPr lang="en-US" altLang="en-US" sz="3600" b="0" i="1" smtClean="0">
                            <a:latin typeface="Cambria Math" panose="02040503050406030204" pitchFamily="18" charset="0"/>
                            <a:cs typeface="Times New Roman" charset="0"/>
                          </a:rPr>
                          <m:t>4</m:t>
                        </m:r>
                        <m:r>
                          <m:rPr>
                            <m:nor/>
                          </m:rPr>
                          <a:rPr lang="en-US" altLang="en-US" sz="3600" dirty="0">
                            <a:latin typeface="Symbol" charset="2"/>
                            <a:ea typeface="Times New Roman" charset="0"/>
                            <a:cs typeface="Times New Roman" charset="0"/>
                          </a:rPr>
                          <m:t>p</m:t>
                        </m:r>
                      </m:den>
                    </m:f>
                  </m:oMath>
                </a14:m>
                <a:r>
                  <a:rPr lang="en-US" altLang="en-US" sz="3600" dirty="0" smtClean="0">
                    <a:latin typeface="Times New Roman" charset="0"/>
                    <a:ea typeface="Times New Roman" charset="0"/>
                    <a:cs typeface="Times New Roman" charset="0"/>
                  </a:rPr>
                  <a:t>;</a:t>
                </a:r>
                <a:br>
                  <a:rPr lang="en-US" altLang="en-US" sz="3600" dirty="0" smtClean="0">
                    <a:latin typeface="Times New Roman" charset="0"/>
                    <a:ea typeface="Times New Roman" charset="0"/>
                    <a:cs typeface="Times New Roman" charset="0"/>
                  </a:rPr>
                </a:br>
                <a:r>
                  <a:rPr lang="en-US" altLang="en-US" sz="2800" dirty="0" smtClean="0">
                    <a:latin typeface="Times New Roman" charset="0"/>
                    <a:ea typeface="Times New Roman" charset="0"/>
                    <a:cs typeface="Times New Roman" charset="0"/>
                  </a:rPr>
                  <a:t>(</a:t>
                </a:r>
                <a:r>
                  <a:rPr lang="en-US" altLang="en-US" sz="2400" dirty="0" err="1" smtClean="0">
                    <a:latin typeface="Symbol" charset="2"/>
                    <a:ea typeface="Times New Roman" charset="0"/>
                    <a:cs typeface="Times New Roman" charset="0"/>
                  </a:rPr>
                  <a:t>D</a:t>
                </a:r>
                <a:r>
                  <a:rPr lang="en-US" altLang="en-US" sz="2400" i="1" dirty="0" err="1" smtClean="0">
                    <a:latin typeface="Times New Roman" charset="0"/>
                    <a:ea typeface="Times New Roman" charset="0"/>
                    <a:cs typeface="Times New Roman" charset="0"/>
                  </a:rPr>
                  <a:t>x</a:t>
                </a:r>
                <a:r>
                  <a:rPr lang="en-US" altLang="en-US" sz="2400" dirty="0" smtClean="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 </a:t>
                </a:r>
                <a:r>
                  <a:rPr lang="en-US" altLang="en-US" sz="2400" i="1" dirty="0" smtClean="0">
                    <a:latin typeface="Times New Roman" charset="0"/>
                    <a:ea typeface="Times New Roman" charset="0"/>
                    <a:cs typeface="Times New Roman" charset="0"/>
                  </a:rPr>
                  <a:t>uncertainty of location</a:t>
                </a:r>
                <a:r>
                  <a:rPr lang="en-US" altLang="en-US" sz="2800" dirty="0" smtClean="0">
                    <a:latin typeface="Times New Roman" charset="0"/>
                    <a:ea typeface="Times New Roman" charset="0"/>
                    <a:cs typeface="Times New Roman" charset="0"/>
                  </a:rPr>
                  <a:t>; </a:t>
                </a:r>
                <a:r>
                  <a:rPr lang="en-US" altLang="en-US" sz="2400" dirty="0" err="1" smtClean="0">
                    <a:latin typeface="Symbol" charset="2"/>
                    <a:ea typeface="Times New Roman" charset="0"/>
                    <a:cs typeface="Times New Roman" charset="0"/>
                  </a:rPr>
                  <a:t>D</a:t>
                </a:r>
                <a:r>
                  <a:rPr lang="en-US" altLang="en-US" sz="2400" i="1" dirty="0" err="1" smtClean="0">
                    <a:latin typeface="Times New Roman" charset="0"/>
                    <a:ea typeface="Times New Roman" charset="0"/>
                    <a:cs typeface="Times New Roman" charset="0"/>
                  </a:rPr>
                  <a:t>p</a:t>
                </a:r>
                <a:r>
                  <a:rPr lang="en-US" altLang="en-US" sz="2400" i="1" dirty="0" smtClean="0">
                    <a:latin typeface="Times New Roman" charset="0"/>
                    <a:ea typeface="Times New Roman" charset="0"/>
                    <a:cs typeface="Times New Roman" charset="0"/>
                  </a:rPr>
                  <a:t> = uncertainty of momentum</a:t>
                </a:r>
                <a:r>
                  <a:rPr lang="en-US" altLang="en-US" sz="2800" dirty="0" smtClean="0">
                    <a:latin typeface="Times New Roman" charset="0"/>
                    <a:ea typeface="Times New Roman" charset="0"/>
                    <a:cs typeface="Times New Roman" charset="0"/>
                  </a:rPr>
                  <a:t>)</a:t>
                </a:r>
                <a:endParaRPr lang="en-US" altLang="en-US" sz="2800" dirty="0">
                  <a:latin typeface="Times New Roman" charset="0"/>
                  <a:ea typeface="Times New Roman" charset="0"/>
                  <a:cs typeface="Times New Roman" charset="0"/>
                </a:endParaRPr>
              </a:p>
            </p:txBody>
          </p:sp>
        </mc:Choice>
        <mc:Fallback>
          <p:sp>
            <p:nvSpPr>
              <p:cNvPr id="36866" name="Rectangle 2"/>
              <p:cNvSpPr>
                <a:spLocks noGrp="1" noRot="1" noChangeAspect="1" noMove="1" noResize="1" noEditPoints="1" noAdjustHandles="1" noChangeArrowheads="1" noChangeShapeType="1" noTextEdit="1"/>
              </p:cNvSpPr>
              <p:nvPr>
                <p:ph type="title"/>
              </p:nvPr>
            </p:nvSpPr>
            <p:spPr>
              <a:xfrm>
                <a:off x="457200" y="274638"/>
                <a:ext cx="8229600" cy="1523998"/>
              </a:xfrm>
              <a:blipFill rotWithShape="0">
                <a:blip r:embed="rId2"/>
                <a:stretch>
                  <a:fillRect b="-4400"/>
                </a:stretch>
              </a:blipFill>
            </p:spPr>
            <p:txBody>
              <a:bodyPr/>
              <a:lstStyle/>
              <a:p>
                <a:r>
                  <a:rPr lang="en-US">
                    <a:noFill/>
                  </a:rPr>
                  <a:t> </a:t>
                </a:r>
              </a:p>
            </p:txBody>
          </p:sp>
        </mc:Fallback>
      </mc:AlternateContent>
      <p:sp>
        <p:nvSpPr>
          <p:cNvPr id="36867" name="Rectangle 3"/>
          <p:cNvSpPr>
            <a:spLocks noGrp="1" noChangeArrowheads="1"/>
          </p:cNvSpPr>
          <p:nvPr>
            <p:ph type="body" idx="1"/>
          </p:nvPr>
        </p:nvSpPr>
        <p:spPr>
          <a:xfrm>
            <a:off x="609600" y="2057400"/>
            <a:ext cx="7848600" cy="4068763"/>
          </a:xfrm>
        </p:spPr>
        <p:txBody>
          <a:bodyPr/>
          <a:lstStyle/>
          <a:p>
            <a:pPr eaLnBrk="1" hangingPunct="1"/>
            <a:r>
              <a:rPr lang="en-US" altLang="en-US" sz="2400" dirty="0">
                <a:latin typeface="Times New Roman" charset="0"/>
                <a:ea typeface="Times New Roman" charset="0"/>
                <a:cs typeface="Times New Roman" charset="0"/>
              </a:rPr>
              <a:t>Portrait of Werner Heisenberg:</a:t>
            </a:r>
          </a:p>
          <a:p>
            <a:pPr eaLnBrk="1" hangingPunct="1"/>
            <a:endParaRPr lang="en-US" altLang="en-US" sz="2400" dirty="0">
              <a:latin typeface="Times New Roman" charset="0"/>
              <a:ea typeface="Times New Roman" charset="0"/>
              <a:cs typeface="Times New Roman" charset="0"/>
            </a:endParaRP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884" y="2750516"/>
            <a:ext cx="2727274" cy="311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750516"/>
            <a:ext cx="4013746" cy="311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792162"/>
          </a:xfrm>
        </p:spPr>
        <p:txBody>
          <a:bodyPr/>
          <a:lstStyle/>
          <a:p>
            <a:pPr eaLnBrk="1" hangingPunct="1"/>
            <a:r>
              <a:rPr lang="en-US" altLang="en-US" sz="3600" i="1" dirty="0">
                <a:latin typeface="Times New Roman" charset="0"/>
                <a:ea typeface="Times New Roman" charset="0"/>
                <a:cs typeface="Times New Roman" charset="0"/>
              </a:rPr>
              <a:t>Heisenberg Uncertainty Principle</a:t>
            </a:r>
          </a:p>
        </p:txBody>
      </p:sp>
      <mc:AlternateContent xmlns:mc="http://schemas.openxmlformats.org/markup-compatibility/2006">
        <mc:Choice xmlns:a14="http://schemas.microsoft.com/office/drawing/2010/main" Requires="a14">
          <p:sp>
            <p:nvSpPr>
              <p:cNvPr id="36867" name="Rectangle 3"/>
              <p:cNvSpPr>
                <a:spLocks noGrp="1" noChangeArrowheads="1"/>
              </p:cNvSpPr>
              <p:nvPr>
                <p:ph type="body" idx="1"/>
              </p:nvPr>
            </p:nvSpPr>
            <p:spPr>
              <a:xfrm>
                <a:off x="457200" y="1295400"/>
                <a:ext cx="8229600" cy="5334000"/>
              </a:xfrm>
            </p:spPr>
            <p:txBody>
              <a:bodyPr/>
              <a:lstStyle/>
              <a:p>
                <a:pPr marL="457200" indent="-457200" eaLnBrk="1" hangingPunct="1">
                  <a:lnSpc>
                    <a:spcPct val="80000"/>
                  </a:lnSpc>
                </a:pPr>
                <a:r>
                  <a:rPr lang="en-US" altLang="en-US" sz="2800" i="1" dirty="0" smtClean="0">
                    <a:latin typeface="Times New Roman" charset="0"/>
                    <a:ea typeface="Times New Roman" charset="0"/>
                    <a:cs typeface="Times New Roman" charset="0"/>
                  </a:rPr>
                  <a:t>It is </a:t>
                </a:r>
                <a:r>
                  <a:rPr lang="en-US" altLang="en-US" sz="2800" i="1" dirty="0" smtClean="0">
                    <a:latin typeface="Times New Roman" charset="0"/>
                    <a:ea typeface="Times New Roman" charset="0"/>
                    <a:cs typeface="Times New Roman" charset="0"/>
                  </a:rPr>
                  <a:t>not </a:t>
                </a:r>
                <a:r>
                  <a:rPr lang="en-US" altLang="en-US" sz="2800" i="1" dirty="0" smtClean="0">
                    <a:latin typeface="Times New Roman" charset="0"/>
                    <a:ea typeface="Times New Roman" charset="0"/>
                    <a:cs typeface="Times New Roman" charset="0"/>
                  </a:rPr>
                  <a:t>possible </a:t>
                </a:r>
                <a:r>
                  <a:rPr lang="en-US" altLang="en-US" sz="2800" i="1" dirty="0" smtClean="0">
                    <a:latin typeface="Times New Roman" charset="0"/>
                    <a:ea typeface="Times New Roman" charset="0"/>
                    <a:cs typeface="Times New Roman" charset="0"/>
                  </a:rPr>
                  <a:t>to </a:t>
                </a:r>
                <a:r>
                  <a:rPr lang="en-US" altLang="en-US" sz="2800" i="1" dirty="0" smtClean="0">
                    <a:latin typeface="Times New Roman" charset="0"/>
                    <a:ea typeface="Times New Roman" charset="0"/>
                    <a:cs typeface="Times New Roman" charset="0"/>
                  </a:rPr>
                  <a:t>determine </a:t>
                </a:r>
                <a:r>
                  <a:rPr lang="en-US" altLang="en-US" sz="2800" i="1" dirty="0" smtClean="0">
                    <a:latin typeface="Times New Roman" charset="0"/>
                    <a:ea typeface="Times New Roman" charset="0"/>
                    <a:cs typeface="Times New Roman" charset="0"/>
                  </a:rPr>
                  <a:t>both the exact location and the energy </a:t>
                </a:r>
                <a:r>
                  <a:rPr lang="en-US" altLang="en-US" sz="2800" i="1" dirty="0">
                    <a:latin typeface="Times New Roman" charset="0"/>
                    <a:ea typeface="Times New Roman" charset="0"/>
                    <a:cs typeface="Times New Roman" charset="0"/>
                  </a:rPr>
                  <a:t>of an electron in </a:t>
                </a:r>
                <a:r>
                  <a:rPr lang="en-US" altLang="en-US" sz="2800" i="1" dirty="0" smtClean="0">
                    <a:latin typeface="Times New Roman" charset="0"/>
                    <a:ea typeface="Times New Roman" charset="0"/>
                    <a:cs typeface="Times New Roman" charset="0"/>
                  </a:rPr>
                  <a:t>an </a:t>
                </a:r>
                <a:r>
                  <a:rPr lang="en-US" altLang="en-US" sz="2800" i="1" dirty="0">
                    <a:latin typeface="Times New Roman" charset="0"/>
                    <a:ea typeface="Times New Roman" charset="0"/>
                    <a:cs typeface="Times New Roman" charset="0"/>
                  </a:rPr>
                  <a:t>atom</a:t>
                </a:r>
                <a:r>
                  <a:rPr lang="en-US" altLang="en-US" sz="2800" dirty="0" smtClean="0">
                    <a:latin typeface="Times New Roman" charset="0"/>
                    <a:ea typeface="Times New Roman" charset="0"/>
                    <a:cs typeface="Times New Roman" charset="0"/>
                  </a:rPr>
                  <a:t>.</a:t>
                </a:r>
              </a:p>
              <a:p>
                <a:pPr marL="457200" indent="-457200" eaLnBrk="1" hangingPunct="1">
                  <a:lnSpc>
                    <a:spcPct val="80000"/>
                  </a:lnSpc>
                </a:pPr>
                <a:endParaRPr lang="en-US" altLang="en-US" sz="1200" dirty="0">
                  <a:latin typeface="Times New Roman" charset="0"/>
                  <a:ea typeface="Times New Roman" charset="0"/>
                  <a:cs typeface="Times New Roman" charset="0"/>
                </a:endParaRPr>
              </a:p>
              <a:p>
                <a:pPr marL="457200" indent="-457200" eaLnBrk="1" hangingPunct="1">
                  <a:lnSpc>
                    <a:spcPct val="80000"/>
                  </a:lnSpc>
                </a:pPr>
                <a:r>
                  <a:rPr lang="en-US" altLang="en-US" sz="2200" dirty="0" smtClean="0">
                    <a:latin typeface="Times New Roman" charset="0"/>
                    <a:ea typeface="Times New Roman" charset="0"/>
                    <a:cs typeface="Times New Roman" charset="0"/>
                  </a:rPr>
                  <a:t>According to Heisenberg, if </a:t>
                </a:r>
                <a:r>
                  <a:rPr lang="en-US" altLang="en-US" sz="2200" dirty="0">
                    <a:latin typeface="Times New Roman" charset="0"/>
                    <a:ea typeface="Times New Roman" charset="0"/>
                    <a:cs typeface="Times New Roman" charset="0"/>
                  </a:rPr>
                  <a:t>the energy or </a:t>
                </a:r>
                <a:r>
                  <a:rPr lang="en-US" altLang="en-US" sz="2200" i="1" dirty="0">
                    <a:latin typeface="Times New Roman" charset="0"/>
                    <a:ea typeface="Times New Roman" charset="0"/>
                    <a:cs typeface="Times New Roman" charset="0"/>
                  </a:rPr>
                  <a:t>momentum</a:t>
                </a:r>
                <a:r>
                  <a:rPr lang="en-US" altLang="en-US" sz="2200" dirty="0">
                    <a:latin typeface="Times New Roman" charset="0"/>
                    <a:ea typeface="Times New Roman" charset="0"/>
                    <a:cs typeface="Times New Roman" charset="0"/>
                  </a:rPr>
                  <a:t> of </a:t>
                </a:r>
                <a:r>
                  <a:rPr lang="en-US" altLang="en-US" sz="2200" dirty="0" smtClean="0">
                    <a:latin typeface="Times New Roman" charset="0"/>
                    <a:ea typeface="Times New Roman" charset="0"/>
                    <a:cs typeface="Times New Roman" charset="0"/>
                  </a:rPr>
                  <a:t>a moving </a:t>
                </a:r>
                <a:r>
                  <a:rPr lang="en-US" altLang="en-US" sz="2200" dirty="0">
                    <a:latin typeface="Times New Roman" charset="0"/>
                    <a:ea typeface="Times New Roman" charset="0"/>
                    <a:cs typeface="Times New Roman" charset="0"/>
                  </a:rPr>
                  <a:t>electron is accurately determined, the knowledge of its location becomes less </a:t>
                </a:r>
                <a:r>
                  <a:rPr lang="en-US" altLang="en-US" sz="2200" dirty="0" smtClean="0">
                    <a:latin typeface="Times New Roman" charset="0"/>
                    <a:ea typeface="Times New Roman" charset="0"/>
                    <a:cs typeface="Times New Roman" charset="0"/>
                  </a:rPr>
                  <a:t>precise. This is called the </a:t>
                </a:r>
                <a:r>
                  <a:rPr lang="en-US" altLang="en-US" sz="2200" b="1" i="1" dirty="0" smtClean="0">
                    <a:latin typeface="Times New Roman" charset="0"/>
                    <a:ea typeface="Times New Roman" charset="0"/>
                    <a:cs typeface="Times New Roman" charset="0"/>
                  </a:rPr>
                  <a:t>Heisenberg Uncertainty Principle</a:t>
                </a:r>
                <a:r>
                  <a:rPr lang="en-US" altLang="en-US" sz="2200" dirty="0" smtClean="0">
                    <a:latin typeface="Times New Roman" charset="0"/>
                    <a:ea typeface="Times New Roman" charset="0"/>
                    <a:cs typeface="Times New Roman" charset="0"/>
                  </a:rPr>
                  <a:t>, which is given by the expression:</a:t>
                </a:r>
                <a:endParaRPr lang="en-US" altLang="en-US" sz="2400" dirty="0">
                  <a:latin typeface="Times New Roman" charset="0"/>
                  <a:ea typeface="Times New Roman" charset="0"/>
                  <a:cs typeface="Times New Roman" charset="0"/>
                </a:endParaRPr>
              </a:p>
              <a:p>
                <a:pPr marL="457200" lvl="1" indent="-457200" eaLnBrk="1" hangingPunct="1">
                  <a:buFont typeface="Symbol" charset="2"/>
                  <a:buChar char=" "/>
                </a:pPr>
                <a:r>
                  <a:rPr lang="en-US" altLang="en-US" sz="2400" dirty="0">
                    <a:latin typeface="Symbol" charset="2"/>
                    <a:ea typeface="Times New Roman" charset="0"/>
                    <a:cs typeface="Times New Roman" charset="0"/>
                  </a:rPr>
                  <a:t>         </a:t>
                </a:r>
                <a:r>
                  <a:rPr lang="en-US" altLang="en-US" dirty="0">
                    <a:latin typeface="Symbol" charset="2"/>
                    <a:ea typeface="Times New Roman" charset="0"/>
                    <a:cs typeface="Times New Roman" charset="0"/>
                  </a:rPr>
                  <a:t>D</a:t>
                </a:r>
                <a:r>
                  <a:rPr lang="en-US" altLang="en-US" i="1" dirty="0">
                    <a:latin typeface="Times New Roman" charset="0"/>
                    <a:ea typeface="Times New Roman" charset="0"/>
                    <a:cs typeface="Times New Roman" charset="0"/>
                  </a:rPr>
                  <a:t>x </a:t>
                </a:r>
                <a:r>
                  <a:rPr lang="en-US" altLang="en-US" dirty="0">
                    <a:latin typeface="Cambria Math" charset="0"/>
                    <a:ea typeface="Cambria Math" charset="0"/>
                    <a:cs typeface="Times New Roman" charset="0"/>
                  </a:rPr>
                  <a:t>· </a:t>
                </a:r>
                <a:r>
                  <a:rPr lang="en-US" altLang="en-US" dirty="0">
                    <a:latin typeface="Times New Roman" charset="0"/>
                    <a:ea typeface="Times New Roman" charset="0"/>
                    <a:cs typeface="Times New Roman" charset="0"/>
                  </a:rPr>
                  <a:t>(</a:t>
                </a:r>
                <a:r>
                  <a:rPr lang="en-US" altLang="en-US" i="1" dirty="0">
                    <a:latin typeface="Times New Roman" charset="0"/>
                    <a:ea typeface="Times New Roman" charset="0"/>
                    <a:cs typeface="Times New Roman" charset="0"/>
                  </a:rPr>
                  <a:t>m</a:t>
                </a:r>
                <a:r>
                  <a:rPr lang="en-US" altLang="en-US" dirty="0">
                    <a:latin typeface="Symbol" charset="2"/>
                    <a:ea typeface="Times New Roman" charset="0"/>
                    <a:cs typeface="Times New Roman" charset="0"/>
                  </a:rPr>
                  <a:t>D</a:t>
                </a:r>
                <a:r>
                  <a:rPr lang="en-US" altLang="en-US" dirty="0">
                    <a:latin typeface="Times New Roman" charset="0"/>
                    <a:ea typeface="Times New Roman" charset="0"/>
                    <a:cs typeface="Times New Roman" charset="0"/>
                  </a:rPr>
                  <a:t>v) ≥ </a:t>
                </a:r>
                <a:r>
                  <a:rPr lang="en-US" altLang="en-US" dirty="0" smtClean="0">
                    <a:latin typeface="Times New Roman" charset="0"/>
                    <a:ea typeface="Times New Roman" charset="0"/>
                    <a:cs typeface="Times New Roman" charset="0"/>
                  </a:rPr>
                  <a:t> </a:t>
                </a:r>
                <a14:m>
                  <m:oMath xmlns:m="http://schemas.openxmlformats.org/officeDocument/2006/math">
                    <m:f>
                      <m:fPr>
                        <m:ctrlPr>
                          <a:rPr lang="en-US" altLang="en-US" sz="3000" i="1" smtClean="0">
                            <a:latin typeface="Cambria Math" panose="02040503050406030204" pitchFamily="18" charset="0"/>
                            <a:ea typeface="Times New Roman" charset="0"/>
                            <a:cs typeface="Times New Roman" charset="0"/>
                          </a:rPr>
                        </m:ctrlPr>
                      </m:fPr>
                      <m:num>
                        <m:r>
                          <a:rPr lang="en-US" altLang="en-US" sz="3000" b="0" i="1" smtClean="0">
                            <a:latin typeface="Cambria Math" charset="0"/>
                            <a:ea typeface="Times New Roman" charset="0"/>
                            <a:cs typeface="Times New Roman" charset="0"/>
                          </a:rPr>
                          <m:t>h</m:t>
                        </m:r>
                      </m:num>
                      <m:den>
                        <m:r>
                          <m:rPr>
                            <m:nor/>
                          </m:rPr>
                          <a:rPr lang="en-US" altLang="en-US" sz="3000" dirty="0" smtClean="0">
                            <a:latin typeface="Times New Roman" charset="0"/>
                            <a:ea typeface="Times New Roman" charset="0"/>
                            <a:cs typeface="Times New Roman" charset="0"/>
                          </a:rPr>
                          <m:t>4</m:t>
                        </m:r>
                        <m:r>
                          <m:rPr>
                            <m:nor/>
                          </m:rPr>
                          <a:rPr lang="en-US" altLang="en-US" sz="3000" dirty="0" smtClean="0">
                            <a:latin typeface="Symbol" charset="2"/>
                            <a:ea typeface="Times New Roman" charset="0"/>
                            <a:cs typeface="Times New Roman" charset="0"/>
                          </a:rPr>
                          <m:t>p</m:t>
                        </m:r>
                      </m:den>
                    </m:f>
                  </m:oMath>
                </a14:m>
                <a:endParaRPr lang="en-US" altLang="en-US" sz="3000" dirty="0">
                  <a:latin typeface="Times New Roman" charset="0"/>
                  <a:ea typeface="Times New Roman" charset="0"/>
                  <a:cs typeface="Times New Roman" charset="0"/>
                </a:endParaRPr>
              </a:p>
              <a:p>
                <a:pPr marL="457200" indent="-457200" eaLnBrk="1" hangingPunct="1">
                  <a:lnSpc>
                    <a:spcPct val="80000"/>
                  </a:lnSpc>
                  <a:buFont typeface="Symbol" charset="2"/>
                  <a:buChar char=" "/>
                </a:pPr>
                <a:r>
                  <a:rPr lang="en-US" altLang="en-US" sz="2400" dirty="0" smtClean="0">
                    <a:latin typeface="Times New Roman" charset="0"/>
                    <a:ea typeface="Times New Roman" charset="0"/>
                    <a:cs typeface="Times New Roman" charset="0"/>
                  </a:rPr>
                  <a:t>(</a:t>
                </a:r>
                <a:r>
                  <a:rPr lang="en-US" altLang="en-US" sz="2400" dirty="0" err="1" smtClean="0">
                    <a:latin typeface="Symbol" charset="2"/>
                    <a:ea typeface="Times New Roman" charset="0"/>
                    <a:cs typeface="Times New Roman" charset="0"/>
                  </a:rPr>
                  <a:t>D</a:t>
                </a:r>
                <a:r>
                  <a:rPr lang="en-US" altLang="en-US" sz="2400" i="1" dirty="0" err="1" smtClean="0">
                    <a:latin typeface="Times New Roman" charset="0"/>
                    <a:ea typeface="Times New Roman" charset="0"/>
                    <a:cs typeface="Times New Roman" charset="0"/>
                  </a:rPr>
                  <a:t>x</a:t>
                </a:r>
                <a:r>
                  <a:rPr lang="en-US" altLang="en-US" sz="2400" i="1" dirty="0" smtClean="0">
                    <a:latin typeface="Times New Roman" charset="0"/>
                    <a:ea typeface="Times New Roman" charset="0"/>
                    <a:cs typeface="Times New Roman" charset="0"/>
                  </a:rPr>
                  <a:t> represents the uncertainty in determining the location and </a:t>
                </a:r>
                <a:r>
                  <a:rPr lang="en-US" altLang="en-US" sz="2400" dirty="0" err="1" smtClean="0">
                    <a:latin typeface="Symbol" charset="2"/>
                    <a:ea typeface="Times New Roman" charset="0"/>
                    <a:cs typeface="Times New Roman" charset="0"/>
                  </a:rPr>
                  <a:t>D</a:t>
                </a:r>
                <a:r>
                  <a:rPr lang="en-US" altLang="en-US" sz="2400" dirty="0" err="1" smtClean="0">
                    <a:latin typeface="Times New Roman" charset="0"/>
                    <a:ea typeface="Times New Roman" charset="0"/>
                    <a:cs typeface="Times New Roman" charset="0"/>
                  </a:rPr>
                  <a:t>v</a:t>
                </a:r>
                <a:r>
                  <a:rPr lang="en-US" altLang="en-US" sz="2400" dirty="0" smtClean="0">
                    <a:latin typeface="Times New Roman" charset="0"/>
                    <a:ea typeface="Times New Roman" charset="0"/>
                    <a:cs typeface="Times New Roman" charset="0"/>
                  </a:rPr>
                  <a:t> represents the uncertainty in measuring the speed)</a:t>
                </a:r>
              </a:p>
              <a:p>
                <a:pPr marL="457200" indent="-457200" eaLnBrk="1" hangingPunct="1">
                  <a:lnSpc>
                    <a:spcPct val="80000"/>
                  </a:lnSpc>
                  <a:buFont typeface="Symbol" charset="2"/>
                  <a:buChar char=" "/>
                </a:pPr>
                <a:endParaRPr lang="en-US" altLang="en-US" sz="1200" dirty="0">
                  <a:latin typeface="Times New Roman" charset="0"/>
                  <a:ea typeface="Times New Roman" charset="0"/>
                  <a:cs typeface="Times New Roman" charset="0"/>
                </a:endParaRPr>
              </a:p>
              <a:p>
                <a:pPr marL="457200" indent="-457200" eaLnBrk="1" hangingPunct="1">
                  <a:lnSpc>
                    <a:spcPct val="80000"/>
                  </a:lnSpc>
                </a:pPr>
                <a:r>
                  <a:rPr lang="en-US" altLang="en-US" sz="2400" dirty="0">
                    <a:latin typeface="Times New Roman" charset="0"/>
                    <a:ea typeface="Times New Roman" charset="0"/>
                    <a:cs typeface="Times New Roman" charset="0"/>
                  </a:rPr>
                  <a:t>According to </a:t>
                </a:r>
                <a:r>
                  <a:rPr lang="en-US" altLang="en-US" sz="2400" b="1" i="1" dirty="0">
                    <a:latin typeface="Times New Roman" charset="0"/>
                    <a:ea typeface="Times New Roman" charset="0"/>
                    <a:cs typeface="Times New Roman" charset="0"/>
                  </a:rPr>
                  <a:t>Heisenberg Uncertainty principle</a:t>
                </a:r>
                <a:r>
                  <a:rPr lang="en-US" altLang="en-US" sz="2400" b="1" dirty="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it is </a:t>
                </a:r>
                <a:r>
                  <a:rPr lang="en-US" altLang="en-US" sz="2400" i="1" dirty="0">
                    <a:latin typeface="Times New Roman" charset="0"/>
                    <a:ea typeface="Times New Roman" charset="0"/>
                    <a:cs typeface="Times New Roman" charset="0"/>
                  </a:rPr>
                  <a:t>not </a:t>
                </a:r>
                <a:r>
                  <a:rPr lang="en-US" altLang="en-US" sz="2400" i="1" dirty="0" smtClean="0">
                    <a:latin typeface="Times New Roman" charset="0"/>
                    <a:ea typeface="Times New Roman" charset="0"/>
                    <a:cs typeface="Times New Roman" charset="0"/>
                  </a:rPr>
                  <a:t>possible</a:t>
                </a:r>
                <a:r>
                  <a:rPr lang="en-US" altLang="en-US" sz="2400" i="1" dirty="0" smtClean="0">
                    <a:latin typeface="Times New Roman" charset="0"/>
                    <a:ea typeface="Times New Roman" charset="0"/>
                    <a:cs typeface="Times New Roman" charset="0"/>
                  </a:rPr>
                  <a:t> </a:t>
                </a:r>
                <a:r>
                  <a:rPr lang="en-US" altLang="en-US" sz="2400" i="1" dirty="0">
                    <a:latin typeface="Times New Roman" charset="0"/>
                    <a:ea typeface="Times New Roman" charset="0"/>
                    <a:cs typeface="Times New Roman" charset="0"/>
                  </a:rPr>
                  <a:t>to </a:t>
                </a:r>
                <a:r>
                  <a:rPr lang="en-US" altLang="en-US" sz="2400" i="1" dirty="0" smtClean="0">
                    <a:latin typeface="Times New Roman" charset="0"/>
                    <a:ea typeface="Times New Roman" charset="0"/>
                    <a:cs typeface="Times New Roman" charset="0"/>
                  </a:rPr>
                  <a:t>determine</a:t>
                </a:r>
                <a:r>
                  <a:rPr lang="en-US" altLang="en-US" sz="2400" dirty="0" smtClean="0">
                    <a:latin typeface="Times New Roman" charset="0"/>
                    <a:ea typeface="Times New Roman" charset="0"/>
                    <a:cs typeface="Times New Roman" charset="0"/>
                  </a:rPr>
                  <a:t> the exact part of an electron </a:t>
                </a:r>
                <a:r>
                  <a:rPr lang="en-US" altLang="en-US" sz="2400" dirty="0" smtClean="0">
                    <a:latin typeface="Times New Roman" charset="0"/>
                    <a:ea typeface="Times New Roman" charset="0"/>
                    <a:cs typeface="Times New Roman" charset="0"/>
                  </a:rPr>
                  <a:t>orbiting the </a:t>
                </a:r>
                <a:r>
                  <a:rPr lang="en-US" altLang="en-US" sz="2400" dirty="0">
                    <a:latin typeface="Times New Roman" charset="0"/>
                    <a:ea typeface="Times New Roman" charset="0"/>
                    <a:cs typeface="Times New Roman" charset="0"/>
                  </a:rPr>
                  <a:t>nucleus </a:t>
                </a:r>
                <a:r>
                  <a:rPr lang="en-US" altLang="en-US" sz="2400" dirty="0" smtClean="0">
                    <a:latin typeface="Times New Roman" charset="0"/>
                    <a:ea typeface="Times New Roman" charset="0"/>
                    <a:cs typeface="Times New Roman" charset="0"/>
                  </a:rPr>
                  <a:t>as </a:t>
                </a:r>
                <a:r>
                  <a:rPr lang="en-US" altLang="en-US" sz="2400" dirty="0" smtClean="0">
                    <a:latin typeface="Times New Roman" charset="0"/>
                    <a:ea typeface="Times New Roman" charset="0"/>
                    <a:cs typeface="Times New Roman" charset="0"/>
                  </a:rPr>
                  <a:t>depicted by the </a:t>
                </a:r>
                <a:r>
                  <a:rPr lang="en-US" altLang="en-US" sz="2400" dirty="0">
                    <a:latin typeface="Times New Roman" charset="0"/>
                    <a:ea typeface="Times New Roman" charset="0"/>
                    <a:cs typeface="Times New Roman" charset="0"/>
                  </a:rPr>
                  <a:t>Bohr’s </a:t>
                </a:r>
                <a:r>
                  <a:rPr lang="en-US" altLang="en-US" sz="2400" dirty="0" smtClean="0">
                    <a:latin typeface="Times New Roman" charset="0"/>
                    <a:ea typeface="Times New Roman" charset="0"/>
                    <a:cs typeface="Times New Roman" charset="0"/>
                  </a:rPr>
                  <a:t>model.</a:t>
                </a:r>
                <a:endParaRPr lang="en-US" altLang="en-US" sz="2400" dirty="0">
                  <a:latin typeface="Times New Roman" charset="0"/>
                  <a:ea typeface="Times New Roman" charset="0"/>
                  <a:cs typeface="Times New Roman" charset="0"/>
                </a:endParaRPr>
              </a:p>
            </p:txBody>
          </p:sp>
        </mc:Choice>
        <mc:Fallback>
          <p:sp>
            <p:nvSpPr>
              <p:cNvPr id="36867" name="Rectangle 3"/>
              <p:cNvSpPr>
                <a:spLocks noGrp="1" noRot="1" noChangeAspect="1" noMove="1" noResize="1" noEditPoints="1" noAdjustHandles="1" noChangeArrowheads="1" noChangeShapeType="1" noTextEdit="1"/>
              </p:cNvSpPr>
              <p:nvPr>
                <p:ph type="body" idx="1"/>
              </p:nvPr>
            </p:nvSpPr>
            <p:spPr>
              <a:xfrm>
                <a:off x="457200" y="1295400"/>
                <a:ext cx="8229600" cy="5334000"/>
              </a:xfrm>
              <a:blipFill rotWithShape="0">
                <a:blip r:embed="rId2"/>
                <a:stretch>
                  <a:fillRect l="-1333" t="-2857" r="-2000"/>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81000"/>
            <a:ext cx="8229600" cy="762000"/>
          </a:xfrm>
        </p:spPr>
        <p:txBody>
          <a:bodyPr/>
          <a:lstStyle/>
          <a:p>
            <a:pPr eaLnBrk="1" hangingPunct="1">
              <a:buFont typeface="Symbol" charset="2"/>
              <a:buNone/>
            </a:pPr>
            <a:r>
              <a:rPr lang="en-US" altLang="en-US" sz="3600" dirty="0">
                <a:latin typeface="Times New Roman" charset="0"/>
                <a:ea typeface="Times New Roman" charset="0"/>
                <a:cs typeface="Times New Roman" charset="0"/>
              </a:rPr>
              <a:t>Quantum Mechanical Model</a:t>
            </a:r>
          </a:p>
        </p:txBody>
      </p:sp>
      <p:sp>
        <p:nvSpPr>
          <p:cNvPr id="37891" name="Rectangle 3"/>
          <p:cNvSpPr>
            <a:spLocks noGrp="1" noChangeArrowheads="1"/>
          </p:cNvSpPr>
          <p:nvPr>
            <p:ph type="body" idx="1"/>
          </p:nvPr>
        </p:nvSpPr>
        <p:spPr>
          <a:xfrm>
            <a:off x="457200" y="1447800"/>
            <a:ext cx="8229600" cy="5029200"/>
          </a:xfrm>
        </p:spPr>
        <p:txBody>
          <a:bodyPr/>
          <a:lstStyle/>
          <a:p>
            <a:pPr eaLnBrk="1" hangingPunct="1">
              <a:lnSpc>
                <a:spcPct val="90000"/>
              </a:lnSpc>
            </a:pPr>
            <a:r>
              <a:rPr lang="en-US" altLang="en-US" sz="2200" dirty="0" smtClean="0">
                <a:latin typeface="Times New Roman" charset="0"/>
                <a:ea typeface="Times New Roman" charset="0"/>
                <a:cs typeface="Times New Roman" charset="0"/>
              </a:rPr>
              <a:t>Also </a:t>
            </a:r>
            <a:r>
              <a:rPr lang="en-US" altLang="en-US" sz="2200" dirty="0">
                <a:latin typeface="Times New Roman" charset="0"/>
                <a:ea typeface="Times New Roman" charset="0"/>
                <a:cs typeface="Times New Roman" charset="0"/>
              </a:rPr>
              <a:t>called </a:t>
            </a:r>
            <a:r>
              <a:rPr lang="en-US" altLang="en-US" sz="2200" b="1" i="1" dirty="0">
                <a:latin typeface="Times New Roman" charset="0"/>
                <a:ea typeface="Times New Roman" charset="0"/>
                <a:cs typeface="Times New Roman" charset="0"/>
              </a:rPr>
              <a:t>wave </a:t>
            </a:r>
            <a:r>
              <a:rPr lang="en-US" altLang="en-US" sz="2200" b="1" i="1" dirty="0" smtClean="0">
                <a:latin typeface="Times New Roman" charset="0"/>
                <a:ea typeface="Times New Roman" charset="0"/>
                <a:cs typeface="Times New Roman" charset="0"/>
              </a:rPr>
              <a:t>mechanic model</a:t>
            </a:r>
            <a:r>
              <a:rPr lang="en-US" altLang="en-US" sz="2200" b="1" dirty="0" smtClean="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 a concept that treats all </a:t>
            </a:r>
            <a:r>
              <a:rPr lang="en-US" altLang="en-US" sz="2200" dirty="0" smtClean="0">
                <a:latin typeface="Times New Roman" charset="0"/>
                <a:ea typeface="Times New Roman" charset="0"/>
                <a:cs typeface="Times New Roman" charset="0"/>
              </a:rPr>
              <a:t>motions of particles are </a:t>
            </a:r>
            <a:r>
              <a:rPr lang="en-US" altLang="en-US" sz="2200" dirty="0">
                <a:latin typeface="Times New Roman" charset="0"/>
                <a:ea typeface="Times New Roman" charset="0"/>
                <a:cs typeface="Times New Roman" charset="0"/>
              </a:rPr>
              <a:t>wave-like</a:t>
            </a:r>
            <a:r>
              <a:rPr lang="en-US" altLang="en-US" sz="2200" dirty="0" smtClean="0">
                <a:latin typeface="Times New Roman" charset="0"/>
                <a:ea typeface="Times New Roman" charset="0"/>
                <a:cs typeface="Times New Roman" charset="0"/>
              </a:rPr>
              <a:t>;</a:t>
            </a:r>
          </a:p>
          <a:p>
            <a:pPr marL="457200" lvl="1" indent="0" eaLnBrk="1" hangingPunct="1">
              <a:lnSpc>
                <a:spcPct val="90000"/>
              </a:lnSpc>
              <a:buNone/>
            </a:pPr>
            <a:endParaRPr lang="en-US" altLang="en-US" sz="1200" dirty="0">
              <a:latin typeface="Times New Roman" charset="0"/>
              <a:ea typeface="Times New Roman" charset="0"/>
              <a:cs typeface="Times New Roman" charset="0"/>
            </a:endParaRPr>
          </a:p>
          <a:p>
            <a:pPr eaLnBrk="1" hangingPunct="1">
              <a:lnSpc>
                <a:spcPct val="90000"/>
              </a:lnSpc>
            </a:pPr>
            <a:r>
              <a:rPr lang="en-US" altLang="en-US" sz="2200" dirty="0" smtClean="0">
                <a:latin typeface="Times New Roman" charset="0"/>
                <a:ea typeface="Times New Roman" charset="0"/>
                <a:cs typeface="Times New Roman" charset="0"/>
              </a:rPr>
              <a:t>Require a </a:t>
            </a:r>
            <a:r>
              <a:rPr lang="en-US" altLang="en-US" sz="2200" dirty="0">
                <a:latin typeface="Times New Roman" charset="0"/>
                <a:ea typeface="Times New Roman" charset="0"/>
                <a:cs typeface="Times New Roman" charset="0"/>
              </a:rPr>
              <a:t>new mathematical </a:t>
            </a:r>
            <a:r>
              <a:rPr lang="en-US" altLang="en-US" sz="2200" dirty="0" smtClean="0">
                <a:latin typeface="Times New Roman" charset="0"/>
                <a:ea typeface="Times New Roman" charset="0"/>
                <a:cs typeface="Times New Roman" charset="0"/>
              </a:rPr>
              <a:t>expression that would satisfy in explaining both the </a:t>
            </a:r>
            <a:r>
              <a:rPr lang="en-US" altLang="en-US" sz="2200" i="1" dirty="0" smtClean="0">
                <a:latin typeface="Times New Roman" charset="0"/>
                <a:ea typeface="Times New Roman" charset="0"/>
                <a:cs typeface="Times New Roman" charset="0"/>
              </a:rPr>
              <a:t>particle</a:t>
            </a:r>
            <a:r>
              <a:rPr lang="en-US" altLang="en-US" sz="2200" dirty="0" smtClean="0">
                <a:latin typeface="Times New Roman" charset="0"/>
                <a:ea typeface="Times New Roman" charset="0"/>
                <a:cs typeface="Times New Roman" charset="0"/>
              </a:rPr>
              <a:t> </a:t>
            </a:r>
            <a:r>
              <a:rPr lang="en-US" altLang="en-US" sz="2200" i="1" dirty="0">
                <a:latin typeface="Times New Roman" charset="0"/>
                <a:ea typeface="Times New Roman" charset="0"/>
                <a:cs typeface="Times New Roman" charset="0"/>
              </a:rPr>
              <a:t>and wave </a:t>
            </a:r>
            <a:r>
              <a:rPr lang="en-US" altLang="en-US" sz="2200" i="1" dirty="0" smtClean="0">
                <a:latin typeface="Times New Roman" charset="0"/>
                <a:ea typeface="Times New Roman" charset="0"/>
                <a:cs typeface="Times New Roman" charset="0"/>
              </a:rPr>
              <a:t>properties</a:t>
            </a:r>
            <a:r>
              <a:rPr lang="en-US" altLang="en-US" sz="2200" dirty="0" smtClean="0">
                <a:latin typeface="Times New Roman" charset="0"/>
                <a:ea typeface="Times New Roman" charset="0"/>
                <a:cs typeface="Times New Roman" charset="0"/>
              </a:rPr>
              <a:t>.</a:t>
            </a:r>
          </a:p>
          <a:p>
            <a:pPr marL="457200" lvl="1" indent="0" eaLnBrk="1" hangingPunct="1">
              <a:lnSpc>
                <a:spcPct val="90000"/>
              </a:lnSpc>
              <a:buNone/>
            </a:pPr>
            <a:endParaRPr lang="en-US" altLang="en-US" sz="1600" dirty="0">
              <a:latin typeface="Times New Roman" charset="0"/>
              <a:ea typeface="Times New Roman" charset="0"/>
              <a:cs typeface="Times New Roman" charset="0"/>
            </a:endParaRPr>
          </a:p>
          <a:p>
            <a:pPr eaLnBrk="1" hangingPunct="1">
              <a:lnSpc>
                <a:spcPct val="90000"/>
              </a:lnSpc>
            </a:pPr>
            <a:r>
              <a:rPr lang="en-US" altLang="en-US" sz="2400" dirty="0">
                <a:latin typeface="Times New Roman" charset="0"/>
                <a:ea typeface="Times New Roman" charset="0"/>
                <a:cs typeface="Times New Roman" charset="0"/>
              </a:rPr>
              <a:t>Erwin </a:t>
            </a:r>
            <a:r>
              <a:rPr lang="en-US" altLang="en-US" sz="2400" dirty="0" smtClean="0">
                <a:latin typeface="Times New Roman" charset="0"/>
                <a:ea typeface="Times New Roman" charset="0"/>
                <a:cs typeface="Times New Roman" charset="0"/>
              </a:rPr>
              <a:t>Schrödinger took the concept of </a:t>
            </a:r>
            <a:r>
              <a:rPr lang="en-US" altLang="en-US" sz="2400" i="1" dirty="0" smtClean="0">
                <a:latin typeface="Times New Roman" charset="0"/>
                <a:ea typeface="Times New Roman" charset="0"/>
                <a:cs typeface="Times New Roman" charset="0"/>
              </a:rPr>
              <a:t>wave-particle duality </a:t>
            </a:r>
            <a:r>
              <a:rPr lang="en-US" altLang="en-US" sz="2400" dirty="0" smtClean="0">
                <a:latin typeface="Times New Roman" charset="0"/>
                <a:ea typeface="Times New Roman" charset="0"/>
                <a:cs typeface="Times New Roman" charset="0"/>
              </a:rPr>
              <a:t>and </a:t>
            </a:r>
            <a:r>
              <a:rPr lang="en-US" altLang="en-US" sz="2400" i="1" dirty="0" smtClean="0">
                <a:latin typeface="Times New Roman" charset="0"/>
                <a:ea typeface="Times New Roman" charset="0"/>
                <a:cs typeface="Times New Roman" charset="0"/>
              </a:rPr>
              <a:t>Heisenberg uncertainty principle </a:t>
            </a:r>
            <a:r>
              <a:rPr lang="en-US" altLang="en-US" sz="2400" dirty="0" smtClean="0">
                <a:latin typeface="Times New Roman" charset="0"/>
                <a:ea typeface="Times New Roman" charset="0"/>
                <a:cs typeface="Times New Roman" charset="0"/>
              </a:rPr>
              <a:t>to derived </a:t>
            </a:r>
            <a:r>
              <a:rPr lang="en-US" altLang="en-US" sz="2400" dirty="0">
                <a:latin typeface="Times New Roman" charset="0"/>
                <a:ea typeface="Times New Roman" charset="0"/>
                <a:cs typeface="Times New Roman" charset="0"/>
              </a:rPr>
              <a:t>a mathematical </a:t>
            </a:r>
            <a:r>
              <a:rPr lang="en-US" altLang="en-US" sz="2400" dirty="0" smtClean="0">
                <a:latin typeface="Times New Roman" charset="0"/>
                <a:ea typeface="Times New Roman" charset="0"/>
                <a:cs typeface="Times New Roman" charset="0"/>
              </a:rPr>
              <a:t>formula </a:t>
            </a:r>
            <a:r>
              <a:rPr lang="en-US" altLang="en-US" sz="2400" dirty="0">
                <a:latin typeface="Times New Roman" charset="0"/>
                <a:ea typeface="Times New Roman" charset="0"/>
                <a:cs typeface="Times New Roman" charset="0"/>
              </a:rPr>
              <a:t>called </a:t>
            </a:r>
            <a:r>
              <a:rPr lang="en-US" altLang="en-US" sz="2400" b="1" i="1" dirty="0">
                <a:latin typeface="Times New Roman" charset="0"/>
                <a:ea typeface="Times New Roman" charset="0"/>
                <a:cs typeface="Times New Roman" charset="0"/>
              </a:rPr>
              <a:t>wave </a:t>
            </a:r>
            <a:r>
              <a:rPr lang="en-US" altLang="en-US" sz="2400" b="1" i="1" dirty="0" smtClean="0">
                <a:latin typeface="Times New Roman" charset="0"/>
                <a:ea typeface="Times New Roman" charset="0"/>
                <a:cs typeface="Times New Roman" charset="0"/>
              </a:rPr>
              <a:t>function</a:t>
            </a:r>
            <a:r>
              <a:rPr lang="en-US" altLang="en-US" sz="2400" i="1" dirty="0" smtClean="0">
                <a:latin typeface="Times New Roman" charset="0"/>
                <a:ea typeface="Times New Roman" charset="0"/>
                <a:cs typeface="Times New Roman" charset="0"/>
              </a:rPr>
              <a:t>,</a:t>
            </a:r>
            <a:r>
              <a:rPr lang="en-US" altLang="en-US" sz="2400" b="1" i="1" dirty="0" smtClean="0">
                <a:latin typeface="Times New Roman" charset="0"/>
                <a:ea typeface="Times New Roman" charset="0"/>
                <a:cs typeface="Times New Roman" charset="0"/>
              </a:rPr>
              <a:t> </a:t>
            </a:r>
            <a:r>
              <a:rPr lang="en-US" altLang="en-US" sz="2400" b="1" dirty="0" smtClean="0">
                <a:latin typeface="Symbol" charset="2"/>
                <a:ea typeface="Times New Roman" charset="0"/>
                <a:cs typeface="Times New Roman" charset="0"/>
              </a:rPr>
              <a:t>y</a:t>
            </a:r>
            <a:r>
              <a:rPr lang="en-US" altLang="en-US" sz="2400" dirty="0" smtClean="0">
                <a:latin typeface="Times New Roman" charset="0"/>
                <a:ea typeface="Times New Roman" charset="0"/>
                <a:cs typeface="Times New Roman" charset="0"/>
              </a:rPr>
              <a:t>(</a:t>
            </a:r>
            <a:r>
              <a:rPr lang="en-US" altLang="en-US" sz="2400" i="1" dirty="0" err="1" smtClean="0">
                <a:latin typeface="Times New Roman" charset="0"/>
                <a:ea typeface="Times New Roman" charset="0"/>
                <a:cs typeface="Times New Roman" charset="0"/>
              </a:rPr>
              <a:t>x,y,z</a:t>
            </a:r>
            <a:r>
              <a:rPr lang="en-US" altLang="en-US" sz="2400" dirty="0" smtClean="0">
                <a:latin typeface="Times New Roman" charset="0"/>
                <a:ea typeface="Times New Roman" charset="0"/>
                <a:cs typeface="Times New Roman" charset="0"/>
              </a:rPr>
              <a:t>), that describes </a:t>
            </a:r>
            <a:r>
              <a:rPr lang="en-US" altLang="en-US" sz="2400" dirty="0">
                <a:latin typeface="Times New Roman" charset="0"/>
                <a:ea typeface="Times New Roman" charset="0"/>
                <a:cs typeface="Times New Roman" charset="0"/>
              </a:rPr>
              <a:t>the </a:t>
            </a:r>
            <a:r>
              <a:rPr lang="en-US" altLang="en-US" sz="2400" i="1" dirty="0">
                <a:latin typeface="Times New Roman" charset="0"/>
                <a:ea typeface="Times New Roman" charset="0"/>
                <a:cs typeface="Times New Roman" charset="0"/>
              </a:rPr>
              <a:t>energy</a:t>
            </a:r>
            <a:r>
              <a:rPr lang="en-US" altLang="en-US" sz="2400" dirty="0">
                <a:latin typeface="Times New Roman" charset="0"/>
                <a:ea typeface="Times New Roman" charset="0"/>
                <a:cs typeface="Times New Roman" charset="0"/>
              </a:rPr>
              <a:t> of </a:t>
            </a:r>
            <a:r>
              <a:rPr lang="en-US" altLang="en-US" sz="2400" dirty="0" smtClean="0">
                <a:latin typeface="Times New Roman" charset="0"/>
                <a:ea typeface="Times New Roman" charset="0"/>
                <a:cs typeface="Times New Roman" charset="0"/>
              </a:rPr>
              <a:t>electron in </a:t>
            </a:r>
            <a:r>
              <a:rPr lang="en-US" altLang="en-US" sz="2400" dirty="0">
                <a:latin typeface="Times New Roman" charset="0"/>
                <a:ea typeface="Times New Roman" charset="0"/>
                <a:cs typeface="Times New Roman" charset="0"/>
              </a:rPr>
              <a:t>atom, </a:t>
            </a:r>
            <a:r>
              <a:rPr lang="en-US" altLang="en-US" sz="2400" dirty="0" smtClean="0">
                <a:latin typeface="Times New Roman" charset="0"/>
                <a:ea typeface="Times New Roman" charset="0"/>
                <a:cs typeface="Times New Roman" charset="0"/>
              </a:rPr>
              <a:t>but only </a:t>
            </a:r>
            <a:r>
              <a:rPr lang="en-US" altLang="en-US" sz="2400" dirty="0">
                <a:latin typeface="Times New Roman" charset="0"/>
                <a:ea typeface="Times New Roman" charset="0"/>
                <a:cs typeface="Times New Roman" charset="0"/>
              </a:rPr>
              <a:t>provides the </a:t>
            </a:r>
            <a:r>
              <a:rPr lang="en-US" altLang="en-US" sz="2400" dirty="0" smtClean="0">
                <a:latin typeface="Times New Roman" charset="0"/>
                <a:ea typeface="Times New Roman" charset="0"/>
                <a:cs typeface="Times New Roman" charset="0"/>
              </a:rPr>
              <a:t>a </a:t>
            </a:r>
            <a:r>
              <a:rPr lang="en-US" altLang="en-US" sz="2400" b="1" i="1" dirty="0" smtClean="0">
                <a:latin typeface="Times New Roman" charset="0"/>
                <a:ea typeface="Times New Roman" charset="0"/>
                <a:cs typeface="Times New Roman" charset="0"/>
              </a:rPr>
              <a:t>probability</a:t>
            </a:r>
            <a:r>
              <a:rPr lang="en-US" altLang="en-US" sz="2400" i="1" dirty="0" smtClean="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where the electron might be found, rather than the exact location or path of the electron. </a:t>
            </a:r>
          </a:p>
          <a:p>
            <a:pPr eaLnBrk="1" hangingPunct="1">
              <a:lnSpc>
                <a:spcPct val="90000"/>
              </a:lnSpc>
            </a:pPr>
            <a:r>
              <a:rPr lang="en-US" altLang="en-US" sz="2400" dirty="0" smtClean="0">
                <a:latin typeface="Times New Roman" charset="0"/>
                <a:ea typeface="Times New Roman" charset="0"/>
                <a:cs typeface="Times New Roman" charset="0"/>
              </a:rPr>
              <a:t>His </a:t>
            </a:r>
            <a:r>
              <a:rPr lang="en-US" altLang="en-US" sz="2400" i="1" dirty="0" smtClean="0">
                <a:latin typeface="Times New Roman" charset="0"/>
                <a:ea typeface="Times New Roman" charset="0"/>
                <a:cs typeface="Times New Roman" charset="0"/>
              </a:rPr>
              <a:t>wave function</a:t>
            </a:r>
            <a:r>
              <a:rPr lang="en-US" altLang="en-US" sz="2400" dirty="0" smtClean="0">
                <a:latin typeface="Times New Roman" charset="0"/>
                <a:ea typeface="Times New Roman" charset="0"/>
                <a:cs typeface="Times New Roman" charset="0"/>
              </a:rPr>
              <a:t> generates the </a:t>
            </a:r>
            <a:r>
              <a:rPr lang="en-US" altLang="en-US" sz="2400" i="1" dirty="0" smtClean="0">
                <a:latin typeface="Times New Roman" charset="0"/>
                <a:ea typeface="Times New Roman" charset="0"/>
                <a:cs typeface="Times New Roman" charset="0"/>
              </a:rPr>
              <a:t>probability</a:t>
            </a:r>
            <a:r>
              <a:rPr lang="en-US" altLang="en-US" sz="2400" dirty="0" smtClean="0">
                <a:latin typeface="Times New Roman" charset="0"/>
                <a:ea typeface="Times New Roman" charset="0"/>
                <a:cs typeface="Times New Roman" charset="0"/>
              </a:rPr>
              <a:t> </a:t>
            </a:r>
            <a:r>
              <a:rPr lang="en-US" altLang="en-US" sz="2400" i="1" dirty="0" smtClean="0">
                <a:latin typeface="Times New Roman" charset="0"/>
                <a:ea typeface="Times New Roman" charset="0"/>
                <a:cs typeface="Times New Roman" charset="0"/>
              </a:rPr>
              <a:t>space</a:t>
            </a:r>
            <a:r>
              <a:rPr lang="en-US" altLang="en-US" sz="2400" dirty="0" smtClean="0">
                <a:latin typeface="Times New Roman" charset="0"/>
                <a:ea typeface="Times New Roman" charset="0"/>
                <a:cs typeface="Times New Roman" charset="0"/>
              </a:rPr>
              <a:t> called </a:t>
            </a:r>
            <a:r>
              <a:rPr lang="en-US" altLang="en-US" sz="2400" b="1" i="1" dirty="0" smtClean="0">
                <a:latin typeface="Times New Roman" charset="0"/>
                <a:ea typeface="Times New Roman" charset="0"/>
                <a:cs typeface="Times New Roman" charset="0"/>
              </a:rPr>
              <a:t>orbital</a:t>
            </a:r>
            <a:r>
              <a:rPr lang="en-US" altLang="en-US" sz="2400" dirty="0">
                <a:latin typeface="Times New Roman" charset="0"/>
                <a:ea typeface="Times New Roman" charset="0"/>
                <a:cs typeface="Times New Roman" charset="0"/>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buFont typeface="Symbol" charset="2"/>
              <a:buNone/>
            </a:pPr>
            <a:r>
              <a:rPr lang="en-US" altLang="en-US" sz="3200" dirty="0">
                <a:latin typeface="Times New Roman" charset="0"/>
                <a:ea typeface="Times New Roman" charset="0"/>
                <a:cs typeface="Times New Roman" charset="0"/>
              </a:rPr>
              <a:t>Schrödinger’s Wave Function, </a:t>
            </a:r>
            <a:r>
              <a:rPr lang="en-US" altLang="en-US" sz="3200" dirty="0">
                <a:latin typeface="Symbol" charset="2"/>
                <a:ea typeface="Times New Roman" charset="0"/>
                <a:cs typeface="Times New Roman" charset="0"/>
              </a:rPr>
              <a:t>y</a:t>
            </a:r>
            <a:r>
              <a:rPr lang="en-US" altLang="en-US" sz="3200" dirty="0">
                <a:latin typeface="Times New Roman" charset="0"/>
                <a:ea typeface="Times New Roman" charset="0"/>
                <a:cs typeface="Times New Roman" charset="0"/>
              </a:rPr>
              <a:t>(</a:t>
            </a:r>
            <a:r>
              <a:rPr lang="en-US" altLang="en-US" sz="3200" i="1" dirty="0" err="1">
                <a:latin typeface="Times New Roman" charset="0"/>
                <a:ea typeface="Times New Roman" charset="0"/>
                <a:cs typeface="Times New Roman" charset="0"/>
              </a:rPr>
              <a:t>x,y,z</a:t>
            </a:r>
            <a:r>
              <a:rPr lang="en-US" altLang="en-US" sz="3200" dirty="0">
                <a:latin typeface="Times New Roman" charset="0"/>
                <a:ea typeface="Times New Roman" charset="0"/>
                <a:cs typeface="Times New Roman" charset="0"/>
              </a:rPr>
              <a:t>)</a:t>
            </a:r>
          </a:p>
        </p:txBody>
      </p:sp>
      <mc:AlternateContent xmlns:mc="http://schemas.openxmlformats.org/markup-compatibility/2006" xmlns:a14="http://schemas.microsoft.com/office/drawing/2010/main">
        <mc:Choice Requires="a14">
          <p:sp>
            <p:nvSpPr>
              <p:cNvPr id="39939" name="Rectangle 3"/>
              <p:cNvSpPr>
                <a:spLocks noGrp="1" noChangeArrowheads="1"/>
              </p:cNvSpPr>
              <p:nvPr>
                <p:ph type="body" idx="1"/>
              </p:nvPr>
            </p:nvSpPr>
            <p:spPr>
              <a:xfrm>
                <a:off x="457200" y="1600200"/>
                <a:ext cx="8229600" cy="4724400"/>
              </a:xfrm>
            </p:spPr>
            <p:txBody>
              <a:bodyPr/>
              <a:lstStyle/>
              <a:p>
                <a:pPr eaLnBrk="1" hangingPunct="1">
                  <a:lnSpc>
                    <a:spcPct val="90000"/>
                  </a:lnSpc>
                  <a:defRPr/>
                </a:pPr>
                <a:r>
                  <a:rPr lang="en-US" altLang="en-US" sz="2400" dirty="0" smtClean="0">
                    <a:latin typeface="Times New Roman" charset="0"/>
                    <a:ea typeface="Times New Roman" charset="0"/>
                    <a:cs typeface="Times New Roman" charset="0"/>
                  </a:rPr>
                  <a:t>Schrödinger’s equation:</a:t>
                </a:r>
                <a:endParaRPr lang="en-US" altLang="en-US" sz="2400" dirty="0" smtClean="0">
                  <a:latin typeface="Times New Roman" pitchFamily="18" charset="0"/>
                  <a:ea typeface="+mn-ea"/>
                  <a:cs typeface="Times New Roman" pitchFamily="18" charset="0"/>
                </a:endParaRPr>
              </a:p>
              <a:p>
                <a:pPr marL="457200" lvl="1" indent="0" eaLnBrk="1" hangingPunct="1">
                  <a:buNone/>
                  <a:defRPr/>
                </a:pPr>
                <a:r>
                  <a:rPr lang="en-US" altLang="en-US" sz="2400" dirty="0" smtClean="0">
                    <a:ea typeface="+mn-ea"/>
                    <a:cs typeface="Times New Roman" pitchFamily="18" charset="0"/>
                  </a:rPr>
                  <a:t>	(</a:t>
                </a:r>
                <a14:m>
                  <m:oMath xmlns:m="http://schemas.openxmlformats.org/officeDocument/2006/math">
                    <m:f>
                      <m:fPr>
                        <m:ctrlPr>
                          <a:rPr lang="en-US" altLang="en-US" sz="2400" i="1" smtClean="0">
                            <a:latin typeface="Cambria Math" panose="02040503050406030204" pitchFamily="18" charset="0"/>
                            <a:ea typeface="+mn-ea"/>
                            <a:cs typeface="Times New Roman" pitchFamily="18" charset="0"/>
                          </a:rPr>
                        </m:ctrlPr>
                      </m:fPr>
                      <m:num>
                        <m:sSup>
                          <m:sSupPr>
                            <m:ctrlPr>
                              <a:rPr lang="en-US" altLang="en-US" sz="2400" b="0" i="1" smtClean="0">
                                <a:latin typeface="Cambria Math" panose="02040503050406030204" pitchFamily="18" charset="0"/>
                                <a:ea typeface="+mn-ea"/>
                                <a:cs typeface="Times New Roman" pitchFamily="18" charset="0"/>
                              </a:rPr>
                            </m:ctrlPr>
                          </m:sSupPr>
                          <m:e>
                            <m:r>
                              <a:rPr lang="en-US" altLang="en-US" sz="2400" b="0" i="1" smtClean="0">
                                <a:latin typeface="Cambria Math" charset="0"/>
                                <a:ea typeface="+mn-ea"/>
                                <a:cs typeface="Times New Roman" pitchFamily="18" charset="0"/>
                              </a:rPr>
                              <m:t>h</m:t>
                            </m:r>
                          </m:e>
                          <m:sup>
                            <m:r>
                              <a:rPr lang="en-US" altLang="en-US" sz="2400" b="0" i="1" smtClean="0">
                                <a:latin typeface="Cambria Math" charset="0"/>
                                <a:ea typeface="+mn-ea"/>
                                <a:cs typeface="Times New Roman" pitchFamily="18" charset="0"/>
                              </a:rPr>
                              <m:t>2</m:t>
                            </m:r>
                          </m:sup>
                        </m:sSup>
                      </m:num>
                      <m:den>
                        <m:r>
                          <a:rPr lang="en-US" altLang="en-US" sz="2400" b="0" i="1" smtClean="0">
                            <a:latin typeface="Cambria Math" charset="0"/>
                            <a:ea typeface="+mn-ea"/>
                            <a:cs typeface="Times New Roman" pitchFamily="18" charset="0"/>
                          </a:rPr>
                          <m:t>8</m:t>
                        </m:r>
                        <m:sSup>
                          <m:sSupPr>
                            <m:ctrlPr>
                              <a:rPr lang="en-US" altLang="en-US" sz="2400" b="0" i="1" dirty="0" smtClean="0">
                                <a:latin typeface="Cambria Math" panose="02040503050406030204" pitchFamily="18" charset="0"/>
                                <a:ea typeface="+mn-ea"/>
                                <a:cs typeface="Times New Roman" pitchFamily="18" charset="0"/>
                              </a:rPr>
                            </m:ctrlPr>
                          </m:sSupPr>
                          <m:e>
                            <m:r>
                              <m:rPr>
                                <m:nor/>
                              </m:rPr>
                              <a:rPr lang="en-US" altLang="en-US" sz="2400" dirty="0">
                                <a:latin typeface="Symbol" pitchFamily="18" charset="2"/>
                                <a:cs typeface="Times New Roman" pitchFamily="18" charset="0"/>
                              </a:rPr>
                              <m:t>p</m:t>
                            </m:r>
                          </m:e>
                          <m:sup>
                            <m:r>
                              <a:rPr lang="en-US" altLang="en-US" sz="2400" b="0" i="1" dirty="0" smtClean="0">
                                <a:latin typeface="Cambria Math" charset="0"/>
                                <a:cs typeface="Times New Roman" pitchFamily="18" charset="0"/>
                              </a:rPr>
                              <m:t>2</m:t>
                            </m:r>
                          </m:sup>
                        </m:sSup>
                        <m:r>
                          <a:rPr lang="en-US" altLang="en-US" sz="2400" b="0" i="1" dirty="0" smtClean="0">
                            <a:latin typeface="Cambria Math" charset="0"/>
                            <a:cs typeface="Times New Roman" pitchFamily="18" charset="0"/>
                          </a:rPr>
                          <m:t>𝑚</m:t>
                        </m:r>
                      </m:den>
                    </m:f>
                  </m:oMath>
                </a14:m>
                <a:r>
                  <a:rPr lang="en-US" altLang="en-US" sz="2400" dirty="0" smtClean="0">
                    <a:latin typeface="Times New Roman" pitchFamily="18" charset="0"/>
                    <a:ea typeface="+mn-ea"/>
                    <a:cs typeface="Times New Roman" pitchFamily="18" charset="0"/>
                  </a:rPr>
                  <a:t>)[</a:t>
                </a:r>
                <a14:m>
                  <m:oMath xmlns:m="http://schemas.openxmlformats.org/officeDocument/2006/math">
                    <m:f>
                      <m:fPr>
                        <m:ctrlPr>
                          <a:rPr lang="el-GR" altLang="en-US" sz="2400" i="1" dirty="0" smtClean="0">
                            <a:latin typeface="Cambria Math" panose="02040503050406030204" pitchFamily="18" charset="0"/>
                            <a:ea typeface="+mn-ea"/>
                            <a:cs typeface="Times New Roman" pitchFamily="18" charset="0"/>
                          </a:rPr>
                        </m:ctrlPr>
                      </m:fPr>
                      <m:num>
                        <m:sSup>
                          <m:sSupPr>
                            <m:ctrlPr>
                              <a:rPr lang="en-US" altLang="en-US" sz="2400" b="0" i="1" dirty="0" smtClean="0">
                                <a:latin typeface="Cambria Math" panose="02040503050406030204" pitchFamily="18" charset="0"/>
                                <a:ea typeface="+mn-ea"/>
                                <a:cs typeface="Times New Roman" pitchFamily="18" charset="0"/>
                              </a:rPr>
                            </m:ctrlPr>
                          </m:sSupPr>
                          <m:e>
                            <m:r>
                              <a:rPr lang="el-GR" altLang="en-US" sz="2400" i="1" dirty="0" smtClean="0">
                                <a:latin typeface="Cambria Math" charset="0"/>
                                <a:ea typeface="+mn-ea"/>
                                <a:cs typeface="Times New Roman" pitchFamily="18" charset="0"/>
                              </a:rPr>
                              <m:t>𝛿</m:t>
                            </m:r>
                          </m:e>
                          <m:sup>
                            <m:r>
                              <a:rPr lang="en-US" altLang="en-US" sz="2400" b="0" i="1" dirty="0" smtClean="0">
                                <a:latin typeface="Cambria Math" charset="0"/>
                                <a:ea typeface="+mn-ea"/>
                                <a:cs typeface="Times New Roman" pitchFamily="18" charset="0"/>
                              </a:rPr>
                              <m:t>2</m:t>
                            </m:r>
                          </m:sup>
                        </m:sSup>
                        <m:r>
                          <m:rPr>
                            <m:nor/>
                          </m:rPr>
                          <a:rPr lang="en-US" altLang="en-US" sz="2400" dirty="0">
                            <a:latin typeface="Times New Roman" pitchFamily="18" charset="0"/>
                            <a:cs typeface="Times New Roman" pitchFamily="18" charset="0"/>
                            <a:sym typeface="Symbol" pitchFamily="18" charset="2"/>
                          </a:rPr>
                          <m:t></m:t>
                        </m:r>
                      </m:num>
                      <m:den>
                        <m:r>
                          <a:rPr lang="el-GR" altLang="en-US" sz="2400" i="1" dirty="0" smtClean="0">
                            <a:latin typeface="Cambria Math" charset="0"/>
                            <a:ea typeface="+mn-ea"/>
                            <a:cs typeface="Times New Roman" pitchFamily="18" charset="0"/>
                          </a:rPr>
                          <m:t>𝛿</m:t>
                        </m:r>
                        <m:sSup>
                          <m:sSupPr>
                            <m:ctrlPr>
                              <a:rPr lang="en-US" altLang="en-US" sz="2400" b="0" i="1" dirty="0" smtClean="0">
                                <a:latin typeface="Cambria Math" panose="02040503050406030204" pitchFamily="18" charset="0"/>
                                <a:ea typeface="+mn-ea"/>
                                <a:cs typeface="Times New Roman" pitchFamily="18" charset="0"/>
                              </a:rPr>
                            </m:ctrlPr>
                          </m:sSupPr>
                          <m:e>
                            <m:r>
                              <a:rPr lang="el-GR" altLang="en-US" sz="2400" i="1" dirty="0" smtClean="0">
                                <a:latin typeface="Cambria Math" charset="0"/>
                                <a:ea typeface="+mn-ea"/>
                                <a:cs typeface="Times New Roman" pitchFamily="18" charset="0"/>
                              </a:rPr>
                              <m:t>𝑥</m:t>
                            </m:r>
                          </m:e>
                          <m:sup>
                            <m:r>
                              <a:rPr lang="en-US" altLang="en-US" sz="2400" b="0" i="1" dirty="0" smtClean="0">
                                <a:latin typeface="Cambria Math" charset="0"/>
                                <a:ea typeface="+mn-ea"/>
                                <a:cs typeface="Times New Roman" pitchFamily="18" charset="0"/>
                              </a:rPr>
                              <m:t>2</m:t>
                            </m:r>
                          </m:sup>
                        </m:sSup>
                      </m:den>
                    </m:f>
                  </m:oMath>
                </a14:m>
                <a:r>
                  <a:rPr lang="en-US" altLang="en-US" sz="2400" dirty="0" smtClean="0">
                    <a:latin typeface="Times New Roman" pitchFamily="18" charset="0"/>
                    <a:ea typeface="+mn-ea"/>
                    <a:cs typeface="Times New Roman" pitchFamily="18" charset="0"/>
                  </a:rPr>
                  <a:t> + </a:t>
                </a:r>
                <a14:m>
                  <m:oMath xmlns:m="http://schemas.openxmlformats.org/officeDocument/2006/math">
                    <m:f>
                      <m:fPr>
                        <m:ctrlPr>
                          <a:rPr lang="el-GR" altLang="en-US" sz="2400" i="1" dirty="0">
                            <a:latin typeface="Cambria Math" panose="02040503050406030204" pitchFamily="18" charset="0"/>
                            <a:cs typeface="Times New Roman" pitchFamily="18" charset="0"/>
                          </a:rPr>
                        </m:ctrlPr>
                      </m:fPr>
                      <m:num>
                        <m:sSup>
                          <m:sSupPr>
                            <m:ctrlPr>
                              <a:rPr lang="en-US" altLang="en-US" sz="2400" i="1" dirty="0">
                                <a:latin typeface="Cambria Math" panose="02040503050406030204" pitchFamily="18" charset="0"/>
                                <a:cs typeface="Times New Roman" pitchFamily="18" charset="0"/>
                              </a:rPr>
                            </m:ctrlPr>
                          </m:sSupPr>
                          <m:e>
                            <m:r>
                              <a:rPr lang="el-GR" altLang="en-US" sz="2400" i="1" dirty="0">
                                <a:latin typeface="Cambria Math" charset="0"/>
                                <a:cs typeface="Times New Roman" pitchFamily="18" charset="0"/>
                              </a:rPr>
                              <m:t>𝛿</m:t>
                            </m:r>
                          </m:e>
                          <m:sup>
                            <m:r>
                              <a:rPr lang="en-US" altLang="en-US" sz="2400" i="1" dirty="0">
                                <a:latin typeface="Cambria Math" charset="0"/>
                                <a:cs typeface="Times New Roman" pitchFamily="18" charset="0"/>
                              </a:rPr>
                              <m:t>2</m:t>
                            </m:r>
                          </m:sup>
                        </m:sSup>
                        <m:r>
                          <m:rPr>
                            <m:nor/>
                          </m:rPr>
                          <a:rPr lang="en-US" altLang="en-US" sz="2400" dirty="0">
                            <a:latin typeface="Times New Roman" pitchFamily="18" charset="0"/>
                            <a:cs typeface="Times New Roman" pitchFamily="18" charset="0"/>
                            <a:sym typeface="Symbol" pitchFamily="18" charset="2"/>
                          </a:rPr>
                          <m:t></m:t>
                        </m:r>
                      </m:num>
                      <m:den>
                        <m:r>
                          <a:rPr lang="el-GR" altLang="en-US" sz="2400" i="1" dirty="0">
                            <a:latin typeface="Cambria Math" charset="0"/>
                            <a:cs typeface="Times New Roman" pitchFamily="18" charset="0"/>
                          </a:rPr>
                          <m:t>𝛿</m:t>
                        </m:r>
                        <m:sSup>
                          <m:sSupPr>
                            <m:ctrlPr>
                              <a:rPr lang="en-US" altLang="en-US" sz="2400" i="1" dirty="0">
                                <a:latin typeface="Cambria Math" panose="02040503050406030204" pitchFamily="18" charset="0"/>
                                <a:cs typeface="Times New Roman" pitchFamily="18" charset="0"/>
                              </a:rPr>
                            </m:ctrlPr>
                          </m:sSupPr>
                          <m:e>
                            <m:r>
                              <a:rPr lang="en-US" altLang="en-US" sz="2400" b="0" i="1" dirty="0" smtClean="0">
                                <a:latin typeface="Cambria Math" charset="0"/>
                                <a:cs typeface="Times New Roman" pitchFamily="18" charset="0"/>
                              </a:rPr>
                              <m:t>𝑦</m:t>
                            </m:r>
                          </m:e>
                          <m:sup>
                            <m:r>
                              <a:rPr lang="en-US" altLang="en-US" sz="2400" i="1" dirty="0">
                                <a:latin typeface="Cambria Math" charset="0"/>
                                <a:cs typeface="Times New Roman" pitchFamily="18" charset="0"/>
                              </a:rPr>
                              <m:t>2</m:t>
                            </m:r>
                          </m:sup>
                        </m:sSup>
                      </m:den>
                    </m:f>
                  </m:oMath>
                </a14:m>
                <a:r>
                  <a:rPr lang="en-US" altLang="en-US" sz="2400" dirty="0" smtClean="0">
                    <a:latin typeface="Times New Roman" pitchFamily="18" charset="0"/>
                    <a:ea typeface="+mn-ea"/>
                    <a:cs typeface="Times New Roman" pitchFamily="18" charset="0"/>
                  </a:rPr>
                  <a:t> + </a:t>
                </a:r>
                <a14:m>
                  <m:oMath xmlns:m="http://schemas.openxmlformats.org/officeDocument/2006/math">
                    <m:f>
                      <m:fPr>
                        <m:ctrlPr>
                          <a:rPr lang="el-GR" altLang="en-US" sz="2400" i="1" dirty="0">
                            <a:latin typeface="Cambria Math" panose="02040503050406030204" pitchFamily="18" charset="0"/>
                            <a:cs typeface="Times New Roman" pitchFamily="18" charset="0"/>
                          </a:rPr>
                        </m:ctrlPr>
                      </m:fPr>
                      <m:num>
                        <m:sSup>
                          <m:sSupPr>
                            <m:ctrlPr>
                              <a:rPr lang="en-US" altLang="en-US" sz="2400" i="1" dirty="0">
                                <a:latin typeface="Cambria Math" panose="02040503050406030204" pitchFamily="18" charset="0"/>
                                <a:cs typeface="Times New Roman" pitchFamily="18" charset="0"/>
                              </a:rPr>
                            </m:ctrlPr>
                          </m:sSupPr>
                          <m:e>
                            <m:r>
                              <a:rPr lang="el-GR" altLang="en-US" sz="2400" i="1" dirty="0">
                                <a:latin typeface="Cambria Math" charset="0"/>
                                <a:cs typeface="Times New Roman" pitchFamily="18" charset="0"/>
                              </a:rPr>
                              <m:t>𝛿</m:t>
                            </m:r>
                          </m:e>
                          <m:sup>
                            <m:r>
                              <a:rPr lang="en-US" altLang="en-US" sz="2400" i="1" dirty="0">
                                <a:latin typeface="Cambria Math" charset="0"/>
                                <a:cs typeface="Times New Roman" pitchFamily="18" charset="0"/>
                              </a:rPr>
                              <m:t>2</m:t>
                            </m:r>
                          </m:sup>
                        </m:sSup>
                        <m:r>
                          <m:rPr>
                            <m:nor/>
                          </m:rPr>
                          <a:rPr lang="en-US" altLang="en-US" sz="2400" dirty="0">
                            <a:latin typeface="Times New Roman" pitchFamily="18" charset="0"/>
                            <a:cs typeface="Times New Roman" pitchFamily="18" charset="0"/>
                            <a:sym typeface="Symbol" pitchFamily="18" charset="2"/>
                          </a:rPr>
                          <m:t></m:t>
                        </m:r>
                      </m:num>
                      <m:den>
                        <m:r>
                          <a:rPr lang="el-GR" altLang="en-US" sz="2400" i="1" dirty="0">
                            <a:latin typeface="Cambria Math" charset="0"/>
                            <a:cs typeface="Times New Roman" pitchFamily="18" charset="0"/>
                          </a:rPr>
                          <m:t>𝛿</m:t>
                        </m:r>
                        <m:sSup>
                          <m:sSupPr>
                            <m:ctrlPr>
                              <a:rPr lang="en-US" altLang="en-US" sz="2400" i="1" dirty="0">
                                <a:latin typeface="Cambria Math" panose="02040503050406030204" pitchFamily="18" charset="0"/>
                                <a:cs typeface="Times New Roman" pitchFamily="18" charset="0"/>
                              </a:rPr>
                            </m:ctrlPr>
                          </m:sSupPr>
                          <m:e>
                            <m:r>
                              <a:rPr lang="en-US" altLang="en-US" sz="2400" b="0" i="1" dirty="0" smtClean="0">
                                <a:latin typeface="Cambria Math" charset="0"/>
                                <a:cs typeface="Times New Roman" pitchFamily="18" charset="0"/>
                              </a:rPr>
                              <m:t>𝑧</m:t>
                            </m:r>
                          </m:e>
                          <m:sup>
                            <m:r>
                              <a:rPr lang="en-US" altLang="en-US" sz="2400" i="1" dirty="0">
                                <a:latin typeface="Cambria Math" charset="0"/>
                                <a:cs typeface="Times New Roman" pitchFamily="18" charset="0"/>
                              </a:rPr>
                              <m:t>2</m:t>
                            </m:r>
                          </m:sup>
                        </m:sSup>
                      </m:den>
                    </m:f>
                  </m:oMath>
                </a14:m>
                <a:r>
                  <a:rPr lang="en-US" altLang="en-US" sz="2400" dirty="0" smtClean="0">
                    <a:latin typeface="Times New Roman" pitchFamily="18" charset="0"/>
                    <a:ea typeface="+mn-ea"/>
                    <a:cs typeface="Times New Roman" pitchFamily="18" charset="0"/>
                  </a:rPr>
                  <a:t>] – (</a:t>
                </a:r>
                <a:r>
                  <a:rPr lang="en-US" altLang="en-US" sz="2400" i="1" dirty="0" smtClean="0">
                    <a:latin typeface="Times New Roman" pitchFamily="18" charset="0"/>
                    <a:ea typeface="+mn-ea"/>
                    <a:cs typeface="Times New Roman" pitchFamily="18" charset="0"/>
                  </a:rPr>
                  <a:t>Zq</a:t>
                </a:r>
                <a:r>
                  <a:rPr lang="en-US" altLang="en-US" sz="2400" baseline="-25000" dirty="0" smtClean="0">
                    <a:latin typeface="Times New Roman" pitchFamily="18" charset="0"/>
                    <a:ea typeface="+mn-ea"/>
                    <a:cs typeface="Times New Roman" pitchFamily="18" charset="0"/>
                  </a:rPr>
                  <a:t>1</a:t>
                </a:r>
                <a:r>
                  <a:rPr lang="en-US" altLang="en-US" sz="2400" i="1" dirty="0" smtClean="0">
                    <a:latin typeface="Times New Roman" pitchFamily="18" charset="0"/>
                    <a:ea typeface="+mn-ea"/>
                    <a:cs typeface="Times New Roman" pitchFamily="18" charset="0"/>
                  </a:rPr>
                  <a:t>q</a:t>
                </a:r>
                <a:r>
                  <a:rPr lang="en-US" altLang="en-US" sz="2400" baseline="-25000" dirty="0" smtClean="0">
                    <a:latin typeface="Times New Roman" pitchFamily="18" charset="0"/>
                    <a:ea typeface="+mn-ea"/>
                    <a:cs typeface="Times New Roman" pitchFamily="18" charset="0"/>
                  </a:rPr>
                  <a:t>2</a:t>
                </a:r>
                <a:r>
                  <a:rPr lang="en-US" altLang="en-US" sz="2400" dirty="0" smtClean="0">
                    <a:latin typeface="Times New Roman" pitchFamily="18" charset="0"/>
                    <a:ea typeface="+mn-ea"/>
                    <a:cs typeface="Times New Roman" pitchFamily="18" charset="0"/>
                  </a:rPr>
                  <a:t>/r)</a:t>
                </a:r>
                <a:r>
                  <a:rPr lang="en-US" altLang="en-US" sz="2400" dirty="0" smtClean="0">
                    <a:latin typeface="Symbol" pitchFamily="18" charset="2"/>
                    <a:cs typeface="Times New Roman" pitchFamily="18" charset="0"/>
                  </a:rPr>
                  <a:t>y</a:t>
                </a:r>
                <a:r>
                  <a:rPr lang="es-ES" altLang="en-US" sz="2400" dirty="0" smtClean="0">
                    <a:latin typeface="Times New Roman" pitchFamily="18" charset="0"/>
                    <a:cs typeface="Times New Roman" pitchFamily="18" charset="0"/>
                  </a:rPr>
                  <a:t> </a:t>
                </a:r>
                <a:r>
                  <a:rPr lang="es-ES" altLang="en-US" sz="2400" dirty="0">
                    <a:latin typeface="Times New Roman" pitchFamily="18" charset="0"/>
                    <a:cs typeface="Times New Roman" pitchFamily="18" charset="0"/>
                  </a:rPr>
                  <a:t>= </a:t>
                </a:r>
                <a:r>
                  <a:rPr lang="es-ES" altLang="en-US" sz="2400" i="1" dirty="0">
                    <a:latin typeface="Times New Roman" pitchFamily="18" charset="0"/>
                    <a:cs typeface="Times New Roman" pitchFamily="18" charset="0"/>
                  </a:rPr>
                  <a:t>E</a:t>
                </a:r>
                <a:r>
                  <a:rPr lang="en-US" altLang="en-US" sz="2400" dirty="0">
                    <a:latin typeface="Symbol" pitchFamily="18" charset="2"/>
                    <a:cs typeface="Times New Roman" pitchFamily="18" charset="0"/>
                  </a:rPr>
                  <a:t>y</a:t>
                </a:r>
                <a:r>
                  <a:rPr lang="en-US" altLang="en-US" sz="2400" dirty="0" smtClean="0">
                    <a:latin typeface="Times New Roman" pitchFamily="18" charset="0"/>
                    <a:cs typeface="Times New Roman" pitchFamily="18" charset="0"/>
                  </a:rPr>
                  <a:t>;</a:t>
                </a:r>
                <a:endParaRPr lang="en-US" altLang="en-US" sz="2200" dirty="0" smtClean="0">
                  <a:latin typeface="Times New Roman" pitchFamily="18" charset="0"/>
                  <a:ea typeface="+mn-ea"/>
                  <a:cs typeface="Times New Roman" pitchFamily="18" charset="0"/>
                </a:endParaRPr>
              </a:p>
              <a:p>
                <a:pPr eaLnBrk="1" hangingPunct="1">
                  <a:lnSpc>
                    <a:spcPct val="90000"/>
                  </a:lnSpc>
                  <a:defRPr/>
                </a:pPr>
                <a:endParaRPr lang="en-US" altLang="en-US" sz="1200" dirty="0" smtClean="0">
                  <a:latin typeface="Times New Roman" pitchFamily="18" charset="0"/>
                  <a:ea typeface="+mn-ea"/>
                  <a:cs typeface="Times New Roman" pitchFamily="18" charset="0"/>
                </a:endParaRPr>
              </a:p>
              <a:p>
                <a:pPr eaLnBrk="1" hangingPunct="1">
                  <a:lnSpc>
                    <a:spcPct val="90000"/>
                  </a:lnSpc>
                  <a:defRPr/>
                </a:pPr>
                <a:r>
                  <a:rPr lang="en-US" altLang="en-US" sz="2400" dirty="0" smtClean="0">
                    <a:latin typeface="Times New Roman" pitchFamily="18" charset="0"/>
                    <a:ea typeface="+mn-ea"/>
                    <a:cs typeface="Times New Roman" pitchFamily="18" charset="0"/>
                  </a:rPr>
                  <a:t>This equation has no physical meaning, but the square of the function defines the </a:t>
                </a:r>
                <a:r>
                  <a:rPr lang="en-US" altLang="en-US" sz="2400" b="1" i="1" dirty="0" smtClean="0">
                    <a:latin typeface="Times New Roman" pitchFamily="18" charset="0"/>
                    <a:cs typeface="Times New Roman" pitchFamily="18" charset="0"/>
                  </a:rPr>
                  <a:t>probability</a:t>
                </a:r>
                <a:r>
                  <a:rPr lang="en-US" altLang="en-US" sz="2400" dirty="0" smtClean="0">
                    <a:latin typeface="Times New Roman" pitchFamily="18" charset="0"/>
                    <a:cs typeface="Times New Roman" pitchFamily="18" charset="0"/>
                  </a:rPr>
                  <a:t> about where an electron with certain energy value might be found.</a:t>
                </a:r>
                <a:endParaRPr lang="en-US" altLang="en-US" sz="2400" dirty="0">
                  <a:latin typeface="Times New Roman" pitchFamily="18" charset="0"/>
                  <a:ea typeface="+mn-ea"/>
                  <a:cs typeface="Times New Roman" pitchFamily="18" charset="0"/>
                </a:endParaRPr>
              </a:p>
              <a:p>
                <a:pPr marL="342900" lvl="1" indent="-342900" eaLnBrk="1" hangingPunct="1">
                  <a:lnSpc>
                    <a:spcPct val="90000"/>
                  </a:lnSpc>
                  <a:buFontTx/>
                  <a:buChar char="•"/>
                  <a:defRPr/>
                </a:pPr>
                <a:endParaRPr lang="en-US" altLang="en-US" sz="1200" dirty="0" smtClean="0">
                  <a:latin typeface="Times New Roman" pitchFamily="18" charset="0"/>
                  <a:cs typeface="Times New Roman" pitchFamily="18" charset="0"/>
                </a:endParaRPr>
              </a:p>
              <a:p>
                <a:pPr marL="342900" lvl="1" indent="-342900" eaLnBrk="1" hangingPunct="1">
                  <a:lnSpc>
                    <a:spcPct val="90000"/>
                  </a:lnSpc>
                  <a:buFontTx/>
                  <a:buChar char="•"/>
                  <a:defRPr/>
                </a:pPr>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a:t>
                </a:r>
                <a:r>
                  <a:rPr lang="en-US" altLang="en-US" sz="2400" dirty="0">
                    <a:latin typeface="Symbol" pitchFamily="18" charset="2"/>
                    <a:cs typeface="Times New Roman" pitchFamily="18" charset="0"/>
                  </a:rPr>
                  <a:t>y</a:t>
                </a:r>
                <a:r>
                  <a:rPr lang="en-US" altLang="en-US" sz="2400" dirty="0">
                    <a:latin typeface="Times New Roman" pitchFamily="18" charset="0"/>
                    <a:cs typeface="Times New Roman" pitchFamily="18" charset="0"/>
                  </a:rPr>
                  <a:t>(</a:t>
                </a:r>
                <a:r>
                  <a:rPr lang="en-US" altLang="en-US" sz="2400" i="1" dirty="0" err="1">
                    <a:latin typeface="Times New Roman" pitchFamily="18" charset="0"/>
                    <a:cs typeface="Times New Roman" pitchFamily="18" charset="0"/>
                  </a:rPr>
                  <a:t>x,y,z</a:t>
                </a:r>
                <a:r>
                  <a:rPr lang="en-US" altLang="en-US" sz="2400" dirty="0">
                    <a:latin typeface="Times New Roman" pitchFamily="18" charset="0"/>
                    <a:cs typeface="Times New Roman" pitchFamily="18" charset="0"/>
                  </a:rPr>
                  <a:t>)}</a:t>
                </a:r>
                <a:r>
                  <a:rPr lang="en-US" altLang="en-US" sz="2400" baseline="30000" dirty="0">
                    <a:latin typeface="Times New Roman" pitchFamily="18" charset="0"/>
                    <a:cs typeface="Times New Roman" pitchFamily="18" charset="0"/>
                  </a:rPr>
                  <a:t>2</a:t>
                </a:r>
                <a:r>
                  <a:rPr lang="en-US" altLang="en-US" sz="2400" dirty="0">
                    <a:latin typeface="Times New Roman" pitchFamily="18" charset="0"/>
                    <a:cs typeface="Times New Roman" pitchFamily="18" charset="0"/>
                  </a:rPr>
                  <a:t>  = </a:t>
                </a:r>
                <a:r>
                  <a:rPr lang="en-US" altLang="en-US" sz="2400" b="1" i="1" dirty="0" smtClean="0">
                    <a:latin typeface="Times New Roman" pitchFamily="18" charset="0"/>
                    <a:cs typeface="Times New Roman" pitchFamily="18" charset="0"/>
                  </a:rPr>
                  <a:t>Probability</a:t>
                </a:r>
                <a:endParaRPr lang="en-US" altLang="en-US" sz="2400" dirty="0" smtClean="0">
                  <a:latin typeface="Times New Roman" pitchFamily="18" charset="0"/>
                  <a:ea typeface="+mn-ea"/>
                  <a:cs typeface="Times New Roman" pitchFamily="18" charset="0"/>
                </a:endParaRPr>
              </a:p>
              <a:p>
                <a:pPr eaLnBrk="1" hangingPunct="1">
                  <a:lnSpc>
                    <a:spcPct val="90000"/>
                  </a:lnSpc>
                  <a:defRPr/>
                </a:pPr>
                <a:endParaRPr lang="en-US" altLang="en-US" sz="1200" dirty="0" smtClean="0">
                  <a:latin typeface="Times New Roman" pitchFamily="18" charset="0"/>
                  <a:ea typeface="+mn-ea"/>
                  <a:cs typeface="Times New Roman" pitchFamily="18" charset="0"/>
                </a:endParaRPr>
              </a:p>
              <a:p>
                <a:pPr eaLnBrk="1" hangingPunct="1">
                  <a:lnSpc>
                    <a:spcPct val="90000"/>
                  </a:lnSpc>
                  <a:defRPr/>
                </a:pPr>
                <a:r>
                  <a:rPr lang="en-US" altLang="en-US" sz="2400" dirty="0" smtClean="0">
                    <a:latin typeface="Times New Roman" pitchFamily="18" charset="0"/>
                    <a:ea typeface="+mn-ea"/>
                    <a:cs typeface="Times New Roman" pitchFamily="18" charset="0"/>
                  </a:rPr>
                  <a:t>The sum of the squares of the </a:t>
                </a:r>
                <a:r>
                  <a:rPr lang="en-US" altLang="en-US" sz="2400" i="1" dirty="0" smtClean="0">
                    <a:latin typeface="Times New Roman" pitchFamily="18" charset="0"/>
                    <a:ea typeface="+mn-ea"/>
                    <a:cs typeface="Times New Roman" pitchFamily="18" charset="0"/>
                  </a:rPr>
                  <a:t>wave functions</a:t>
                </a:r>
                <a:r>
                  <a:rPr lang="en-US" altLang="en-US" sz="2400" dirty="0" smtClean="0">
                    <a:latin typeface="Times New Roman" pitchFamily="18" charset="0"/>
                    <a:ea typeface="+mn-ea"/>
                    <a:cs typeface="Times New Roman" pitchFamily="18" charset="0"/>
                  </a:rPr>
                  <a:t> yields the </a:t>
                </a:r>
                <a:r>
                  <a:rPr lang="en-US" altLang="en-US" sz="2400" b="1" i="1" dirty="0" smtClean="0">
                    <a:latin typeface="Times New Roman" pitchFamily="18" charset="0"/>
                    <a:ea typeface="+mn-ea"/>
                    <a:cs typeface="Times New Roman" pitchFamily="18" charset="0"/>
                  </a:rPr>
                  <a:t>probability space </a:t>
                </a:r>
                <a:r>
                  <a:rPr lang="en-US" altLang="en-US" sz="2400" dirty="0" smtClean="0">
                    <a:latin typeface="Times New Roman" pitchFamily="18" charset="0"/>
                    <a:ea typeface="+mn-ea"/>
                    <a:cs typeface="Times New Roman" pitchFamily="18" charset="0"/>
                  </a:rPr>
                  <a:t>called </a:t>
                </a:r>
                <a:r>
                  <a:rPr lang="en-US" altLang="en-US" sz="2400" b="1" i="1" dirty="0" smtClean="0">
                    <a:latin typeface="Times New Roman" pitchFamily="18" charset="0"/>
                    <a:ea typeface="+mn-ea"/>
                    <a:cs typeface="Times New Roman" pitchFamily="18" charset="0"/>
                  </a:rPr>
                  <a:t>orbital</a:t>
                </a:r>
                <a:r>
                  <a:rPr lang="en-US" altLang="en-US" sz="2400" dirty="0" smtClean="0">
                    <a:latin typeface="Times New Roman" pitchFamily="18" charset="0"/>
                    <a:ea typeface="+mn-ea"/>
                    <a:cs typeface="Times New Roman" pitchFamily="18" charset="0"/>
                  </a:rPr>
                  <a:t>.</a:t>
                </a:r>
              </a:p>
              <a:p>
                <a:pPr marL="457200" lvl="1" indent="0" eaLnBrk="1" hangingPunct="1">
                  <a:lnSpc>
                    <a:spcPct val="150000"/>
                  </a:lnSpc>
                  <a:buNone/>
                  <a:defRPr/>
                </a:pPr>
                <a:r>
                  <a:rPr lang="en-US" altLang="en-US" sz="2400" dirty="0">
                    <a:latin typeface="Times New Roman" pitchFamily="18" charset="0"/>
                    <a:ea typeface="+mn-ea"/>
                    <a:cs typeface="Times New Roman" pitchFamily="18" charset="0"/>
                  </a:rPr>
                  <a:t>	</a:t>
                </a:r>
                <a:r>
                  <a:rPr lang="en-US" altLang="en-US" sz="2400" dirty="0">
                    <a:latin typeface="Times New Roman" pitchFamily="18" charset="0"/>
                    <a:cs typeface="Times New Roman" pitchFamily="18" charset="0"/>
                  </a:rPr>
                  <a:t> </a:t>
                </a:r>
                <a:r>
                  <a:rPr lang="en-US" altLang="en-US" sz="2400" dirty="0" smtClean="0">
                    <a:latin typeface="Symbol" charset="2"/>
                    <a:ea typeface="Symbol" charset="2"/>
                    <a:cs typeface="Symbol" charset="2"/>
                  </a:rPr>
                  <a:t>S</a:t>
                </a:r>
                <a:r>
                  <a:rPr lang="en-US" altLang="en-US" sz="2400" dirty="0" smtClean="0">
                    <a:latin typeface="Times New Roman" pitchFamily="18" charset="0"/>
                    <a:cs typeface="Times New Roman" pitchFamily="18" charset="0"/>
                  </a:rPr>
                  <a:t>{</a:t>
                </a:r>
                <a:r>
                  <a:rPr lang="en-US" altLang="en-US" sz="2400" dirty="0" smtClean="0">
                    <a:latin typeface="Symbol" pitchFamily="18" charset="2"/>
                    <a:cs typeface="Times New Roman" pitchFamily="18" charset="0"/>
                  </a:rPr>
                  <a:t>y</a:t>
                </a:r>
                <a:r>
                  <a:rPr lang="en-US" altLang="en-US" sz="2400" dirty="0" smtClean="0">
                    <a:latin typeface="Times New Roman" pitchFamily="18" charset="0"/>
                    <a:cs typeface="Times New Roman" pitchFamily="18" charset="0"/>
                  </a:rPr>
                  <a:t>(</a:t>
                </a:r>
                <a:r>
                  <a:rPr lang="en-US" altLang="en-US" sz="2400" i="1" dirty="0" err="1" smtClean="0">
                    <a:latin typeface="Times New Roman" pitchFamily="18" charset="0"/>
                    <a:cs typeface="Times New Roman" pitchFamily="18" charset="0"/>
                  </a:rPr>
                  <a:t>x,y,z</a:t>
                </a:r>
                <a:r>
                  <a:rPr lang="en-US" altLang="en-US" sz="2400" dirty="0" smtClean="0">
                    <a:latin typeface="Times New Roman" pitchFamily="18" charset="0"/>
                    <a:cs typeface="Times New Roman" pitchFamily="18" charset="0"/>
                  </a:rPr>
                  <a:t>)}</a:t>
                </a:r>
                <a:r>
                  <a:rPr lang="en-US" altLang="en-US" sz="2400" baseline="30000" dirty="0" smtClean="0">
                    <a:latin typeface="Times New Roman" pitchFamily="18" charset="0"/>
                    <a:cs typeface="Times New Roman" pitchFamily="18" charset="0"/>
                  </a:rPr>
                  <a:t>2</a:t>
                </a:r>
                <a:r>
                  <a:rPr lang="en-US" altLang="en-US" sz="2400" dirty="0" smtClean="0">
                    <a:latin typeface="Times New Roman" pitchFamily="18" charset="0"/>
                    <a:cs typeface="Times New Roman" pitchFamily="18" charset="0"/>
                  </a:rPr>
                  <a:t>  </a:t>
                </a:r>
                <a:r>
                  <a:rPr lang="en-US" altLang="en-US" sz="2400" dirty="0">
                    <a:latin typeface="Times New Roman" pitchFamily="18" charset="0"/>
                    <a:cs typeface="Times New Roman" pitchFamily="18" charset="0"/>
                  </a:rPr>
                  <a:t>= </a:t>
                </a:r>
                <a:r>
                  <a:rPr lang="en-US" altLang="en-US" sz="2400" b="1" i="1" dirty="0" smtClean="0">
                    <a:latin typeface="Times New Roman" pitchFamily="18" charset="0"/>
                    <a:cs typeface="Times New Roman" pitchFamily="18" charset="0"/>
                  </a:rPr>
                  <a:t>Orbital</a:t>
                </a:r>
                <a:r>
                  <a:rPr lang="en-US" altLang="en-US" sz="2400" dirty="0" smtClean="0">
                    <a:latin typeface="Times New Roman" pitchFamily="18" charset="0"/>
                    <a:cs typeface="Times New Roman" pitchFamily="18" charset="0"/>
                  </a:rPr>
                  <a:t> </a:t>
                </a:r>
                <a:endParaRPr lang="en-US" altLang="en-US" sz="2400" dirty="0" smtClean="0">
                  <a:latin typeface="Times New Roman" pitchFamily="18" charset="0"/>
                  <a:ea typeface="+mn-ea"/>
                  <a:cs typeface="Times New Roman" pitchFamily="18" charset="0"/>
                </a:endParaRPr>
              </a:p>
            </p:txBody>
          </p:sp>
        </mc:Choice>
        <mc:Fallback xmlns="">
          <p:sp>
            <p:nvSpPr>
              <p:cNvPr id="39939" name="Rectangle 3"/>
              <p:cNvSpPr>
                <a:spLocks noGrp="1" noRot="1" noChangeAspect="1" noMove="1" noResize="1" noEditPoints="1" noAdjustHandles="1" noChangeArrowheads="1" noChangeShapeType="1" noTextEdit="1"/>
              </p:cNvSpPr>
              <p:nvPr>
                <p:ph type="body" idx="1"/>
              </p:nvPr>
            </p:nvSpPr>
            <p:spPr>
              <a:xfrm>
                <a:off x="457200" y="1600200"/>
                <a:ext cx="8229600" cy="4724400"/>
              </a:xfrm>
              <a:blipFill rotWithShape="0">
                <a:blip r:embed="rId2"/>
                <a:stretch>
                  <a:fillRect l="-963" t="-1806"/>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381000"/>
            <a:ext cx="8229600" cy="1036638"/>
          </a:xfrm>
        </p:spPr>
        <p:txBody>
          <a:bodyPr/>
          <a:lstStyle/>
          <a:p>
            <a:pPr eaLnBrk="1" hangingPunct="1">
              <a:buFont typeface="Symbol" charset="2"/>
              <a:buNone/>
            </a:pPr>
            <a:r>
              <a:rPr lang="en-US" altLang="en-US" sz="4000" i="1" dirty="0">
                <a:latin typeface="Times New Roman" charset="0"/>
                <a:ea typeface="Times New Roman" charset="0"/>
                <a:cs typeface="Times New Roman" charset="0"/>
              </a:rPr>
              <a:t>Orbitals</a:t>
            </a:r>
          </a:p>
        </p:txBody>
      </p:sp>
      <p:sp>
        <p:nvSpPr>
          <p:cNvPr id="39939" name="Rectangle 3"/>
          <p:cNvSpPr>
            <a:spLocks noGrp="1" noChangeArrowheads="1"/>
          </p:cNvSpPr>
          <p:nvPr>
            <p:ph type="body" idx="1"/>
          </p:nvPr>
        </p:nvSpPr>
        <p:spPr>
          <a:xfrm>
            <a:off x="609600" y="1600200"/>
            <a:ext cx="8001000" cy="4648200"/>
          </a:xfrm>
        </p:spPr>
        <p:txBody>
          <a:bodyPr/>
          <a:lstStyle/>
          <a:p>
            <a:pPr marL="0" indent="0" eaLnBrk="1" hangingPunct="1">
              <a:buFontTx/>
              <a:buNone/>
            </a:pPr>
            <a:endParaRPr lang="en-US" altLang="en-US" sz="1000" dirty="0">
              <a:latin typeface="Times New Roman" charset="0"/>
              <a:ea typeface="Times New Roman" charset="0"/>
              <a:cs typeface="Times New Roman" charset="0"/>
            </a:endParaRPr>
          </a:p>
          <a:p>
            <a:pPr marL="990600" lvl="1" indent="-533400" eaLnBrk="1" hangingPunct="1">
              <a:buFontTx/>
              <a:buAutoNum type="arabicPeriod"/>
            </a:pPr>
            <a:r>
              <a:rPr lang="en-US" altLang="en-US" dirty="0">
                <a:latin typeface="Times New Roman" charset="0"/>
                <a:ea typeface="Times New Roman" charset="0"/>
                <a:cs typeface="Times New Roman" charset="0"/>
              </a:rPr>
              <a:t>An </a:t>
            </a:r>
            <a:r>
              <a:rPr lang="en-US" altLang="en-US" b="1" i="1" dirty="0">
                <a:latin typeface="Times New Roman" charset="0"/>
                <a:ea typeface="Times New Roman" charset="0"/>
                <a:cs typeface="Times New Roman" charset="0"/>
              </a:rPr>
              <a:t>orbital</a:t>
            </a:r>
            <a:r>
              <a:rPr lang="en-US" altLang="en-US" dirty="0">
                <a:latin typeface="Times New Roman" charset="0"/>
                <a:ea typeface="Times New Roman" charset="0"/>
                <a:cs typeface="Times New Roman" charset="0"/>
              </a:rPr>
              <a:t> is a </a:t>
            </a:r>
            <a:r>
              <a:rPr lang="en-US" altLang="en-US" i="1" dirty="0" smtClean="0">
                <a:latin typeface="Times New Roman" charset="0"/>
                <a:ea typeface="Times New Roman" charset="0"/>
                <a:cs typeface="Times New Roman" charset="0"/>
              </a:rPr>
              <a:t>probability space </a:t>
            </a:r>
            <a:r>
              <a:rPr lang="en-US" altLang="en-US" dirty="0" smtClean="0">
                <a:latin typeface="Times New Roman" charset="0"/>
                <a:ea typeface="Times New Roman" charset="0"/>
                <a:cs typeface="Times New Roman" charset="0"/>
              </a:rPr>
              <a:t>inside atom </a:t>
            </a:r>
            <a:r>
              <a:rPr lang="en-US" altLang="en-US" dirty="0">
                <a:latin typeface="Times New Roman" charset="0"/>
                <a:ea typeface="Times New Roman" charset="0"/>
                <a:cs typeface="Times New Roman" charset="0"/>
              </a:rPr>
              <a:t>where </a:t>
            </a:r>
            <a:r>
              <a:rPr lang="en-US" altLang="en-US" dirty="0" smtClean="0">
                <a:latin typeface="Times New Roman" charset="0"/>
                <a:ea typeface="Times New Roman" charset="0"/>
                <a:cs typeface="Times New Roman" charset="0"/>
              </a:rPr>
              <a:t>we </a:t>
            </a:r>
            <a:r>
              <a:rPr lang="en-US" altLang="en-US" dirty="0">
                <a:latin typeface="Times New Roman" charset="0"/>
                <a:ea typeface="Times New Roman" charset="0"/>
                <a:cs typeface="Times New Roman" charset="0"/>
              </a:rPr>
              <a:t>might find an electron with a </a:t>
            </a:r>
            <a:r>
              <a:rPr lang="en-US" altLang="en-US" dirty="0" smtClean="0">
                <a:latin typeface="Times New Roman" charset="0"/>
                <a:ea typeface="Times New Roman" charset="0"/>
                <a:cs typeface="Times New Roman" charset="0"/>
              </a:rPr>
              <a:t>certain </a:t>
            </a:r>
            <a:r>
              <a:rPr lang="en-US" altLang="en-US" dirty="0">
                <a:latin typeface="Times New Roman" charset="0"/>
                <a:ea typeface="Times New Roman" charset="0"/>
                <a:cs typeface="Times New Roman" charset="0"/>
              </a:rPr>
              <a:t>energy value.</a:t>
            </a:r>
          </a:p>
          <a:p>
            <a:pPr marL="990600" lvl="1" indent="-533400" eaLnBrk="1" hangingPunct="1">
              <a:buFontTx/>
              <a:buAutoNum type="arabicPeriod"/>
            </a:pPr>
            <a:r>
              <a:rPr lang="en-US" altLang="en-US" dirty="0" smtClean="0">
                <a:latin typeface="Times New Roman" charset="0"/>
                <a:ea typeface="Times New Roman" charset="0"/>
                <a:cs typeface="Times New Roman" charset="0"/>
              </a:rPr>
              <a:t>An </a:t>
            </a:r>
            <a:r>
              <a:rPr lang="en-US" altLang="en-US" b="1" i="1" dirty="0" smtClean="0">
                <a:latin typeface="Times New Roman" charset="0"/>
                <a:ea typeface="Times New Roman" charset="0"/>
                <a:cs typeface="Times New Roman" charset="0"/>
              </a:rPr>
              <a:t>orbital</a:t>
            </a:r>
            <a:r>
              <a:rPr lang="en-US" altLang="en-US" dirty="0" smtClean="0">
                <a:latin typeface="Times New Roman" charset="0"/>
                <a:ea typeface="Times New Roman" charset="0"/>
                <a:cs typeface="Times New Roman" charset="0"/>
              </a:rPr>
              <a:t> encloses a </a:t>
            </a:r>
            <a:r>
              <a:rPr lang="en-US" altLang="en-US" i="1" dirty="0" smtClean="0">
                <a:latin typeface="Times New Roman" charset="0"/>
                <a:ea typeface="Times New Roman" charset="0"/>
                <a:cs typeface="Times New Roman" charset="0"/>
              </a:rPr>
              <a:t>space</a:t>
            </a:r>
            <a:r>
              <a:rPr lang="en-US" altLang="en-US" dirty="0" smtClean="0">
                <a:latin typeface="Times New Roman" charset="0"/>
                <a:ea typeface="Times New Roman" charset="0"/>
                <a:cs typeface="Times New Roman" charset="0"/>
              </a:rPr>
              <a:t> </a:t>
            </a:r>
            <a:r>
              <a:rPr lang="en-US" altLang="en-US" dirty="0">
                <a:latin typeface="Times New Roman" charset="0"/>
                <a:ea typeface="Times New Roman" charset="0"/>
                <a:cs typeface="Times New Roman" charset="0"/>
              </a:rPr>
              <a:t>where the </a:t>
            </a:r>
            <a:r>
              <a:rPr lang="en-US" altLang="en-US" dirty="0" smtClean="0">
                <a:latin typeface="Times New Roman" charset="0"/>
                <a:ea typeface="Times New Roman" charset="0"/>
                <a:cs typeface="Times New Roman" charset="0"/>
              </a:rPr>
              <a:t>probability </a:t>
            </a:r>
            <a:r>
              <a:rPr lang="en-US" altLang="en-US" dirty="0">
                <a:latin typeface="Times New Roman" charset="0"/>
                <a:ea typeface="Times New Roman" charset="0"/>
                <a:cs typeface="Times New Roman" charset="0"/>
              </a:rPr>
              <a:t>of finding an </a:t>
            </a:r>
            <a:r>
              <a:rPr lang="en-US" altLang="en-US" dirty="0" smtClean="0">
                <a:latin typeface="Times New Roman" charset="0"/>
                <a:ea typeface="Times New Roman" charset="0"/>
                <a:cs typeface="Times New Roman" charset="0"/>
              </a:rPr>
              <a:t>electron </a:t>
            </a:r>
            <a:r>
              <a:rPr lang="en-US" altLang="en-US" dirty="0">
                <a:latin typeface="Times New Roman" charset="0"/>
                <a:ea typeface="Times New Roman" charset="0"/>
                <a:cs typeface="Times New Roman" charset="0"/>
              </a:rPr>
              <a:t>is </a:t>
            </a:r>
            <a:r>
              <a:rPr lang="en-US" altLang="en-US" dirty="0" smtClean="0">
                <a:latin typeface="Times New Roman" charset="0"/>
                <a:ea typeface="Times New Roman" charset="0"/>
                <a:cs typeface="Times New Roman" charset="0"/>
              </a:rPr>
              <a:t>about </a:t>
            </a:r>
            <a:r>
              <a:rPr lang="en-US" altLang="en-US" dirty="0">
                <a:latin typeface="Times New Roman" charset="0"/>
                <a:ea typeface="Times New Roman" charset="0"/>
                <a:cs typeface="Times New Roman" charset="0"/>
              </a:rPr>
              <a:t>90</a:t>
            </a:r>
            <a:r>
              <a:rPr lang="en-US" altLang="en-US" dirty="0" smtClean="0">
                <a:latin typeface="Times New Roman" charset="0"/>
                <a:ea typeface="Times New Roman" charset="0"/>
                <a:cs typeface="Times New Roman" charset="0"/>
              </a:rPr>
              <a:t>%;</a:t>
            </a:r>
            <a:endParaRPr lang="en-US" altLang="en-US" dirty="0">
              <a:latin typeface="Times New Roman" charset="0"/>
              <a:ea typeface="Times New Roman" charset="0"/>
              <a:cs typeface="Times New Roman" charset="0"/>
            </a:endParaRPr>
          </a:p>
          <a:p>
            <a:pPr marL="990600" lvl="1" indent="-533400" eaLnBrk="1" hangingPunct="1">
              <a:buFontTx/>
              <a:buAutoNum type="arabicPeriod"/>
            </a:pPr>
            <a:r>
              <a:rPr lang="en-US" altLang="en-US" dirty="0">
                <a:latin typeface="Times New Roman" charset="0"/>
                <a:ea typeface="Times New Roman" charset="0"/>
                <a:cs typeface="Times New Roman" charset="0"/>
              </a:rPr>
              <a:t>Each </a:t>
            </a:r>
            <a:r>
              <a:rPr lang="en-US" altLang="en-US" b="1" i="1" dirty="0" smtClean="0">
                <a:latin typeface="Times New Roman" charset="0"/>
                <a:ea typeface="Times New Roman" charset="0"/>
                <a:cs typeface="Times New Roman" charset="0"/>
              </a:rPr>
              <a:t>orbital</a:t>
            </a:r>
            <a:r>
              <a:rPr lang="en-US" altLang="en-US" dirty="0" smtClean="0">
                <a:latin typeface="Times New Roman" charset="0"/>
                <a:ea typeface="Times New Roman" charset="0"/>
                <a:cs typeface="Times New Roman" charset="0"/>
              </a:rPr>
              <a:t> </a:t>
            </a:r>
            <a:r>
              <a:rPr lang="en-US" altLang="en-US" dirty="0">
                <a:latin typeface="Times New Roman" charset="0"/>
                <a:ea typeface="Times New Roman" charset="0"/>
                <a:cs typeface="Times New Roman" charset="0"/>
              </a:rPr>
              <a:t>is described by a set of three </a:t>
            </a:r>
            <a:r>
              <a:rPr lang="en-US" altLang="en-US" b="1" i="1" dirty="0">
                <a:latin typeface="Times New Roman" charset="0"/>
                <a:ea typeface="Times New Roman" charset="0"/>
                <a:cs typeface="Times New Roman" charset="0"/>
              </a:rPr>
              <a:t>quantum numbers</a:t>
            </a:r>
            <a:r>
              <a:rPr lang="en-US" altLang="en-US" dirty="0">
                <a:latin typeface="Times New Roman" charset="0"/>
                <a:ea typeface="Times New Roman" charset="0"/>
                <a:cs typeface="Times New Roman" charset="0"/>
              </a:rPr>
              <a:t>: </a:t>
            </a:r>
            <a:r>
              <a:rPr lang="en-US" altLang="en-US" b="1" i="1" dirty="0">
                <a:latin typeface="Times New Roman" charset="0"/>
                <a:ea typeface="Times New Roman" charset="0"/>
                <a:cs typeface="Times New Roman" charset="0"/>
              </a:rPr>
              <a:t>n</a:t>
            </a:r>
            <a:r>
              <a:rPr lang="en-US" altLang="en-US" b="1" dirty="0">
                <a:latin typeface="Times New Roman" charset="0"/>
                <a:ea typeface="Times New Roman" charset="0"/>
                <a:cs typeface="Times New Roman" charset="0"/>
              </a:rPr>
              <a:t>, </a:t>
            </a:r>
            <a:r>
              <a:rPr lang="en-US" altLang="en-US" b="1" i="1" dirty="0">
                <a:latin typeface="Script MT Bold" charset="0"/>
                <a:ea typeface="Times New Roman" charset="0"/>
                <a:cs typeface="Times New Roman" charset="0"/>
              </a:rPr>
              <a:t>l</a:t>
            </a:r>
            <a:r>
              <a:rPr lang="en-US" altLang="en-US" b="1" dirty="0">
                <a:latin typeface="Times New Roman" charset="0"/>
                <a:ea typeface="Times New Roman" charset="0"/>
                <a:cs typeface="Times New Roman" charset="0"/>
              </a:rPr>
              <a:t>, and </a:t>
            </a:r>
            <a:r>
              <a:rPr lang="en-US" altLang="en-US" b="1" i="1" dirty="0">
                <a:latin typeface="Times New Roman" charset="0"/>
                <a:ea typeface="Times New Roman" charset="0"/>
                <a:cs typeface="Times New Roman" charset="0"/>
              </a:rPr>
              <a:t>m</a:t>
            </a:r>
            <a:r>
              <a:rPr lang="en-US" altLang="en-US" b="1" i="1" baseline="-20000" dirty="0">
                <a:latin typeface="Script MT Bold" charset="0"/>
                <a:ea typeface="Times New Roman" charset="0"/>
                <a:cs typeface="Times New Roman" charset="0"/>
              </a:rPr>
              <a:t>l </a:t>
            </a:r>
            <a:r>
              <a:rPr lang="en-US" altLang="en-US" dirty="0">
                <a:latin typeface="Times New Roman" charset="0"/>
                <a:ea typeface="Times New Roman" charset="0"/>
                <a:cs typeface="Times New Roman" charset="0"/>
              </a:rPr>
              <a:t>; </a:t>
            </a:r>
            <a:endParaRPr lang="en-US" altLang="en-US" dirty="0" smtClean="0">
              <a:latin typeface="Times New Roman" charset="0"/>
              <a:ea typeface="Times New Roman" charset="0"/>
              <a:cs typeface="Times New Roman" charset="0"/>
            </a:endParaRPr>
          </a:p>
          <a:p>
            <a:pPr marL="990600" lvl="1" indent="-533400" eaLnBrk="1" hangingPunct="1">
              <a:buFontTx/>
              <a:buAutoNum type="arabicPeriod"/>
            </a:pPr>
            <a:r>
              <a:rPr lang="en-US" altLang="en-US" dirty="0">
                <a:latin typeface="Times New Roman" charset="0"/>
                <a:ea typeface="Times New Roman" charset="0"/>
                <a:cs typeface="Times New Roman" charset="0"/>
              </a:rPr>
              <a:t>E</a:t>
            </a:r>
            <a:r>
              <a:rPr lang="en-US" altLang="en-US" dirty="0" smtClean="0">
                <a:latin typeface="Times New Roman" charset="0"/>
                <a:ea typeface="Times New Roman" charset="0"/>
                <a:cs typeface="Times New Roman" charset="0"/>
              </a:rPr>
              <a:t>ach </a:t>
            </a:r>
            <a:r>
              <a:rPr lang="en-US" altLang="en-US" b="1" i="1" dirty="0">
                <a:latin typeface="Times New Roman" charset="0"/>
                <a:ea typeface="Times New Roman" charset="0"/>
                <a:cs typeface="Times New Roman" charset="0"/>
              </a:rPr>
              <a:t>quantum number </a:t>
            </a:r>
            <a:r>
              <a:rPr lang="en-US" altLang="en-US" dirty="0">
                <a:latin typeface="Times New Roman" charset="0"/>
                <a:ea typeface="Times New Roman" charset="0"/>
                <a:cs typeface="Times New Roman" charset="0"/>
              </a:rPr>
              <a:t>is given a fixed set of values. </a:t>
            </a:r>
            <a:r>
              <a:rPr lang="en-US" altLang="en-US" dirty="0" smtClean="0">
                <a:latin typeface="Times New Roman" charset="0"/>
                <a:ea typeface="Times New Roman" charset="0"/>
                <a:cs typeface="Times New Roman" charset="0"/>
              </a:rPr>
              <a:t> </a:t>
            </a:r>
            <a:endParaRPr lang="en-US" altLang="en-US" dirty="0">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914400"/>
          </a:xfrm>
        </p:spPr>
        <p:txBody>
          <a:bodyPr/>
          <a:lstStyle/>
          <a:p>
            <a:pPr eaLnBrk="1" hangingPunct="1">
              <a:buFont typeface="Symbol" charset="2"/>
              <a:buNone/>
            </a:pPr>
            <a:r>
              <a:rPr lang="en-US" altLang="en-US" sz="3600" i="1">
                <a:latin typeface="Times New Roman" charset="0"/>
                <a:ea typeface="Times New Roman" charset="0"/>
                <a:cs typeface="Times New Roman" charset="0"/>
              </a:rPr>
              <a:t>Quantum Numbers</a:t>
            </a:r>
          </a:p>
        </p:txBody>
      </p:sp>
      <p:sp>
        <p:nvSpPr>
          <p:cNvPr id="41987" name="Rectangle 3"/>
          <p:cNvSpPr>
            <a:spLocks noGrp="1" noChangeArrowheads="1"/>
          </p:cNvSpPr>
          <p:nvPr>
            <p:ph type="body" idx="1"/>
          </p:nvPr>
        </p:nvSpPr>
        <p:spPr>
          <a:xfrm>
            <a:off x="533400" y="1295400"/>
            <a:ext cx="8229600" cy="5334000"/>
          </a:xfrm>
        </p:spPr>
        <p:txBody>
          <a:bodyPr/>
          <a:lstStyle/>
          <a:p>
            <a:pPr eaLnBrk="1" hangingPunct="1"/>
            <a:r>
              <a:rPr lang="en-US" altLang="en-US" sz="2200" dirty="0">
                <a:latin typeface="Times New Roman" charset="0"/>
                <a:ea typeface="Times New Roman" charset="0"/>
                <a:cs typeface="Times New Roman" charset="0"/>
              </a:rPr>
              <a:t>A set of </a:t>
            </a:r>
            <a:r>
              <a:rPr lang="en-US" altLang="en-US" sz="2200" i="1" dirty="0" smtClean="0">
                <a:latin typeface="Times New Roman" charset="0"/>
                <a:ea typeface="Times New Roman" charset="0"/>
                <a:cs typeface="Times New Roman" charset="0"/>
              </a:rPr>
              <a:t>three </a:t>
            </a:r>
            <a:r>
              <a:rPr lang="en-US" altLang="en-US" sz="2200" b="1" i="1" dirty="0" smtClean="0">
                <a:latin typeface="Times New Roman" charset="0"/>
                <a:ea typeface="Times New Roman" charset="0"/>
                <a:cs typeface="Times New Roman" charset="0"/>
              </a:rPr>
              <a:t>quantum numbers </a:t>
            </a:r>
            <a:r>
              <a:rPr lang="en-US" altLang="en-US" sz="2200" dirty="0" smtClean="0">
                <a:latin typeface="Times New Roman" charset="0"/>
                <a:ea typeface="Times New Roman" charset="0"/>
                <a:cs typeface="Times New Roman" charset="0"/>
              </a:rPr>
              <a:t>are required to </a:t>
            </a:r>
            <a:r>
              <a:rPr lang="en-US" altLang="en-US" sz="2200" dirty="0">
                <a:latin typeface="Times New Roman" charset="0"/>
                <a:ea typeface="Times New Roman" charset="0"/>
                <a:cs typeface="Times New Roman" charset="0"/>
              </a:rPr>
              <a:t>describe an </a:t>
            </a:r>
            <a:r>
              <a:rPr lang="en-US" altLang="en-US" sz="2200" i="1" dirty="0" smtClean="0">
                <a:latin typeface="Times New Roman" charset="0"/>
                <a:ea typeface="Times New Roman" charset="0"/>
                <a:cs typeface="Times New Roman" charset="0"/>
              </a:rPr>
              <a:t>orbital</a:t>
            </a:r>
            <a:r>
              <a:rPr lang="en-US" altLang="en-US" sz="2200" dirty="0" smtClean="0">
                <a:latin typeface="Times New Roman" charset="0"/>
                <a:ea typeface="Times New Roman" charset="0"/>
                <a:cs typeface="Times New Roman" charset="0"/>
              </a:rPr>
              <a:t>;</a:t>
            </a:r>
          </a:p>
          <a:p>
            <a:pPr eaLnBrk="1" hangingPunct="1"/>
            <a:endParaRPr lang="en-US" altLang="en-US" sz="1200" dirty="0">
              <a:latin typeface="Times New Roman" charset="0"/>
              <a:ea typeface="Times New Roman" charset="0"/>
              <a:cs typeface="Times New Roman" charset="0"/>
            </a:endParaRPr>
          </a:p>
          <a:p>
            <a:pPr marL="457200" indent="-457200" eaLnBrk="1" hangingPunct="1">
              <a:buFont typeface="+mj-lt"/>
              <a:buAutoNum type="arabicPeriod"/>
            </a:pPr>
            <a:r>
              <a:rPr lang="en-US" altLang="en-US" sz="2200" dirty="0" smtClean="0">
                <a:latin typeface="Times New Roman" charset="0"/>
                <a:ea typeface="Times New Roman" charset="0"/>
                <a:cs typeface="Times New Roman" charset="0"/>
              </a:rPr>
              <a:t>The </a:t>
            </a:r>
            <a:r>
              <a:rPr lang="en-US" altLang="en-US" sz="2200" b="1" i="1" dirty="0">
                <a:latin typeface="Times New Roman" charset="0"/>
                <a:ea typeface="Times New Roman" charset="0"/>
                <a:cs typeface="Times New Roman" charset="0"/>
              </a:rPr>
              <a:t>principal quantum </a:t>
            </a:r>
            <a:r>
              <a:rPr lang="en-US" altLang="en-US" sz="2200" b="1" i="1" dirty="0" smtClean="0">
                <a:latin typeface="Times New Roman" charset="0"/>
                <a:ea typeface="Times New Roman" charset="0"/>
                <a:cs typeface="Times New Roman" charset="0"/>
              </a:rPr>
              <a:t>number</a:t>
            </a:r>
            <a:r>
              <a:rPr lang="en-US" altLang="en-US" sz="2200" dirty="0" smtClean="0">
                <a:latin typeface="Times New Roman" charset="0"/>
                <a:ea typeface="Times New Roman" charset="0"/>
                <a:cs typeface="Times New Roman" charset="0"/>
              </a:rPr>
              <a:t>, </a:t>
            </a:r>
            <a:r>
              <a:rPr lang="en-US" altLang="en-US" sz="2200" b="1" i="1" dirty="0" smtClean="0">
                <a:latin typeface="Times New Roman" charset="0"/>
                <a:ea typeface="Times New Roman" charset="0"/>
                <a:cs typeface="Times New Roman" charset="0"/>
              </a:rPr>
              <a:t>n</a:t>
            </a:r>
            <a:r>
              <a:rPr lang="en-US" altLang="en-US" sz="2200" dirty="0" smtClean="0">
                <a:latin typeface="Times New Roman" charset="0"/>
                <a:ea typeface="Times New Roman" charset="0"/>
                <a:cs typeface="Times New Roman" charset="0"/>
              </a:rPr>
              <a:t>,</a:t>
            </a:r>
            <a:r>
              <a:rPr lang="en-US" altLang="en-US" sz="2200" i="1" dirty="0" smtClean="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defines an </a:t>
            </a:r>
            <a:r>
              <a:rPr lang="en-US" altLang="en-US" sz="2200" b="1" i="1" dirty="0">
                <a:latin typeface="Times New Roman" charset="0"/>
                <a:ea typeface="Times New Roman" charset="0"/>
                <a:cs typeface="Times New Roman" charset="0"/>
              </a:rPr>
              <a:t>electronic </a:t>
            </a:r>
            <a:r>
              <a:rPr lang="en-US" altLang="en-US" sz="2200" b="1" i="1" dirty="0" smtClean="0">
                <a:latin typeface="Times New Roman" charset="0"/>
                <a:ea typeface="Times New Roman" charset="0"/>
                <a:cs typeface="Times New Roman" charset="0"/>
              </a:rPr>
              <a:t>shell</a:t>
            </a:r>
            <a:r>
              <a:rPr lang="en-US" altLang="en-US" sz="2200" dirty="0" smtClean="0">
                <a:latin typeface="Times New Roman" charset="0"/>
                <a:ea typeface="Times New Roman" charset="0"/>
                <a:cs typeface="Times New Roman" charset="0"/>
              </a:rPr>
              <a:t>; values for </a:t>
            </a:r>
            <a:r>
              <a:rPr lang="en-US" altLang="en-US" sz="2200" b="1" i="1" dirty="0" smtClean="0">
                <a:latin typeface="Times New Roman" charset="0"/>
                <a:ea typeface="Times New Roman" charset="0"/>
                <a:cs typeface="Times New Roman" charset="0"/>
              </a:rPr>
              <a:t>n</a:t>
            </a:r>
            <a:r>
              <a:rPr lang="en-US" altLang="en-US" sz="2200" dirty="0" smtClean="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are </a:t>
            </a:r>
            <a:r>
              <a:rPr lang="en-US" altLang="en-US" sz="2200" dirty="0" smtClean="0">
                <a:latin typeface="Times New Roman" charset="0"/>
                <a:ea typeface="Times New Roman" charset="0"/>
                <a:cs typeface="Times New Roman" charset="0"/>
              </a:rPr>
              <a:t>restricted to </a:t>
            </a:r>
            <a:r>
              <a:rPr lang="en-US" altLang="en-US" sz="2200" i="1" dirty="0" smtClean="0">
                <a:latin typeface="Times New Roman" charset="0"/>
                <a:ea typeface="Times New Roman" charset="0"/>
                <a:cs typeface="Times New Roman" charset="0"/>
              </a:rPr>
              <a:t>positive </a:t>
            </a:r>
            <a:r>
              <a:rPr lang="en-US" altLang="en-US" sz="2200" i="1" dirty="0">
                <a:latin typeface="Times New Roman" charset="0"/>
                <a:ea typeface="Times New Roman" charset="0"/>
                <a:cs typeface="Times New Roman" charset="0"/>
              </a:rPr>
              <a:t>integers</a:t>
            </a:r>
            <a:r>
              <a:rPr lang="en-US" altLang="en-US" sz="2200" dirty="0">
                <a:latin typeface="Times New Roman" charset="0"/>
                <a:ea typeface="Times New Roman" charset="0"/>
                <a:cs typeface="Times New Roman" charset="0"/>
              </a:rPr>
              <a:t>: 1, 2, 3</a:t>
            </a:r>
            <a:r>
              <a:rPr lang="en-US" altLang="en-US" sz="2200" dirty="0" smtClean="0">
                <a:latin typeface="Times New Roman" charset="0"/>
                <a:ea typeface="Times New Roman" charset="0"/>
                <a:cs typeface="Times New Roman" charset="0"/>
              </a:rPr>
              <a:t>,..∞;</a:t>
            </a:r>
            <a:r>
              <a:rPr lang="en-US" altLang="en-US" sz="2200" i="1" dirty="0" smtClean="0">
                <a:latin typeface="Times New Roman" charset="0"/>
                <a:ea typeface="Times New Roman" charset="0"/>
                <a:cs typeface="Times New Roman" charset="0"/>
              </a:rPr>
              <a:t>  </a:t>
            </a:r>
            <a:endParaRPr lang="en-US" altLang="en-US" sz="1200" dirty="0">
              <a:latin typeface="Times New Roman" charset="0"/>
              <a:ea typeface="Times New Roman" charset="0"/>
              <a:cs typeface="Times New Roman" charset="0"/>
            </a:endParaRPr>
          </a:p>
          <a:p>
            <a:pPr marL="457200" indent="-457200" eaLnBrk="1" hangingPunct="1">
              <a:buFont typeface="+mj-lt"/>
              <a:buAutoNum type="arabicPeriod"/>
            </a:pPr>
            <a:r>
              <a:rPr lang="en-US" altLang="en-US" sz="2200" dirty="0" smtClean="0">
                <a:latin typeface="Times New Roman" panose="02020603050405020304" pitchFamily="18" charset="0"/>
                <a:ea typeface="Times New Roman" charset="0"/>
                <a:cs typeface="Times New Roman" panose="02020603050405020304" pitchFamily="18" charset="0"/>
              </a:rPr>
              <a:t>The</a:t>
            </a:r>
            <a:r>
              <a:rPr lang="en-US" altLang="en-US" sz="2200" dirty="0" smtClean="0">
                <a:latin typeface="Times New Roman" charset="0"/>
                <a:ea typeface="Times New Roman" charset="0"/>
                <a:cs typeface="Times New Roman" charset="0"/>
              </a:rPr>
              <a:t> </a:t>
            </a:r>
            <a:r>
              <a:rPr lang="en-US" altLang="en-US" sz="2200" b="1" i="1" dirty="0">
                <a:latin typeface="Times New Roman" charset="0"/>
                <a:ea typeface="Times New Roman" charset="0"/>
                <a:cs typeface="Times New Roman" charset="0"/>
              </a:rPr>
              <a:t>angular momentum quantum </a:t>
            </a:r>
            <a:r>
              <a:rPr lang="en-US" altLang="en-US" sz="2200" b="1" i="1" dirty="0" smtClean="0">
                <a:latin typeface="Times New Roman" charset="0"/>
                <a:ea typeface="Times New Roman" charset="0"/>
                <a:cs typeface="Times New Roman" charset="0"/>
              </a:rPr>
              <a:t>number</a:t>
            </a:r>
            <a:r>
              <a:rPr lang="en-US" altLang="en-US" sz="2200" i="1" dirty="0" smtClean="0">
                <a:latin typeface="Times New Roman" charset="0"/>
                <a:ea typeface="Times New Roman" charset="0"/>
                <a:cs typeface="Times New Roman" charset="0"/>
              </a:rPr>
              <a:t>, </a:t>
            </a:r>
            <a:r>
              <a:rPr lang="en-US" altLang="en-US" sz="2400" b="1" i="1" dirty="0">
                <a:latin typeface="Script MT Bold" charset="0"/>
                <a:ea typeface="Times New Roman" charset="0"/>
                <a:cs typeface="Times New Roman" charset="0"/>
              </a:rPr>
              <a:t>l</a:t>
            </a:r>
            <a:r>
              <a:rPr lang="en-US" altLang="en-US" sz="24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defines the </a:t>
            </a:r>
            <a:r>
              <a:rPr lang="en-US" altLang="en-US" sz="2200" b="1" i="1" dirty="0" smtClean="0">
                <a:latin typeface="Times New Roman" charset="0"/>
                <a:ea typeface="Times New Roman" charset="0"/>
                <a:cs typeface="Times New Roman" charset="0"/>
              </a:rPr>
              <a:t>shape of orbitals</a:t>
            </a:r>
            <a:r>
              <a:rPr lang="en-US" altLang="en-US" sz="2200" dirty="0">
                <a:latin typeface="Times New Roman" charset="0"/>
                <a:ea typeface="Times New Roman" charset="0"/>
                <a:cs typeface="Times New Roman" charset="0"/>
              </a:rPr>
              <a:t>;</a:t>
            </a:r>
            <a:r>
              <a:rPr lang="en-US" altLang="en-US" sz="2200" dirty="0" smtClean="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allowed values </a:t>
            </a:r>
            <a:r>
              <a:rPr lang="en-US" altLang="en-US" sz="2200" dirty="0" smtClean="0">
                <a:latin typeface="Times New Roman" charset="0"/>
                <a:ea typeface="Times New Roman" charset="0"/>
                <a:cs typeface="Times New Roman" charset="0"/>
              </a:rPr>
              <a:t>for </a:t>
            </a:r>
            <a:r>
              <a:rPr lang="en-US" altLang="en-US" sz="2200" b="1" i="1" dirty="0" smtClean="0">
                <a:latin typeface="Times New Roman" charset="0"/>
                <a:ea typeface="Times New Roman" charset="0"/>
                <a:cs typeface="Times New Roman" charset="0"/>
              </a:rPr>
              <a:t>l</a:t>
            </a:r>
            <a:r>
              <a:rPr lang="en-US" altLang="en-US" sz="2200" i="1" dirty="0" smtClean="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are</a:t>
            </a:r>
            <a:r>
              <a:rPr lang="en-US" altLang="en-US" sz="2200" dirty="0">
                <a:latin typeface="Times New Roman" charset="0"/>
                <a:ea typeface="Times New Roman" charset="0"/>
                <a:cs typeface="Times New Roman" charset="0"/>
              </a:rPr>
              <a:t>: 0, 1, 2,…, </a:t>
            </a:r>
            <a:r>
              <a:rPr lang="en-US" altLang="en-US" sz="2200" dirty="0" smtClean="0">
                <a:latin typeface="Times New Roman" charset="0"/>
                <a:ea typeface="Times New Roman" charset="0"/>
                <a:cs typeface="Times New Roman" charset="0"/>
              </a:rPr>
              <a:t>up to (</a:t>
            </a:r>
            <a:r>
              <a:rPr lang="en-US" altLang="en-US" sz="2200" i="1" dirty="0" smtClean="0">
                <a:latin typeface="Times New Roman" charset="0"/>
                <a:ea typeface="Times New Roman" charset="0"/>
                <a:cs typeface="Times New Roman" charset="0"/>
              </a:rPr>
              <a:t>n</a:t>
            </a:r>
            <a:r>
              <a:rPr lang="en-US" altLang="en-US" sz="2200" dirty="0" smtClean="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 1</a:t>
            </a:r>
            <a:r>
              <a:rPr lang="en-US" altLang="en-US" sz="2200" dirty="0" smtClean="0">
                <a:latin typeface="Times New Roman" charset="0"/>
                <a:ea typeface="Times New Roman" charset="0"/>
                <a:cs typeface="Times New Roman" charset="0"/>
              </a:rPr>
              <a:t>); </a:t>
            </a:r>
          </a:p>
          <a:p>
            <a:pPr marL="457200" indent="-457200" eaLnBrk="1" hangingPunct="1">
              <a:buFont typeface="+mj-lt"/>
              <a:buAutoNum type="arabicPeriod"/>
            </a:pPr>
            <a:r>
              <a:rPr lang="en-US" altLang="en-US" sz="2200" dirty="0" smtClean="0">
                <a:latin typeface="Times New Roman" charset="0"/>
                <a:ea typeface="Times New Roman" charset="0"/>
                <a:cs typeface="Times New Roman" charset="0"/>
              </a:rPr>
              <a:t>Each value of </a:t>
            </a:r>
            <a:r>
              <a:rPr lang="en-US" altLang="en-US" sz="2200" b="1" i="1" dirty="0" smtClean="0">
                <a:latin typeface="Script MT Bold" charset="0"/>
                <a:ea typeface="Times New Roman" charset="0"/>
                <a:cs typeface="Times New Roman" charset="0"/>
              </a:rPr>
              <a:t>l</a:t>
            </a:r>
            <a:r>
              <a:rPr lang="en-US" altLang="en-US" sz="2200" dirty="0" smtClean="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 is </a:t>
            </a:r>
            <a:r>
              <a:rPr lang="en-US" altLang="en-US" sz="2200" dirty="0" smtClean="0">
                <a:latin typeface="Times New Roman" charset="0"/>
                <a:ea typeface="Times New Roman" charset="0"/>
                <a:cs typeface="Times New Roman" charset="0"/>
              </a:rPr>
              <a:t>also assigned </a:t>
            </a:r>
            <a:r>
              <a:rPr lang="en-US" altLang="en-US" sz="2200" dirty="0">
                <a:latin typeface="Times New Roman" charset="0"/>
                <a:ea typeface="Times New Roman" charset="0"/>
                <a:cs typeface="Times New Roman" charset="0"/>
              </a:rPr>
              <a:t>a </a:t>
            </a:r>
            <a:r>
              <a:rPr lang="en-US" altLang="en-US" sz="2200" i="1" dirty="0">
                <a:latin typeface="Times New Roman" charset="0"/>
                <a:ea typeface="Times New Roman" charset="0"/>
                <a:cs typeface="Times New Roman" charset="0"/>
              </a:rPr>
              <a:t>letter</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symbol as follows</a:t>
            </a:r>
            <a:r>
              <a:rPr lang="en-US" altLang="en-US" sz="2000" dirty="0" smtClean="0">
                <a:latin typeface="Times New Roman" charset="0"/>
                <a:ea typeface="Times New Roman" charset="0"/>
                <a:cs typeface="Times New Roman" charset="0"/>
              </a:rPr>
              <a:t>: </a:t>
            </a:r>
            <a:endParaRPr lang="en-US" altLang="en-US" sz="2000" dirty="0">
              <a:latin typeface="Times New Roman" charset="0"/>
              <a:ea typeface="Times New Roman" charset="0"/>
              <a:cs typeface="Times New Roman" charset="0"/>
            </a:endParaRPr>
          </a:p>
          <a:p>
            <a:pPr lvl="1" eaLnBrk="1" hangingPunct="1">
              <a:buFont typeface="Wingdings" panose="05000000000000000000" pitchFamily="2" charset="2"/>
              <a:buChar char="Ø"/>
            </a:pPr>
            <a:r>
              <a:rPr lang="en-US" altLang="en-US" sz="2200" dirty="0">
                <a:latin typeface="Times New Roman" charset="0"/>
                <a:ea typeface="Times New Roman" charset="0"/>
                <a:cs typeface="Times New Roman" charset="0"/>
              </a:rPr>
              <a:t>Values of </a:t>
            </a:r>
            <a:r>
              <a:rPr lang="en-US" altLang="en-US" sz="2200" dirty="0" smtClean="0">
                <a:latin typeface="Times New Roman" charset="0"/>
                <a:ea typeface="Times New Roman" charset="0"/>
                <a:cs typeface="Times New Roman" charset="0"/>
              </a:rPr>
              <a:t> </a:t>
            </a:r>
            <a:r>
              <a:rPr lang="en-US" altLang="en-US" sz="2200" b="1" i="1" dirty="0" smtClean="0">
                <a:latin typeface="Script MT Bold" charset="0"/>
                <a:ea typeface="Times New Roman" charset="0"/>
                <a:cs typeface="Times New Roman" charset="0"/>
              </a:rPr>
              <a:t>l</a:t>
            </a:r>
            <a:r>
              <a:rPr lang="en-US" altLang="en-US" sz="2200" dirty="0">
                <a:latin typeface="Times New Roman" charset="0"/>
                <a:ea typeface="Times New Roman" charset="0"/>
                <a:cs typeface="Times New Roman" charset="0"/>
              </a:rPr>
              <a:t>:	0	1	2	</a:t>
            </a:r>
            <a:r>
              <a:rPr lang="en-US" altLang="en-US" sz="2200" dirty="0" smtClean="0">
                <a:latin typeface="Times New Roman" charset="0"/>
                <a:ea typeface="Times New Roman" charset="0"/>
                <a:cs typeface="Times New Roman" charset="0"/>
              </a:rPr>
              <a:t>3	4</a:t>
            </a:r>
            <a:endParaRPr lang="en-US" altLang="en-US" sz="2200" dirty="0">
              <a:latin typeface="Times New Roman" charset="0"/>
              <a:ea typeface="Times New Roman" charset="0"/>
              <a:cs typeface="Times New Roman" charset="0"/>
            </a:endParaRPr>
          </a:p>
          <a:p>
            <a:pPr lvl="1" eaLnBrk="1" hangingPunct="1">
              <a:buFont typeface="Wingdings" panose="05000000000000000000" pitchFamily="2" charset="2"/>
              <a:buChar char="Ø"/>
            </a:pPr>
            <a:r>
              <a:rPr lang="en-US" altLang="en-US" sz="2200" dirty="0">
                <a:latin typeface="Times New Roman" charset="0"/>
                <a:ea typeface="Times New Roman" charset="0"/>
                <a:cs typeface="Times New Roman" charset="0"/>
              </a:rPr>
              <a:t>Letter </a:t>
            </a:r>
            <a:r>
              <a:rPr lang="en-US" altLang="en-US" sz="2200" i="1" dirty="0">
                <a:latin typeface="Times New Roman" charset="0"/>
                <a:ea typeface="Times New Roman" charset="0"/>
                <a:cs typeface="Times New Roman" charset="0"/>
              </a:rPr>
              <a:t>symbols</a:t>
            </a:r>
            <a:r>
              <a:rPr lang="en-US" altLang="en-US" sz="2200" dirty="0">
                <a:latin typeface="Times New Roman" charset="0"/>
                <a:ea typeface="Times New Roman" charset="0"/>
                <a:cs typeface="Times New Roman" charset="0"/>
              </a:rPr>
              <a:t>:	</a:t>
            </a:r>
            <a:r>
              <a:rPr lang="en-US" altLang="en-US" sz="2200" i="1" dirty="0">
                <a:latin typeface="Times New Roman" charset="0"/>
                <a:ea typeface="Times New Roman" charset="0"/>
                <a:cs typeface="Times New Roman" charset="0"/>
              </a:rPr>
              <a:t>s	p	d	f</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	</a:t>
            </a:r>
            <a:r>
              <a:rPr lang="en-US" altLang="en-US" sz="2200" i="1" dirty="0" smtClean="0">
                <a:latin typeface="Times New Roman" charset="0"/>
                <a:ea typeface="Times New Roman" charset="0"/>
                <a:cs typeface="Times New Roman" charset="0"/>
              </a:rPr>
              <a:t>g</a:t>
            </a:r>
            <a:endParaRPr lang="en-US" altLang="en-US" sz="2200" dirty="0" smtClean="0">
              <a:latin typeface="Times New Roman" charset="0"/>
              <a:ea typeface="Times New Roman" charset="0"/>
              <a:cs typeface="Times New Roman" charset="0"/>
            </a:endParaRPr>
          </a:p>
          <a:p>
            <a:pPr eaLnBrk="1" hangingPunct="1"/>
            <a:endParaRPr lang="en-US" altLang="en-US" sz="1200" dirty="0" smtClean="0">
              <a:latin typeface="Times New Roman" charset="0"/>
              <a:ea typeface="Times New Roman" charset="0"/>
              <a:cs typeface="Times New Roman" charset="0"/>
            </a:endParaRPr>
          </a:p>
          <a:p>
            <a:pPr marL="457200" indent="-457200" eaLnBrk="1" hangingPunct="1">
              <a:buFont typeface="+mj-lt"/>
              <a:buAutoNum type="arabicPeriod"/>
            </a:pPr>
            <a:r>
              <a:rPr lang="en-US" altLang="en-US" sz="2200" dirty="0" smtClean="0">
                <a:latin typeface="Times New Roman" charset="0"/>
                <a:ea typeface="Times New Roman" charset="0"/>
                <a:cs typeface="Times New Roman" charset="0"/>
              </a:rPr>
              <a:t>The </a:t>
            </a:r>
            <a:r>
              <a:rPr lang="en-US" altLang="en-US" sz="2200" b="1" i="1" dirty="0" smtClean="0">
                <a:latin typeface="Times New Roman" charset="0"/>
                <a:ea typeface="Times New Roman" charset="0"/>
                <a:cs typeface="Times New Roman" charset="0"/>
              </a:rPr>
              <a:t>magnetic quantum number</a:t>
            </a:r>
            <a:r>
              <a:rPr lang="en-US" altLang="en-US" sz="2200" dirty="0">
                <a:latin typeface="Times New Roman" charset="0"/>
                <a:ea typeface="Times New Roman" charset="0"/>
                <a:cs typeface="Times New Roman" charset="0"/>
              </a:rPr>
              <a:t>,</a:t>
            </a:r>
            <a:r>
              <a:rPr lang="en-US" altLang="en-US" sz="2200" b="1" i="1" dirty="0" smtClean="0">
                <a:latin typeface="Times New Roman" charset="0"/>
                <a:ea typeface="Times New Roman" charset="0"/>
                <a:cs typeface="Times New Roman" charset="0"/>
              </a:rPr>
              <a:t> m</a:t>
            </a:r>
            <a:r>
              <a:rPr lang="en-US" altLang="en-US" sz="2200" i="1" baseline="-20000" dirty="0" smtClean="0">
                <a:latin typeface="Script MT Bold" charset="0"/>
                <a:ea typeface="Times New Roman" charset="0"/>
                <a:cs typeface="Times New Roman" charset="0"/>
              </a:rPr>
              <a:t>l</a:t>
            </a:r>
            <a:r>
              <a:rPr lang="en-US" altLang="en-US" sz="2200" dirty="0">
                <a:latin typeface="Times New Roman" charset="0"/>
                <a:ea typeface="Times New Roman" charset="0"/>
                <a:cs typeface="Times New Roman" charset="0"/>
              </a:rPr>
              <a:t>,</a:t>
            </a:r>
            <a:r>
              <a:rPr lang="en-US" altLang="en-US" sz="2200" dirty="0" smtClean="0">
                <a:latin typeface="Times New Roman" charset="0"/>
                <a:ea typeface="Times New Roman" charset="0"/>
                <a:cs typeface="Times New Roman" charset="0"/>
              </a:rPr>
              <a:t> describes </a:t>
            </a:r>
            <a:r>
              <a:rPr lang="en-US" altLang="en-US" sz="2200" dirty="0">
                <a:latin typeface="Times New Roman" charset="0"/>
                <a:ea typeface="Times New Roman" charset="0"/>
                <a:cs typeface="Times New Roman" charset="0"/>
              </a:rPr>
              <a:t>the </a:t>
            </a:r>
            <a:r>
              <a:rPr lang="en-US" altLang="en-US" sz="2200" i="1" dirty="0">
                <a:latin typeface="Times New Roman" charset="0"/>
                <a:ea typeface="Times New Roman" charset="0"/>
                <a:cs typeface="Times New Roman" charset="0"/>
              </a:rPr>
              <a:t>orientation</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of </a:t>
            </a:r>
            <a:r>
              <a:rPr lang="en-US" altLang="en-US" sz="2200" i="1" dirty="0" smtClean="0">
                <a:latin typeface="Times New Roman" charset="0"/>
                <a:ea typeface="Times New Roman" charset="0"/>
                <a:cs typeface="Times New Roman" charset="0"/>
              </a:rPr>
              <a:t>orbitals</a:t>
            </a:r>
            <a:r>
              <a:rPr lang="en-US" altLang="en-US" sz="2200" dirty="0" smtClean="0">
                <a:latin typeface="Times New Roman" charset="0"/>
                <a:ea typeface="Times New Roman" charset="0"/>
                <a:cs typeface="Times New Roman" charset="0"/>
              </a:rPr>
              <a:t> (within a </a:t>
            </a:r>
            <a:r>
              <a:rPr lang="en-US" altLang="en-US" sz="2200" i="1" dirty="0" smtClean="0">
                <a:latin typeface="Times New Roman" charset="0"/>
                <a:ea typeface="Times New Roman" charset="0"/>
                <a:cs typeface="Times New Roman" charset="0"/>
              </a:rPr>
              <a:t>sub-shell</a:t>
            </a:r>
            <a:r>
              <a:rPr lang="en-US" altLang="en-US" sz="2200" dirty="0" smtClean="0">
                <a:latin typeface="Times New Roman" charset="0"/>
                <a:ea typeface="Times New Roman" charset="0"/>
                <a:cs typeface="Times New Roman" charset="0"/>
              </a:rPr>
              <a:t>) in </a:t>
            </a:r>
            <a:r>
              <a:rPr lang="en-US" altLang="en-US" sz="2200" dirty="0">
                <a:latin typeface="Times New Roman" charset="0"/>
                <a:ea typeface="Times New Roman" charset="0"/>
                <a:cs typeface="Times New Roman" charset="0"/>
              </a:rPr>
              <a:t>the </a:t>
            </a:r>
            <a:r>
              <a:rPr lang="en-US" altLang="en-US" sz="2200" i="1" dirty="0">
                <a:latin typeface="Times New Roman" charset="0"/>
                <a:ea typeface="Times New Roman" charset="0"/>
                <a:cs typeface="Times New Roman" charset="0"/>
              </a:rPr>
              <a:t>Cartesian</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coordinates (</a:t>
            </a:r>
            <a:r>
              <a:rPr lang="en-US" altLang="en-US" sz="2200" i="1" dirty="0" smtClean="0">
                <a:latin typeface="Times New Roman" charset="0"/>
                <a:ea typeface="Times New Roman" charset="0"/>
                <a:cs typeface="Times New Roman" charset="0"/>
              </a:rPr>
              <a:t>x</a:t>
            </a:r>
            <a:r>
              <a:rPr lang="en-US" altLang="en-US" sz="2200" i="1" dirty="0">
                <a:latin typeface="Times New Roman" charset="0"/>
                <a:ea typeface="Times New Roman" charset="0"/>
                <a:cs typeface="Times New Roman" charset="0"/>
              </a:rPr>
              <a:t>, y</a:t>
            </a:r>
            <a:r>
              <a:rPr lang="en-US" altLang="en-US" sz="2200" i="1" dirty="0" smtClean="0">
                <a:latin typeface="Times New Roman" charset="0"/>
                <a:ea typeface="Times New Roman" charset="0"/>
                <a:cs typeface="Times New Roman" charset="0"/>
              </a:rPr>
              <a:t>,</a:t>
            </a:r>
            <a:r>
              <a:rPr lang="en-US" altLang="en-US" sz="2200" dirty="0" smtClean="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z</a:t>
            </a:r>
            <a:r>
              <a:rPr lang="en-US" altLang="en-US" sz="2200" dirty="0" smtClean="0">
                <a:latin typeface="Times New Roman" charset="0"/>
                <a:ea typeface="Times New Roman" charset="0"/>
                <a:cs typeface="Times New Roman" charset="0"/>
              </a:rPr>
              <a:t>); allowed </a:t>
            </a:r>
            <a:r>
              <a:rPr lang="en-US" altLang="en-US" sz="2200" dirty="0">
                <a:latin typeface="Times New Roman" charset="0"/>
                <a:ea typeface="Times New Roman" charset="0"/>
                <a:cs typeface="Times New Roman" charset="0"/>
              </a:rPr>
              <a:t>values for </a:t>
            </a:r>
            <a:r>
              <a:rPr lang="en-US" altLang="en-US" sz="2200" b="1" i="1" dirty="0">
                <a:latin typeface="Times New Roman" charset="0"/>
                <a:ea typeface="Times New Roman" charset="0"/>
                <a:cs typeface="Times New Roman" charset="0"/>
              </a:rPr>
              <a:t>m</a:t>
            </a:r>
            <a:r>
              <a:rPr lang="en-US" altLang="en-US" sz="2200" b="1" i="1" baseline="-20000" dirty="0">
                <a:latin typeface="Script MT Bold" charset="0"/>
                <a:ea typeface="Times New Roman" charset="0"/>
                <a:cs typeface="Times New Roman" charset="0"/>
              </a:rPr>
              <a:t>l</a:t>
            </a:r>
            <a:r>
              <a:rPr lang="en-US" altLang="en-US" sz="2200" dirty="0">
                <a:latin typeface="Times New Roman" charset="0"/>
                <a:ea typeface="Times New Roman" charset="0"/>
                <a:cs typeface="Times New Roman" charset="0"/>
              </a:rPr>
              <a:t> in a given </a:t>
            </a:r>
            <a:r>
              <a:rPr lang="en-US" altLang="en-US" sz="2200" i="1" dirty="0">
                <a:latin typeface="Times New Roman" charset="0"/>
                <a:ea typeface="Times New Roman" charset="0"/>
                <a:cs typeface="Times New Roman" charset="0"/>
              </a:rPr>
              <a:t>sub-shell </a:t>
            </a:r>
            <a:r>
              <a:rPr lang="en-US" altLang="en-US" sz="2200" dirty="0">
                <a:latin typeface="Times New Roman" charset="0"/>
                <a:ea typeface="Times New Roman" charset="0"/>
                <a:cs typeface="Times New Roman" charset="0"/>
              </a:rPr>
              <a:t>are</a:t>
            </a:r>
            <a:r>
              <a:rPr lang="en-US" altLang="en-US" sz="2200" dirty="0" smtClean="0">
                <a:latin typeface="Times New Roman" charset="0"/>
                <a:ea typeface="Times New Roman" charset="0"/>
                <a:cs typeface="Times New Roman" charset="0"/>
              </a:rPr>
              <a:t>:</a:t>
            </a:r>
          </a:p>
          <a:p>
            <a:pPr lvl="1" eaLnBrk="1" hangingPunct="1">
              <a:buFont typeface="Wingdings" panose="05000000000000000000" pitchFamily="2" charset="2"/>
              <a:buChar char="Ø"/>
            </a:pPr>
            <a:r>
              <a:rPr lang="en-US" altLang="en-US" sz="2200" dirty="0" smtClean="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a:t>
            </a:r>
            <a:r>
              <a:rPr lang="en-US" altLang="en-US" sz="2200" i="1" dirty="0" smtClean="0">
                <a:latin typeface="Script MT Bold" charset="0"/>
                <a:ea typeface="Times New Roman" charset="0"/>
                <a:cs typeface="Times New Roman" charset="0"/>
              </a:rPr>
              <a:t>l</a:t>
            </a:r>
            <a:r>
              <a:rPr lang="en-US" altLang="en-US" sz="2200" dirty="0">
                <a:latin typeface="Times New Roman" charset="0"/>
                <a:ea typeface="Times New Roman" charset="0"/>
                <a:cs typeface="Times New Roman" charset="0"/>
              </a:rPr>
              <a:t>, -(</a:t>
            </a:r>
            <a:r>
              <a:rPr lang="en-US" altLang="en-US" sz="2200" i="1" dirty="0">
                <a:latin typeface="Script MT Bold" charset="0"/>
                <a:ea typeface="Times New Roman" charset="0"/>
                <a:cs typeface="Times New Roman" charset="0"/>
              </a:rPr>
              <a:t>l</a:t>
            </a:r>
            <a:r>
              <a:rPr lang="en-US" altLang="en-US" sz="2200" dirty="0">
                <a:latin typeface="Times New Roman" charset="0"/>
                <a:ea typeface="Times New Roman" charset="0"/>
                <a:cs typeface="Times New Roman" charset="0"/>
              </a:rPr>
              <a:t> – 1),..-2, -1, 0, 1, 2,...(</a:t>
            </a:r>
            <a:r>
              <a:rPr lang="en-US" altLang="en-US" sz="2200" dirty="0">
                <a:latin typeface="Script MT Bold" charset="0"/>
                <a:ea typeface="Times New Roman" charset="0"/>
                <a:cs typeface="Times New Roman" charset="0"/>
              </a:rPr>
              <a:t>l</a:t>
            </a:r>
            <a:r>
              <a:rPr lang="en-US" altLang="en-US" sz="2200" dirty="0">
                <a:latin typeface="Times New Roman" charset="0"/>
                <a:ea typeface="Times New Roman" charset="0"/>
                <a:cs typeface="Times New Roman" charset="0"/>
              </a:rPr>
              <a:t> – 1), </a:t>
            </a:r>
            <a:r>
              <a:rPr lang="en-US" altLang="en-US" sz="2200" dirty="0" smtClean="0">
                <a:latin typeface="Times New Roman" charset="0"/>
                <a:ea typeface="Times New Roman" charset="0"/>
                <a:cs typeface="Times New Roman" charset="0"/>
              </a:rPr>
              <a:t>+</a:t>
            </a:r>
            <a:r>
              <a:rPr lang="en-US" altLang="en-US" sz="2200" i="1" dirty="0" smtClean="0">
                <a:latin typeface="Script MT Bold" charset="0"/>
                <a:ea typeface="Times New Roman" charset="0"/>
                <a:cs typeface="Times New Roman" charset="0"/>
              </a:rPr>
              <a:t>l</a:t>
            </a:r>
            <a:r>
              <a:rPr lang="en-US" altLang="en-US" sz="2200" dirty="0" smtClean="0">
                <a:latin typeface="Times New Roman" charset="0"/>
                <a:ea typeface="Times New Roman" charset="0"/>
                <a:cs typeface="Times New Roman" charset="0"/>
              </a:rPr>
              <a:t>;</a:t>
            </a:r>
            <a:endParaRPr lang="en-US" altLang="en-US" sz="2200" i="1" baseline="-20000" dirty="0">
              <a:latin typeface="Times New Roman" charset="0"/>
              <a:ea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98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9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057400"/>
            <a:ext cx="2065338"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4038600" y="2895600"/>
            <a:ext cx="56515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t>      </a:t>
            </a:r>
          </a:p>
        </p:txBody>
      </p:sp>
      <p:sp>
        <p:nvSpPr>
          <p:cNvPr id="4100" name="Text Box 4"/>
          <p:cNvSpPr txBox="1">
            <a:spLocks noChangeArrowheads="1"/>
          </p:cNvSpPr>
          <p:nvPr/>
        </p:nvSpPr>
        <p:spPr bwMode="auto">
          <a:xfrm>
            <a:off x="381000" y="3962400"/>
            <a:ext cx="250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t>Equal angular intervals</a:t>
            </a:r>
          </a:p>
        </p:txBody>
      </p:sp>
      <p:sp>
        <p:nvSpPr>
          <p:cNvPr id="4101" name="Text Box 5"/>
          <p:cNvSpPr txBox="1">
            <a:spLocks noChangeArrowheads="1"/>
          </p:cNvSpPr>
          <p:nvPr/>
        </p:nvSpPr>
        <p:spPr bwMode="auto">
          <a:xfrm>
            <a:off x="1676400" y="533400"/>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t>Thomson’s Atomic Model* (1904)</a:t>
            </a:r>
          </a:p>
        </p:txBody>
      </p:sp>
      <p:sp>
        <p:nvSpPr>
          <p:cNvPr id="4102" name="Line 6"/>
          <p:cNvSpPr>
            <a:spLocks noChangeShapeType="1"/>
          </p:cNvSpPr>
          <p:nvPr/>
        </p:nvSpPr>
        <p:spPr bwMode="auto">
          <a:xfrm flipV="1">
            <a:off x="5334000" y="2286000"/>
            <a:ext cx="1066800" cy="6858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dirty="0"/>
          </a:p>
        </p:txBody>
      </p:sp>
      <p:sp>
        <p:nvSpPr>
          <p:cNvPr id="4103" name="Text Box 7"/>
          <p:cNvSpPr txBox="1">
            <a:spLocks noChangeArrowheads="1"/>
          </p:cNvSpPr>
          <p:nvPr/>
        </p:nvSpPr>
        <p:spPr bwMode="auto">
          <a:xfrm>
            <a:off x="6384925" y="2093913"/>
            <a:ext cx="2101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en-US" altLang="en-US" sz="1800" dirty="0"/>
              <a:t>negatively charged</a:t>
            </a:r>
          </a:p>
          <a:p>
            <a:pPr algn="ctr" eaLnBrk="1" hangingPunct="1">
              <a:spcBef>
                <a:spcPct val="0"/>
              </a:spcBef>
              <a:buFontTx/>
              <a:buNone/>
            </a:pPr>
            <a:r>
              <a:rPr lang="en-US" altLang="en-US" sz="1800" dirty="0"/>
              <a:t>“corpuscle”</a:t>
            </a:r>
          </a:p>
        </p:txBody>
      </p:sp>
      <p:sp>
        <p:nvSpPr>
          <p:cNvPr id="4104" name="Text Box 8"/>
          <p:cNvSpPr txBox="1">
            <a:spLocks noChangeArrowheads="1"/>
          </p:cNvSpPr>
          <p:nvPr/>
        </p:nvSpPr>
        <p:spPr bwMode="auto">
          <a:xfrm>
            <a:off x="533400" y="6070600"/>
            <a:ext cx="68659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400" b="1" dirty="0"/>
              <a:t>*</a:t>
            </a:r>
            <a:r>
              <a:rPr lang="en-US" altLang="en-US" sz="1400" dirty="0"/>
              <a:t> Joseph J. Thomson, “On the Structure of the Atom”</a:t>
            </a:r>
          </a:p>
          <a:p>
            <a:pPr eaLnBrk="1" hangingPunct="1">
              <a:spcBef>
                <a:spcPct val="0"/>
              </a:spcBef>
              <a:buFontTx/>
              <a:buNone/>
            </a:pPr>
            <a:r>
              <a:rPr lang="en-US" altLang="en-US" sz="1400" i="1" dirty="0"/>
              <a:t>Philosophical Magazine and Journal of Science</a:t>
            </a:r>
            <a:r>
              <a:rPr lang="en-US" altLang="en-US" sz="1400" dirty="0"/>
              <a:t>, Series 6, Vol. 7, No. 39, pp. 237-265</a:t>
            </a:r>
          </a:p>
        </p:txBody>
      </p:sp>
      <p:sp>
        <p:nvSpPr>
          <p:cNvPr id="4105" name="Line 9"/>
          <p:cNvSpPr>
            <a:spLocks noChangeShapeType="1"/>
          </p:cNvSpPr>
          <p:nvPr/>
        </p:nvSpPr>
        <p:spPr bwMode="auto">
          <a:xfrm flipV="1">
            <a:off x="1676400" y="3124200"/>
            <a:ext cx="1600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106" name="Line 10"/>
          <p:cNvSpPr>
            <a:spLocks noChangeShapeType="1"/>
          </p:cNvSpPr>
          <p:nvPr/>
        </p:nvSpPr>
        <p:spPr bwMode="auto">
          <a:xfrm>
            <a:off x="1676400" y="3810000"/>
            <a:ext cx="1905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107" name="Line 11"/>
          <p:cNvSpPr>
            <a:spLocks noChangeShapeType="1"/>
          </p:cNvSpPr>
          <p:nvPr/>
        </p:nvSpPr>
        <p:spPr bwMode="auto">
          <a:xfrm>
            <a:off x="2971800" y="5181600"/>
            <a:ext cx="2743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108" name="Text Box 12"/>
          <p:cNvSpPr txBox="1">
            <a:spLocks noChangeArrowheads="1"/>
          </p:cNvSpPr>
          <p:nvPr/>
        </p:nvSpPr>
        <p:spPr bwMode="auto">
          <a:xfrm>
            <a:off x="3048000" y="5334000"/>
            <a:ext cx="261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t>d ~ “atomic dimensions”</a:t>
            </a:r>
          </a:p>
        </p:txBody>
      </p:sp>
      <p:sp>
        <p:nvSpPr>
          <p:cNvPr id="4109" name="Text Box 13"/>
          <p:cNvSpPr txBox="1">
            <a:spLocks noChangeArrowheads="1"/>
          </p:cNvSpPr>
          <p:nvPr/>
        </p:nvSpPr>
        <p:spPr bwMode="auto">
          <a:xfrm>
            <a:off x="593725" y="1941513"/>
            <a:ext cx="196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en-US" altLang="en-US" sz="1800" dirty="0"/>
              <a:t>sphere of uniform</a:t>
            </a:r>
          </a:p>
          <a:p>
            <a:pPr algn="ctr" eaLnBrk="1" hangingPunct="1">
              <a:spcBef>
                <a:spcPct val="0"/>
              </a:spcBef>
              <a:buFontTx/>
              <a:buNone/>
            </a:pPr>
            <a:r>
              <a:rPr lang="en-US" altLang="en-US" sz="1800" dirty="0"/>
              <a:t>positive charge</a:t>
            </a:r>
          </a:p>
        </p:txBody>
      </p:sp>
      <p:sp>
        <p:nvSpPr>
          <p:cNvPr id="4110" name="Line 14"/>
          <p:cNvSpPr>
            <a:spLocks noChangeShapeType="1"/>
          </p:cNvSpPr>
          <p:nvPr/>
        </p:nvSpPr>
        <p:spPr bwMode="auto">
          <a:xfrm>
            <a:off x="2438400" y="2362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111" name="Oval 15"/>
          <p:cNvSpPr>
            <a:spLocks noChangeAspect="1" noChangeArrowheads="1"/>
          </p:cNvSpPr>
          <p:nvPr/>
        </p:nvSpPr>
        <p:spPr bwMode="auto">
          <a:xfrm>
            <a:off x="2819400" y="1600200"/>
            <a:ext cx="2979738" cy="2941638"/>
          </a:xfrm>
          <a:prstGeom prst="ellipse">
            <a:avLst/>
          </a:prstGeom>
          <a:solidFill>
            <a:srgbClr val="FF0000">
              <a:alpha val="39999"/>
            </a:srgbClr>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altLang="en-US" sz="1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715962"/>
          </a:xfrm>
        </p:spPr>
        <p:txBody>
          <a:bodyPr/>
          <a:lstStyle/>
          <a:p>
            <a:pPr eaLnBrk="1" hangingPunct="1"/>
            <a:r>
              <a:rPr lang="en-US" altLang="en-US" sz="2800" i="1" dirty="0">
                <a:latin typeface="Times New Roman" charset="0"/>
                <a:ea typeface="Times New Roman" charset="0"/>
                <a:cs typeface="Times New Roman" charset="0"/>
              </a:rPr>
              <a:t>Other Meanings </a:t>
            </a:r>
            <a:r>
              <a:rPr lang="en-US" altLang="en-US" sz="2800" i="1" dirty="0" smtClean="0">
                <a:latin typeface="Times New Roman" charset="0"/>
                <a:ea typeface="Times New Roman" charset="0"/>
                <a:cs typeface="Times New Roman" charset="0"/>
              </a:rPr>
              <a:t>of </a:t>
            </a:r>
            <a:r>
              <a:rPr lang="en-US" altLang="en-US" sz="2800" i="1" dirty="0">
                <a:latin typeface="Times New Roman" charset="0"/>
                <a:ea typeface="Times New Roman" charset="0"/>
                <a:cs typeface="Times New Roman" charset="0"/>
              </a:rPr>
              <a:t>Quantum Numbers</a:t>
            </a:r>
          </a:p>
        </p:txBody>
      </p:sp>
      <p:sp>
        <p:nvSpPr>
          <p:cNvPr id="43011" name="Rectangle 3"/>
          <p:cNvSpPr>
            <a:spLocks noGrp="1" noChangeArrowheads="1"/>
          </p:cNvSpPr>
          <p:nvPr>
            <p:ph type="body" idx="1"/>
          </p:nvPr>
        </p:nvSpPr>
        <p:spPr>
          <a:xfrm>
            <a:off x="533400" y="1219200"/>
            <a:ext cx="8229600" cy="5257800"/>
          </a:xfrm>
        </p:spPr>
        <p:txBody>
          <a:bodyPr/>
          <a:lstStyle/>
          <a:p>
            <a:pPr eaLnBrk="1" hangingPunct="1">
              <a:lnSpc>
                <a:spcPct val="90000"/>
              </a:lnSpc>
              <a:buFont typeface="Arial" charset="0"/>
              <a:buChar char="•"/>
              <a:defRPr/>
            </a:pPr>
            <a:r>
              <a:rPr lang="en-US" altLang="en-US" sz="2200" dirty="0" smtClean="0">
                <a:latin typeface="Times New Roman" pitchFamily="18" charset="0"/>
                <a:ea typeface="+mn-ea"/>
                <a:cs typeface="Times New Roman" pitchFamily="18" charset="0"/>
              </a:rPr>
              <a:t>The </a:t>
            </a:r>
            <a:r>
              <a:rPr lang="en-US" altLang="en-US" sz="2200" i="1" dirty="0" smtClean="0">
                <a:latin typeface="Times New Roman" pitchFamily="18" charset="0"/>
                <a:ea typeface="+mn-ea"/>
                <a:cs typeface="Times New Roman" pitchFamily="18" charset="0"/>
              </a:rPr>
              <a:t>principal quantum numbers</a:t>
            </a:r>
            <a:r>
              <a:rPr lang="en-US" altLang="en-US" sz="2200" dirty="0" smtClean="0">
                <a:latin typeface="Times New Roman" pitchFamily="18" charset="0"/>
                <a:ea typeface="+mn-ea"/>
                <a:cs typeface="Times New Roman" pitchFamily="18" charset="0"/>
              </a:rPr>
              <a:t> (</a:t>
            </a:r>
            <a:r>
              <a:rPr lang="en-US" altLang="en-US" sz="2200" b="1" i="1" dirty="0" smtClean="0">
                <a:latin typeface="Times New Roman" pitchFamily="18" charset="0"/>
                <a:ea typeface="+mn-ea"/>
                <a:cs typeface="Times New Roman" pitchFamily="18" charset="0"/>
              </a:rPr>
              <a:t>n</a:t>
            </a:r>
            <a:r>
              <a:rPr lang="en-US" altLang="en-US" sz="2200" dirty="0" smtClean="0">
                <a:latin typeface="Times New Roman" pitchFamily="18" charset="0"/>
                <a:ea typeface="+mn-ea"/>
                <a:cs typeface="Times New Roman" pitchFamily="18" charset="0"/>
              </a:rPr>
              <a:t>) also describes the </a:t>
            </a:r>
            <a:r>
              <a:rPr lang="en-US" altLang="en-US" sz="2200" i="1" dirty="0" smtClean="0">
                <a:latin typeface="Times New Roman" pitchFamily="18" charset="0"/>
                <a:ea typeface="+mn-ea"/>
                <a:cs typeface="Times New Roman" pitchFamily="18" charset="0"/>
              </a:rPr>
              <a:t>quantum </a:t>
            </a:r>
            <a:r>
              <a:rPr lang="en-US" altLang="en-US" sz="2200" b="1" i="1" dirty="0" smtClean="0">
                <a:latin typeface="Times New Roman" pitchFamily="18" charset="0"/>
                <a:ea typeface="+mn-ea"/>
                <a:cs typeface="Times New Roman" pitchFamily="18" charset="0"/>
              </a:rPr>
              <a:t>energy levels </a:t>
            </a:r>
            <a:r>
              <a:rPr lang="en-US" altLang="en-US" sz="2200" i="1" dirty="0" smtClean="0">
                <a:latin typeface="Times New Roman" pitchFamily="18" charset="0"/>
                <a:ea typeface="+mn-ea"/>
                <a:cs typeface="Times New Roman" pitchFamily="18" charset="0"/>
              </a:rPr>
              <a:t>in an atom;</a:t>
            </a:r>
            <a:r>
              <a:rPr lang="en-US" altLang="en-US" sz="2200" dirty="0">
                <a:latin typeface="Times New Roman" pitchFamily="18" charset="0"/>
                <a:ea typeface="+mn-ea"/>
                <a:cs typeface="Times New Roman" pitchFamily="18" charset="0"/>
              </a:rPr>
              <a:t> </a:t>
            </a:r>
            <a:endParaRPr lang="en-US" altLang="en-US" sz="2200" dirty="0" smtClean="0">
              <a:latin typeface="Times New Roman" pitchFamily="18" charset="0"/>
              <a:ea typeface="+mn-ea"/>
              <a:cs typeface="Times New Roman" pitchFamily="18" charset="0"/>
            </a:endParaRPr>
          </a:p>
          <a:p>
            <a:pPr eaLnBrk="1" hangingPunct="1">
              <a:lnSpc>
                <a:spcPct val="90000"/>
              </a:lnSpc>
              <a:buFont typeface="Arial" charset="0"/>
              <a:buChar char="•"/>
              <a:defRPr/>
            </a:pPr>
            <a:r>
              <a:rPr lang="en-US" altLang="en-US" sz="2200" dirty="0" smtClean="0">
                <a:latin typeface="Times New Roman" pitchFamily="18" charset="0"/>
                <a:ea typeface="+mn-ea"/>
                <a:cs typeface="Times New Roman" pitchFamily="18" charset="0"/>
              </a:rPr>
              <a:t>The </a:t>
            </a:r>
            <a:r>
              <a:rPr lang="en-US" altLang="en-US" sz="2200" i="1" dirty="0" smtClean="0">
                <a:latin typeface="Times New Roman" pitchFamily="18" charset="0"/>
                <a:ea typeface="+mn-ea"/>
                <a:cs typeface="Times New Roman" pitchFamily="18" charset="0"/>
              </a:rPr>
              <a:t>angular momentum quantum numbers</a:t>
            </a:r>
            <a:r>
              <a:rPr lang="en-US" altLang="en-US" sz="2200" dirty="0" smtClean="0">
                <a:latin typeface="Times New Roman" pitchFamily="18" charset="0"/>
                <a:ea typeface="+mn-ea"/>
                <a:cs typeface="Times New Roman" pitchFamily="18" charset="0"/>
              </a:rPr>
              <a:t> (</a:t>
            </a:r>
            <a:r>
              <a:rPr lang="en-US" altLang="en-US" sz="2200" b="1" i="1" dirty="0" smtClean="0">
                <a:latin typeface="Script MT Bold" pitchFamily="66" charset="0"/>
                <a:ea typeface="+mn-ea"/>
                <a:cs typeface="Times New Roman" pitchFamily="18" charset="0"/>
              </a:rPr>
              <a:t>l</a:t>
            </a:r>
            <a:r>
              <a:rPr lang="en-US" altLang="en-US" sz="2200" dirty="0" smtClean="0">
                <a:latin typeface="Times New Roman" pitchFamily="18" charset="0"/>
                <a:ea typeface="+mn-ea"/>
                <a:cs typeface="Times New Roman" pitchFamily="18" charset="0"/>
              </a:rPr>
              <a:t>) also describes </a:t>
            </a:r>
            <a:r>
              <a:rPr lang="en-US" altLang="en-US" sz="2200" b="1" i="1" dirty="0" smtClean="0">
                <a:latin typeface="Times New Roman" pitchFamily="18" charset="0"/>
                <a:ea typeface="+mn-ea"/>
                <a:cs typeface="Times New Roman" pitchFamily="18" charset="0"/>
              </a:rPr>
              <a:t>sub-shell</a:t>
            </a:r>
            <a:r>
              <a:rPr lang="en-US" altLang="en-US" sz="2200" b="1" dirty="0" smtClean="0">
                <a:latin typeface="Times New Roman" pitchFamily="18" charset="0"/>
                <a:ea typeface="+mn-ea"/>
                <a:cs typeface="Times New Roman" pitchFamily="18" charset="0"/>
              </a:rPr>
              <a:t>s</a:t>
            </a:r>
            <a:r>
              <a:rPr lang="en-US" altLang="en-US" sz="2200" dirty="0" smtClean="0">
                <a:latin typeface="Times New Roman" pitchFamily="18" charset="0"/>
                <a:ea typeface="+mn-ea"/>
                <a:cs typeface="Times New Roman" pitchFamily="18" charset="0"/>
              </a:rPr>
              <a:t>; </a:t>
            </a:r>
          </a:p>
          <a:p>
            <a:pPr eaLnBrk="1" hangingPunct="1">
              <a:lnSpc>
                <a:spcPct val="90000"/>
              </a:lnSpc>
              <a:buFont typeface="Arial" charset="0"/>
              <a:buChar char="•"/>
              <a:defRPr/>
            </a:pPr>
            <a:r>
              <a:rPr lang="en-US" altLang="en-US" sz="2200" dirty="0" smtClean="0">
                <a:latin typeface="Times New Roman" pitchFamily="18" charset="0"/>
                <a:ea typeface="+mn-ea"/>
                <a:cs typeface="Times New Roman" pitchFamily="18" charset="0"/>
              </a:rPr>
              <a:t>The number of </a:t>
            </a:r>
            <a:r>
              <a:rPr lang="en-US" altLang="en-US" sz="2200" i="1" dirty="0" smtClean="0">
                <a:latin typeface="Times New Roman" pitchFamily="18" charset="0"/>
                <a:ea typeface="+mn-ea"/>
                <a:cs typeface="Times New Roman" pitchFamily="18" charset="0"/>
              </a:rPr>
              <a:t>sub-shells</a:t>
            </a:r>
            <a:r>
              <a:rPr lang="en-US" altLang="en-US" sz="2200" dirty="0" smtClean="0">
                <a:latin typeface="Times New Roman" pitchFamily="18" charset="0"/>
                <a:ea typeface="+mn-ea"/>
                <a:cs typeface="Times New Roman" pitchFamily="18" charset="0"/>
              </a:rPr>
              <a:t> in a given shell is </a:t>
            </a:r>
            <a:r>
              <a:rPr lang="en-US" altLang="en-US" sz="2200" i="1" dirty="0" smtClean="0">
                <a:latin typeface="Times New Roman" pitchFamily="18" charset="0"/>
                <a:ea typeface="+mn-ea"/>
                <a:cs typeface="Times New Roman" pitchFamily="18" charset="0"/>
              </a:rPr>
              <a:t>n</a:t>
            </a:r>
            <a:r>
              <a:rPr lang="en-US" altLang="en-US" sz="2200" dirty="0" smtClean="0">
                <a:latin typeface="Times New Roman" pitchFamily="18" charset="0"/>
                <a:ea typeface="+mn-ea"/>
                <a:cs typeface="Times New Roman" pitchFamily="18" charset="0"/>
              </a:rPr>
              <a:t>: </a:t>
            </a:r>
          </a:p>
          <a:p>
            <a:pPr lvl="1" eaLnBrk="1" hangingPunct="1">
              <a:lnSpc>
                <a:spcPct val="90000"/>
              </a:lnSpc>
              <a:buFont typeface="Arial" charset="0"/>
              <a:buChar char="•"/>
              <a:defRPr/>
            </a:pPr>
            <a:r>
              <a:rPr lang="en-US" altLang="en-US" sz="2000" i="1" dirty="0" smtClean="0">
                <a:latin typeface="Times New Roman" pitchFamily="18" charset="0"/>
                <a:cs typeface="Times New Roman" pitchFamily="18" charset="0"/>
              </a:rPr>
              <a:t>Shell</a:t>
            </a:r>
            <a:r>
              <a:rPr lang="en-US" altLang="en-US" sz="2000" dirty="0" smtClean="0">
                <a:latin typeface="Times New Roman" pitchFamily="18" charset="0"/>
                <a:cs typeface="Times New Roman" pitchFamily="18" charset="0"/>
              </a:rPr>
              <a:t> </a:t>
            </a:r>
            <a:r>
              <a:rPr lang="en-US" altLang="en-US" sz="2000" i="1" dirty="0" smtClean="0">
                <a:latin typeface="Times New Roman" pitchFamily="18" charset="0"/>
                <a:cs typeface="Times New Roman" pitchFamily="18" charset="0"/>
              </a:rPr>
              <a:t>n</a:t>
            </a:r>
            <a:r>
              <a:rPr lang="en-US" altLang="en-US" sz="2000" dirty="0" smtClean="0">
                <a:latin typeface="Times New Roman" pitchFamily="18" charset="0"/>
                <a:cs typeface="Times New Roman" pitchFamily="18" charset="0"/>
              </a:rPr>
              <a:t> = 1 has one </a:t>
            </a:r>
            <a:r>
              <a:rPr lang="en-US" altLang="en-US" sz="2000" i="1" dirty="0" smtClean="0">
                <a:latin typeface="Times New Roman" pitchFamily="18" charset="0"/>
                <a:cs typeface="Times New Roman" pitchFamily="18" charset="0"/>
              </a:rPr>
              <a:t>subshell</a:t>
            </a:r>
            <a:r>
              <a:rPr lang="en-US" altLang="en-US" sz="2000" dirty="0" smtClean="0">
                <a:latin typeface="Times New Roman" pitchFamily="18" charset="0"/>
                <a:cs typeface="Times New Roman" pitchFamily="18" charset="0"/>
              </a:rPr>
              <a:t> = 1</a:t>
            </a:r>
            <a:r>
              <a:rPr lang="en-US" altLang="en-US" sz="2000" i="1" dirty="0" smtClean="0">
                <a:latin typeface="Times New Roman" pitchFamily="18" charset="0"/>
                <a:cs typeface="Times New Roman" pitchFamily="18" charset="0"/>
              </a:rPr>
              <a:t>s</a:t>
            </a:r>
            <a:r>
              <a:rPr lang="en-US" altLang="en-US" sz="2000" dirty="0" smtClean="0">
                <a:latin typeface="Times New Roman" pitchFamily="18" charset="0"/>
                <a:cs typeface="Times New Roman" pitchFamily="18" charset="0"/>
              </a:rPr>
              <a:t>-</a:t>
            </a:r>
            <a:r>
              <a:rPr lang="en-US" altLang="en-US" sz="2000" i="1" dirty="0" smtClean="0">
                <a:latin typeface="Times New Roman" pitchFamily="18" charset="0"/>
                <a:cs typeface="Times New Roman" pitchFamily="18" charset="0"/>
              </a:rPr>
              <a:t>subshell</a:t>
            </a:r>
            <a:r>
              <a:rPr lang="en-US" altLang="en-US" sz="2000" dirty="0" smtClean="0">
                <a:latin typeface="Times New Roman" pitchFamily="18" charset="0"/>
                <a:cs typeface="Times New Roman" pitchFamily="18" charset="0"/>
              </a:rPr>
              <a:t>; </a:t>
            </a:r>
          </a:p>
          <a:p>
            <a:pPr lvl="1" eaLnBrk="1" hangingPunct="1">
              <a:lnSpc>
                <a:spcPct val="90000"/>
              </a:lnSpc>
              <a:buFont typeface="Arial" charset="0"/>
              <a:buChar char="•"/>
              <a:defRPr/>
            </a:pPr>
            <a:r>
              <a:rPr lang="en-US" altLang="en-US" sz="2000" i="1" dirty="0" smtClean="0">
                <a:latin typeface="Times New Roman" pitchFamily="18" charset="0"/>
                <a:cs typeface="Times New Roman" pitchFamily="18" charset="0"/>
              </a:rPr>
              <a:t>Shell</a:t>
            </a:r>
            <a:r>
              <a:rPr lang="en-US" altLang="en-US" sz="2000" dirty="0" smtClean="0">
                <a:latin typeface="Times New Roman" pitchFamily="18" charset="0"/>
                <a:cs typeface="Times New Roman" pitchFamily="18" charset="0"/>
              </a:rPr>
              <a:t> </a:t>
            </a:r>
            <a:r>
              <a:rPr lang="en-US" altLang="en-US" sz="2000" i="1" dirty="0" smtClean="0">
                <a:latin typeface="Times New Roman" pitchFamily="18" charset="0"/>
                <a:cs typeface="Times New Roman" pitchFamily="18" charset="0"/>
              </a:rPr>
              <a:t>n</a:t>
            </a:r>
            <a:r>
              <a:rPr lang="en-US" altLang="en-US" sz="2000" dirty="0" smtClean="0">
                <a:latin typeface="Times New Roman" pitchFamily="18" charset="0"/>
                <a:cs typeface="Times New Roman" pitchFamily="18" charset="0"/>
              </a:rPr>
              <a:t> = 2 has two </a:t>
            </a:r>
            <a:r>
              <a:rPr lang="en-US" altLang="en-US" sz="2000" i="1" dirty="0" smtClean="0">
                <a:latin typeface="Times New Roman" pitchFamily="18" charset="0"/>
                <a:cs typeface="Times New Roman" pitchFamily="18" charset="0"/>
              </a:rPr>
              <a:t>subshells</a:t>
            </a:r>
            <a:r>
              <a:rPr lang="en-US" altLang="en-US" sz="2000" dirty="0" smtClean="0">
                <a:latin typeface="Times New Roman" pitchFamily="18" charset="0"/>
                <a:cs typeface="Times New Roman" pitchFamily="18" charset="0"/>
              </a:rPr>
              <a:t> = 2</a:t>
            </a:r>
            <a:r>
              <a:rPr lang="en-US" altLang="en-US" sz="2000" i="1" dirty="0" smtClean="0">
                <a:latin typeface="Times New Roman" pitchFamily="18" charset="0"/>
                <a:cs typeface="Times New Roman" pitchFamily="18" charset="0"/>
              </a:rPr>
              <a:t>s</a:t>
            </a:r>
            <a:r>
              <a:rPr lang="en-US" altLang="en-US" sz="2000" dirty="0" smtClean="0">
                <a:latin typeface="Times New Roman" pitchFamily="18" charset="0"/>
                <a:cs typeface="Times New Roman" pitchFamily="18" charset="0"/>
              </a:rPr>
              <a:t>- and 2</a:t>
            </a:r>
            <a:r>
              <a:rPr lang="en-US" altLang="en-US" sz="2000" i="1" dirty="0" smtClean="0">
                <a:latin typeface="Times New Roman" pitchFamily="18" charset="0"/>
                <a:cs typeface="Times New Roman" pitchFamily="18" charset="0"/>
              </a:rPr>
              <a:t>p</a:t>
            </a:r>
            <a:r>
              <a:rPr lang="en-US" altLang="en-US" sz="2000" dirty="0" smtClean="0">
                <a:latin typeface="Times New Roman" pitchFamily="18" charset="0"/>
                <a:cs typeface="Times New Roman" pitchFamily="18" charset="0"/>
              </a:rPr>
              <a:t>- </a:t>
            </a:r>
            <a:r>
              <a:rPr lang="en-US" altLang="en-US" sz="2000" i="1" dirty="0" smtClean="0">
                <a:latin typeface="Times New Roman" pitchFamily="18" charset="0"/>
                <a:cs typeface="Times New Roman" pitchFamily="18" charset="0"/>
              </a:rPr>
              <a:t>subshells</a:t>
            </a:r>
            <a:r>
              <a:rPr lang="en-US" altLang="en-US" sz="2000" dirty="0" smtClean="0">
                <a:latin typeface="Times New Roman" pitchFamily="18" charset="0"/>
                <a:cs typeface="Times New Roman" pitchFamily="18" charset="0"/>
              </a:rPr>
              <a:t>; </a:t>
            </a:r>
          </a:p>
          <a:p>
            <a:pPr lvl="1" eaLnBrk="1" hangingPunct="1">
              <a:lnSpc>
                <a:spcPct val="90000"/>
              </a:lnSpc>
              <a:buFont typeface="Arial" charset="0"/>
              <a:buChar char="•"/>
              <a:defRPr/>
            </a:pPr>
            <a:r>
              <a:rPr lang="en-US" altLang="en-US" sz="2000" i="1" dirty="0" smtClean="0">
                <a:latin typeface="Times New Roman" pitchFamily="18" charset="0"/>
                <a:cs typeface="Times New Roman" pitchFamily="18" charset="0"/>
              </a:rPr>
              <a:t>Shell</a:t>
            </a:r>
            <a:r>
              <a:rPr lang="en-US" altLang="en-US" sz="2000" dirty="0" smtClean="0">
                <a:latin typeface="Times New Roman" pitchFamily="18" charset="0"/>
                <a:cs typeface="Times New Roman" pitchFamily="18" charset="0"/>
              </a:rPr>
              <a:t> </a:t>
            </a:r>
            <a:r>
              <a:rPr lang="en-US" altLang="en-US" sz="2000" i="1" dirty="0" smtClean="0">
                <a:latin typeface="Times New Roman" pitchFamily="18" charset="0"/>
                <a:cs typeface="Times New Roman" pitchFamily="18" charset="0"/>
              </a:rPr>
              <a:t>n</a:t>
            </a:r>
            <a:r>
              <a:rPr lang="en-US" altLang="en-US" sz="2000" dirty="0" smtClean="0">
                <a:latin typeface="Times New Roman" pitchFamily="18" charset="0"/>
                <a:cs typeface="Times New Roman" pitchFamily="18" charset="0"/>
              </a:rPr>
              <a:t> = 3, has three </a:t>
            </a:r>
            <a:r>
              <a:rPr lang="en-US" altLang="en-US" sz="2000" i="1" dirty="0" smtClean="0">
                <a:latin typeface="Times New Roman" pitchFamily="18" charset="0"/>
                <a:cs typeface="Times New Roman" pitchFamily="18" charset="0"/>
              </a:rPr>
              <a:t>subshells</a:t>
            </a:r>
            <a:r>
              <a:rPr lang="en-US" altLang="en-US" sz="2000" dirty="0" smtClean="0">
                <a:latin typeface="Times New Roman" pitchFamily="18" charset="0"/>
                <a:cs typeface="Times New Roman" pitchFamily="18" charset="0"/>
              </a:rPr>
              <a:t> = 3</a:t>
            </a:r>
            <a:r>
              <a:rPr lang="en-US" altLang="en-US" sz="2000" i="1" dirty="0" smtClean="0">
                <a:latin typeface="Times New Roman" pitchFamily="18" charset="0"/>
                <a:cs typeface="Times New Roman" pitchFamily="18" charset="0"/>
              </a:rPr>
              <a:t>s</a:t>
            </a:r>
            <a:r>
              <a:rPr lang="en-US" altLang="en-US" sz="2000" dirty="0" smtClean="0">
                <a:latin typeface="Times New Roman" pitchFamily="18" charset="0"/>
                <a:cs typeface="Times New Roman" pitchFamily="18" charset="0"/>
              </a:rPr>
              <a:t>-, 3</a:t>
            </a:r>
            <a:r>
              <a:rPr lang="en-US" altLang="en-US" sz="2000" i="1" dirty="0" smtClean="0">
                <a:latin typeface="Times New Roman" pitchFamily="18" charset="0"/>
                <a:cs typeface="Times New Roman" pitchFamily="18" charset="0"/>
              </a:rPr>
              <a:t>p</a:t>
            </a:r>
            <a:r>
              <a:rPr lang="en-US" altLang="en-US" sz="2000" dirty="0" smtClean="0">
                <a:latin typeface="Times New Roman" pitchFamily="18" charset="0"/>
                <a:cs typeface="Times New Roman" pitchFamily="18" charset="0"/>
              </a:rPr>
              <a:t>-, and 3</a:t>
            </a:r>
            <a:r>
              <a:rPr lang="en-US" altLang="en-US" sz="2000" i="1" dirty="0" smtClean="0">
                <a:latin typeface="Times New Roman" pitchFamily="18" charset="0"/>
                <a:cs typeface="Times New Roman" pitchFamily="18" charset="0"/>
              </a:rPr>
              <a:t>d</a:t>
            </a:r>
            <a:r>
              <a:rPr lang="en-US" altLang="en-US" sz="2000" dirty="0" smtClean="0">
                <a:latin typeface="Times New Roman" pitchFamily="18" charset="0"/>
                <a:cs typeface="Times New Roman" pitchFamily="18" charset="0"/>
              </a:rPr>
              <a:t>- </a:t>
            </a:r>
            <a:r>
              <a:rPr lang="en-US" altLang="en-US" sz="2000" i="1" dirty="0" smtClean="0">
                <a:latin typeface="Times New Roman" pitchFamily="18" charset="0"/>
                <a:cs typeface="Times New Roman" pitchFamily="18" charset="0"/>
              </a:rPr>
              <a:t>subshells</a:t>
            </a:r>
            <a:r>
              <a:rPr lang="en-US" altLang="en-US" sz="2000" dirty="0" smtClean="0">
                <a:latin typeface="Times New Roman" pitchFamily="18" charset="0"/>
                <a:cs typeface="Times New Roman" pitchFamily="18" charset="0"/>
              </a:rPr>
              <a:t>, and so on</a:t>
            </a:r>
            <a:r>
              <a:rPr lang="en-US" altLang="en-US" sz="2000" dirty="0">
                <a:latin typeface="Times New Roman" pitchFamily="18" charset="0"/>
                <a:cs typeface="Times New Roman" pitchFamily="18" charset="0"/>
              </a:rPr>
              <a:t>;</a:t>
            </a:r>
            <a:endParaRPr lang="en-US" altLang="en-US" sz="2000" dirty="0" smtClean="0">
              <a:latin typeface="Times New Roman" pitchFamily="18" charset="0"/>
              <a:cs typeface="Times New Roman" pitchFamily="18" charset="0"/>
            </a:endParaRPr>
          </a:p>
          <a:p>
            <a:pPr eaLnBrk="1" hangingPunct="1">
              <a:lnSpc>
                <a:spcPct val="90000"/>
              </a:lnSpc>
              <a:buFont typeface="Arial" charset="0"/>
              <a:buChar char="•"/>
              <a:defRPr/>
            </a:pPr>
            <a:r>
              <a:rPr lang="en-US" altLang="en-US" sz="2000" dirty="0" smtClean="0">
                <a:latin typeface="Times New Roman" pitchFamily="18" charset="0"/>
                <a:ea typeface="+mn-ea"/>
                <a:cs typeface="Times New Roman" pitchFamily="18" charset="0"/>
              </a:rPr>
              <a:t>The number of orbitals in a given subshell is determined by the possible values for </a:t>
            </a:r>
            <a:r>
              <a:rPr lang="en-US" altLang="en-US" sz="2000" i="1" dirty="0" smtClean="0">
                <a:latin typeface="Times New Roman" pitchFamily="18" charset="0"/>
                <a:ea typeface="+mn-ea"/>
                <a:cs typeface="Times New Roman" pitchFamily="18" charset="0"/>
              </a:rPr>
              <a:t>m</a:t>
            </a:r>
            <a:r>
              <a:rPr lang="en-US" altLang="en-US" sz="2000" i="1" baseline="-20000" dirty="0" smtClean="0">
                <a:latin typeface="Script MT Bold" pitchFamily="66" charset="0"/>
                <a:ea typeface="+mn-ea"/>
                <a:cs typeface="Times New Roman" pitchFamily="18" charset="0"/>
              </a:rPr>
              <a:t>l</a:t>
            </a:r>
            <a:r>
              <a:rPr lang="en-US" altLang="en-US" sz="2000" dirty="0" smtClean="0">
                <a:latin typeface="Times New Roman" pitchFamily="18" charset="0"/>
                <a:ea typeface="+mn-ea"/>
                <a:cs typeface="Times New Roman" pitchFamily="18" charset="0"/>
              </a:rPr>
              <a:t>, which is (2</a:t>
            </a:r>
            <a:r>
              <a:rPr lang="en-US" altLang="en-US" sz="2000" i="1" dirty="0" smtClean="0">
                <a:latin typeface="Script MT Bold" pitchFamily="66" charset="0"/>
                <a:ea typeface="+mn-ea"/>
                <a:cs typeface="Times New Roman" pitchFamily="18" charset="0"/>
              </a:rPr>
              <a:t>l</a:t>
            </a:r>
            <a:r>
              <a:rPr lang="en-US" altLang="en-US" sz="2000" dirty="0" smtClean="0">
                <a:latin typeface="Times New Roman" pitchFamily="18" charset="0"/>
                <a:ea typeface="+mn-ea"/>
                <a:cs typeface="Times New Roman" pitchFamily="18" charset="0"/>
              </a:rPr>
              <a:t> + 1): </a:t>
            </a:r>
          </a:p>
          <a:p>
            <a:pPr lvl="1" eaLnBrk="1" hangingPunct="1">
              <a:lnSpc>
                <a:spcPct val="90000"/>
              </a:lnSpc>
              <a:buFont typeface="Arial" charset="0"/>
              <a:buChar char="•"/>
              <a:defRPr/>
            </a:pPr>
            <a:r>
              <a:rPr lang="en-US" altLang="en-US" sz="2000" i="1" dirty="0">
                <a:latin typeface="Times New Roman" pitchFamily="18" charset="0"/>
                <a:cs typeface="Times New Roman" pitchFamily="18" charset="0"/>
              </a:rPr>
              <a:t>S</a:t>
            </a:r>
            <a:r>
              <a:rPr lang="en-US" altLang="en-US" sz="2000" i="1" dirty="0" smtClean="0">
                <a:latin typeface="Times New Roman" pitchFamily="18" charset="0"/>
                <a:cs typeface="Times New Roman" pitchFamily="18" charset="0"/>
              </a:rPr>
              <a:t>ubshell </a:t>
            </a:r>
            <a:r>
              <a:rPr lang="en-US" altLang="en-US" sz="2000" i="1" dirty="0" smtClean="0">
                <a:latin typeface="Script MT Bold" pitchFamily="66" charset="0"/>
                <a:cs typeface="Times New Roman" pitchFamily="18" charset="0"/>
              </a:rPr>
              <a:t>l</a:t>
            </a:r>
            <a:r>
              <a:rPr lang="en-US" altLang="en-US" sz="2000" dirty="0" smtClean="0">
                <a:latin typeface="Times New Roman" pitchFamily="18" charset="0"/>
                <a:cs typeface="Times New Roman" pitchFamily="18" charset="0"/>
              </a:rPr>
              <a:t> = 0 has </a:t>
            </a:r>
            <a:r>
              <a:rPr lang="en-US" altLang="en-US" sz="2000" i="1" dirty="0" smtClean="0">
                <a:latin typeface="Times New Roman" pitchFamily="18" charset="0"/>
                <a:cs typeface="Times New Roman" pitchFamily="18" charset="0"/>
              </a:rPr>
              <a:t>m</a:t>
            </a:r>
            <a:r>
              <a:rPr lang="en-US" altLang="en-US" sz="2000" i="1" baseline="-20000" dirty="0" smtClean="0">
                <a:latin typeface="Script MT Bold" pitchFamily="66" charset="0"/>
                <a:cs typeface="Times New Roman" pitchFamily="18" charset="0"/>
              </a:rPr>
              <a:t>l</a:t>
            </a:r>
            <a:r>
              <a:rPr lang="en-US" altLang="en-US" sz="2000" dirty="0" smtClean="0">
                <a:latin typeface="Times New Roman" pitchFamily="18" charset="0"/>
                <a:cs typeface="Times New Roman" pitchFamily="18" charset="0"/>
              </a:rPr>
              <a:t> = 0; there is one orbital only in </a:t>
            </a:r>
            <a:r>
              <a:rPr lang="en-US" altLang="en-US" sz="2000" i="1" dirty="0" smtClean="0">
                <a:latin typeface="Times New Roman" pitchFamily="18" charset="0"/>
                <a:cs typeface="Times New Roman" pitchFamily="18" charset="0"/>
              </a:rPr>
              <a:t>subshell </a:t>
            </a:r>
            <a:r>
              <a:rPr lang="en-US" altLang="en-US" sz="2000" i="1" dirty="0" smtClean="0">
                <a:latin typeface="Script MT Bold" pitchFamily="66" charset="0"/>
                <a:cs typeface="Times New Roman" pitchFamily="18" charset="0"/>
              </a:rPr>
              <a:t>l</a:t>
            </a:r>
            <a:r>
              <a:rPr lang="en-US" altLang="en-US" sz="2000" dirty="0" smtClean="0">
                <a:latin typeface="Times New Roman" pitchFamily="18" charset="0"/>
                <a:cs typeface="Times New Roman" pitchFamily="18" charset="0"/>
              </a:rPr>
              <a:t> = 0; </a:t>
            </a:r>
          </a:p>
          <a:p>
            <a:pPr lvl="1" eaLnBrk="1" hangingPunct="1">
              <a:lnSpc>
                <a:spcPct val="90000"/>
              </a:lnSpc>
              <a:buFont typeface="Arial" charset="0"/>
              <a:buChar char="•"/>
              <a:defRPr/>
            </a:pPr>
            <a:r>
              <a:rPr lang="en-US" altLang="en-US" sz="2000" i="1" dirty="0">
                <a:latin typeface="Times New Roman" pitchFamily="18" charset="0"/>
                <a:cs typeface="Times New Roman" pitchFamily="18" charset="0"/>
              </a:rPr>
              <a:t>S</a:t>
            </a:r>
            <a:r>
              <a:rPr lang="en-US" altLang="en-US" sz="2000" i="1" dirty="0" smtClean="0">
                <a:latin typeface="Times New Roman" pitchFamily="18" charset="0"/>
                <a:cs typeface="Times New Roman" pitchFamily="18" charset="0"/>
              </a:rPr>
              <a:t>ubshell</a:t>
            </a:r>
            <a:r>
              <a:rPr lang="en-US" altLang="en-US" sz="2000" i="1" dirty="0" smtClean="0">
                <a:latin typeface="Script MT Bold" pitchFamily="66" charset="0"/>
                <a:cs typeface="Times New Roman" pitchFamily="18" charset="0"/>
              </a:rPr>
              <a:t> l</a:t>
            </a:r>
            <a:r>
              <a:rPr lang="en-US" altLang="en-US" sz="2000" dirty="0" smtClean="0">
                <a:latin typeface="Times New Roman" pitchFamily="18" charset="0"/>
                <a:cs typeface="Times New Roman" pitchFamily="18" charset="0"/>
              </a:rPr>
              <a:t> = 1 has </a:t>
            </a:r>
            <a:r>
              <a:rPr lang="en-US" altLang="en-US" sz="2000" i="1" dirty="0" smtClean="0">
                <a:latin typeface="Times New Roman" pitchFamily="18" charset="0"/>
                <a:cs typeface="Times New Roman" pitchFamily="18" charset="0"/>
              </a:rPr>
              <a:t>m</a:t>
            </a:r>
            <a:r>
              <a:rPr lang="en-US" altLang="en-US" sz="2000" i="1" baseline="-20000" dirty="0" smtClean="0">
                <a:latin typeface="Script MT Bold" pitchFamily="66" charset="0"/>
                <a:cs typeface="Times New Roman" pitchFamily="18" charset="0"/>
              </a:rPr>
              <a:t>l</a:t>
            </a:r>
            <a:r>
              <a:rPr lang="en-US" altLang="en-US" sz="2000" dirty="0" smtClean="0">
                <a:latin typeface="Times New Roman" pitchFamily="18" charset="0"/>
                <a:cs typeface="Times New Roman" pitchFamily="18" charset="0"/>
              </a:rPr>
              <a:t> = -1, 0, 1; there are </a:t>
            </a:r>
            <a:r>
              <a:rPr lang="en-US" altLang="en-US" sz="2000" dirty="0">
                <a:latin typeface="Times New Roman" pitchFamily="18" charset="0"/>
                <a:cs typeface="Times New Roman" pitchFamily="18" charset="0"/>
              </a:rPr>
              <a:t>3</a:t>
            </a:r>
            <a:r>
              <a:rPr lang="en-US" altLang="en-US" sz="2000" dirty="0" smtClean="0">
                <a:latin typeface="Times New Roman" pitchFamily="18" charset="0"/>
                <a:cs typeface="Times New Roman" pitchFamily="18" charset="0"/>
              </a:rPr>
              <a:t> orbitals in </a:t>
            </a:r>
            <a:r>
              <a:rPr lang="en-US" altLang="en-US" sz="2000" i="1" dirty="0" smtClean="0">
                <a:latin typeface="Times New Roman" pitchFamily="18" charset="0"/>
                <a:cs typeface="Times New Roman" pitchFamily="18" charset="0"/>
              </a:rPr>
              <a:t>subshell </a:t>
            </a:r>
            <a:r>
              <a:rPr lang="en-US" altLang="en-US" sz="2000" i="1" dirty="0" smtClean="0">
                <a:latin typeface="Script MT Bold" pitchFamily="66" charset="0"/>
                <a:cs typeface="Times New Roman" pitchFamily="18" charset="0"/>
              </a:rPr>
              <a:t>l</a:t>
            </a:r>
            <a:r>
              <a:rPr lang="en-US" altLang="en-US" sz="2000" dirty="0" smtClean="0">
                <a:latin typeface="Times New Roman" pitchFamily="18" charset="0"/>
                <a:cs typeface="Times New Roman" pitchFamily="18" charset="0"/>
              </a:rPr>
              <a:t> = 1;  </a:t>
            </a:r>
          </a:p>
          <a:p>
            <a:pPr lvl="1" eaLnBrk="1" hangingPunct="1">
              <a:lnSpc>
                <a:spcPct val="90000"/>
              </a:lnSpc>
              <a:buFont typeface="Arial" charset="0"/>
              <a:buChar char="•"/>
              <a:defRPr/>
            </a:pPr>
            <a:r>
              <a:rPr lang="en-US" altLang="en-US" sz="2000" i="1" dirty="0" smtClean="0">
                <a:latin typeface="Times New Roman" pitchFamily="18" charset="0"/>
                <a:cs typeface="Times New Roman" pitchFamily="18" charset="0"/>
              </a:rPr>
              <a:t>Subshell </a:t>
            </a:r>
            <a:r>
              <a:rPr lang="en-US" altLang="en-US" sz="2000" i="1" dirty="0" smtClean="0">
                <a:latin typeface="Script MT Bold" pitchFamily="66" charset="0"/>
                <a:cs typeface="Times New Roman" pitchFamily="18" charset="0"/>
              </a:rPr>
              <a:t>l</a:t>
            </a:r>
            <a:r>
              <a:rPr lang="en-US" altLang="en-US" sz="2000" dirty="0" smtClean="0">
                <a:latin typeface="Times New Roman" pitchFamily="18" charset="0"/>
                <a:cs typeface="Times New Roman" pitchFamily="18" charset="0"/>
              </a:rPr>
              <a:t> = 2 has </a:t>
            </a:r>
            <a:r>
              <a:rPr lang="en-US" altLang="en-US" sz="2000" i="1" dirty="0" smtClean="0">
                <a:latin typeface="Times New Roman" pitchFamily="18" charset="0"/>
                <a:cs typeface="Times New Roman" pitchFamily="18" charset="0"/>
              </a:rPr>
              <a:t>m</a:t>
            </a:r>
            <a:r>
              <a:rPr lang="en-US" altLang="en-US" sz="2000" i="1" baseline="-20000" dirty="0" smtClean="0">
                <a:latin typeface="Script MT Bold" pitchFamily="66" charset="0"/>
                <a:cs typeface="Times New Roman" pitchFamily="18" charset="0"/>
              </a:rPr>
              <a:t>l</a:t>
            </a:r>
            <a:r>
              <a:rPr lang="en-US" altLang="en-US" sz="2000" dirty="0" smtClean="0">
                <a:latin typeface="Times New Roman" pitchFamily="18" charset="0"/>
                <a:cs typeface="Times New Roman" pitchFamily="18" charset="0"/>
              </a:rPr>
              <a:t> = -2, -1, 0, 1, 2; </a:t>
            </a:r>
            <a:r>
              <a:rPr lang="en-US" altLang="en-US" sz="1600" dirty="0" smtClean="0">
                <a:latin typeface="Times New Roman" pitchFamily="18" charset="0"/>
                <a:cs typeface="Times New Roman" pitchFamily="18" charset="0"/>
                <a:sym typeface="Wingdings" panose="05000000000000000000" pitchFamily="2" charset="2"/>
              </a:rPr>
              <a:t></a:t>
            </a:r>
            <a:r>
              <a:rPr lang="en-US" altLang="en-US" sz="2000" dirty="0" smtClean="0">
                <a:latin typeface="Times New Roman" pitchFamily="18" charset="0"/>
                <a:cs typeface="Times New Roman" pitchFamily="18" charset="0"/>
                <a:sym typeface="Wingdings" panose="05000000000000000000" pitchFamily="2" charset="2"/>
              </a:rPr>
              <a:t> </a:t>
            </a:r>
            <a:r>
              <a:rPr lang="en-US" altLang="en-US" sz="2000" dirty="0">
                <a:latin typeface="Times New Roman" pitchFamily="18" charset="0"/>
                <a:cs typeface="Times New Roman" pitchFamily="18" charset="0"/>
                <a:sym typeface="Wingdings" panose="05000000000000000000" pitchFamily="2" charset="2"/>
              </a:rPr>
              <a:t>5</a:t>
            </a:r>
            <a:r>
              <a:rPr lang="en-US" altLang="en-US" sz="2000" dirty="0" smtClean="0">
                <a:latin typeface="Times New Roman" pitchFamily="18" charset="0"/>
                <a:cs typeface="Times New Roman" pitchFamily="18" charset="0"/>
              </a:rPr>
              <a:t> orbitals </a:t>
            </a:r>
            <a:r>
              <a:rPr lang="en-US" altLang="en-US" sz="2000" dirty="0">
                <a:latin typeface="Times New Roman" pitchFamily="18" charset="0"/>
                <a:cs typeface="Times New Roman" pitchFamily="18" charset="0"/>
              </a:rPr>
              <a:t>in </a:t>
            </a:r>
            <a:r>
              <a:rPr lang="en-US" altLang="en-US" sz="2000" i="1" dirty="0">
                <a:latin typeface="Times New Roman" pitchFamily="18" charset="0"/>
                <a:cs typeface="Times New Roman" pitchFamily="18" charset="0"/>
              </a:rPr>
              <a:t>subshell </a:t>
            </a:r>
            <a:r>
              <a:rPr lang="en-US" altLang="en-US" sz="2000" i="1" dirty="0">
                <a:latin typeface="Script MT Bold" pitchFamily="66" charset="0"/>
                <a:cs typeface="Times New Roman" pitchFamily="18" charset="0"/>
              </a:rPr>
              <a:t>l</a:t>
            </a:r>
            <a:r>
              <a:rPr lang="en-US" altLang="en-US" sz="2000" dirty="0">
                <a:latin typeface="Times New Roman" pitchFamily="18" charset="0"/>
                <a:cs typeface="Times New Roman" pitchFamily="18" charset="0"/>
              </a:rPr>
              <a:t> = </a:t>
            </a:r>
            <a:r>
              <a:rPr lang="en-US" altLang="en-US" sz="2000" dirty="0" smtClean="0">
                <a:latin typeface="Times New Roman" pitchFamily="18" charset="0"/>
                <a:cs typeface="Times New Roman" pitchFamily="18" charset="0"/>
              </a:rPr>
              <a:t>1, and so on…</a:t>
            </a:r>
          </a:p>
          <a:p>
            <a:pPr eaLnBrk="1" hangingPunct="1">
              <a:lnSpc>
                <a:spcPct val="90000"/>
              </a:lnSpc>
              <a:buFont typeface="Arial" charset="0"/>
              <a:buChar char="•"/>
              <a:defRPr/>
            </a:pPr>
            <a:r>
              <a:rPr lang="en-US" altLang="en-US" sz="2000" dirty="0" smtClean="0">
                <a:latin typeface="Times New Roman" pitchFamily="18" charset="0"/>
                <a:cs typeface="Times New Roman" pitchFamily="18" charset="0"/>
              </a:rPr>
              <a:t>How many orbitals in </a:t>
            </a:r>
            <a:r>
              <a:rPr lang="en-US" altLang="en-US" sz="2000" i="1" dirty="0" smtClean="0">
                <a:latin typeface="Times New Roman" pitchFamily="18" charset="0"/>
                <a:cs typeface="Times New Roman" pitchFamily="18" charset="0"/>
              </a:rPr>
              <a:t>subshells</a:t>
            </a:r>
            <a:r>
              <a:rPr lang="en-US" altLang="en-US" sz="2000" dirty="0" smtClean="0">
                <a:latin typeface="Times New Roman" pitchFamily="18" charset="0"/>
                <a:cs typeface="Times New Roman" pitchFamily="18" charset="0"/>
              </a:rPr>
              <a:t> </a:t>
            </a:r>
            <a:r>
              <a:rPr lang="en-US" altLang="en-US" sz="2000" i="1" dirty="0" smtClean="0">
                <a:latin typeface="Script MT Bold" pitchFamily="66" charset="0"/>
                <a:cs typeface="Times New Roman" pitchFamily="18" charset="0"/>
              </a:rPr>
              <a:t>l</a:t>
            </a:r>
            <a:r>
              <a:rPr lang="en-US" altLang="en-US" sz="2000" dirty="0" smtClean="0">
                <a:latin typeface="Times New Roman" pitchFamily="18" charset="0"/>
                <a:cs typeface="Times New Roman" pitchFamily="18" charset="0"/>
              </a:rPr>
              <a:t> = 3 and </a:t>
            </a:r>
            <a:r>
              <a:rPr lang="en-US" altLang="en-US" sz="2000" i="1" dirty="0">
                <a:latin typeface="Script MT Bold" pitchFamily="66" charset="0"/>
                <a:cs typeface="Times New Roman" pitchFamily="18" charset="0"/>
              </a:rPr>
              <a:t>l</a:t>
            </a:r>
            <a:r>
              <a:rPr lang="en-US" altLang="en-US" sz="2000" dirty="0">
                <a:latin typeface="Times New Roman" pitchFamily="18" charset="0"/>
                <a:cs typeface="Times New Roman" pitchFamily="18" charset="0"/>
              </a:rPr>
              <a:t> = </a:t>
            </a:r>
            <a:r>
              <a:rPr lang="en-US" altLang="en-US" sz="2000" dirty="0" smtClean="0">
                <a:latin typeface="Times New Roman" pitchFamily="18" charset="0"/>
                <a:cs typeface="Times New Roman" pitchFamily="18" charset="0"/>
              </a:rPr>
              <a:t>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01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1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01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01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0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52400"/>
            <a:ext cx="8229600" cy="838200"/>
          </a:xfrm>
        </p:spPr>
        <p:txBody>
          <a:bodyPr/>
          <a:lstStyle/>
          <a:p>
            <a:pPr eaLnBrk="1" hangingPunct="1"/>
            <a:r>
              <a:rPr lang="en-US" altLang="en-US" sz="3200" i="1">
                <a:latin typeface="Times New Roman" charset="0"/>
                <a:ea typeface="Times New Roman" charset="0"/>
                <a:cs typeface="Times New Roman" charset="0"/>
              </a:rPr>
              <a:t>Quantum Numbers</a:t>
            </a:r>
            <a:r>
              <a:rPr lang="en-US" altLang="en-US" sz="3600" i="1">
                <a:latin typeface="Times New Roman" charset="0"/>
                <a:ea typeface="Times New Roman" charset="0"/>
                <a:cs typeface="Times New Roman" charset="0"/>
              </a:rPr>
              <a:t> </a:t>
            </a:r>
            <a:r>
              <a:rPr lang="en-US" altLang="en-US" sz="3200" i="1">
                <a:latin typeface="Times New Roman" charset="0"/>
                <a:ea typeface="Times New Roman" charset="0"/>
                <a:cs typeface="Times New Roman" charset="0"/>
              </a:rPr>
              <a:t>and Orbital Designations</a:t>
            </a:r>
            <a:endParaRPr lang="en-US" altLang="en-US" sz="3600" i="1">
              <a:latin typeface="Times New Roman" charset="0"/>
              <a:ea typeface="Times New Roman" charset="0"/>
              <a:cs typeface="Times New Roman" charset="0"/>
            </a:endParaRPr>
          </a:p>
        </p:txBody>
      </p:sp>
      <p:sp>
        <p:nvSpPr>
          <p:cNvPr id="43011" name="Rectangle 3"/>
          <p:cNvSpPr>
            <a:spLocks noGrp="1" noChangeArrowheads="1"/>
          </p:cNvSpPr>
          <p:nvPr>
            <p:ph type="body" idx="1"/>
          </p:nvPr>
        </p:nvSpPr>
        <p:spPr>
          <a:xfrm>
            <a:off x="533400" y="1219200"/>
            <a:ext cx="8305800" cy="5257800"/>
          </a:xfrm>
        </p:spPr>
        <p:txBody>
          <a:bodyPr/>
          <a:lstStyle/>
          <a:p>
            <a:pPr eaLnBrk="1" hangingPunct="1">
              <a:buFont typeface="Arial" charset="0"/>
              <a:buChar char="•"/>
            </a:pPr>
            <a:r>
              <a:rPr lang="en-US" altLang="en-US" sz="2200" dirty="0" smtClean="0">
                <a:latin typeface="Times New Roman" charset="0"/>
                <a:ea typeface="Times New Roman" charset="0"/>
                <a:cs typeface="Times New Roman" charset="0"/>
              </a:rPr>
              <a:t>The </a:t>
            </a:r>
            <a:r>
              <a:rPr lang="en-US" altLang="en-US" sz="2200" dirty="0">
                <a:latin typeface="Times New Roman" charset="0"/>
                <a:ea typeface="Times New Roman" charset="0"/>
                <a:cs typeface="Times New Roman" charset="0"/>
              </a:rPr>
              <a:t>combination of </a:t>
            </a:r>
            <a:r>
              <a:rPr lang="en-US" altLang="en-US" sz="2200" i="1" dirty="0">
                <a:latin typeface="Times New Roman" charset="0"/>
                <a:ea typeface="Times New Roman" charset="0"/>
                <a:cs typeface="Times New Roman" charset="0"/>
              </a:rPr>
              <a:t>quantum numbers</a:t>
            </a:r>
            <a:r>
              <a:rPr lang="en-US" altLang="en-US" sz="2200" dirty="0">
                <a:latin typeface="Times New Roman" charset="0"/>
                <a:ea typeface="Times New Roman" charset="0"/>
                <a:cs typeface="Times New Roman" charset="0"/>
              </a:rPr>
              <a:t>: </a:t>
            </a:r>
            <a:r>
              <a:rPr lang="en-US" altLang="en-US" sz="2200" i="1" dirty="0">
                <a:latin typeface="Times New Roman" charset="0"/>
                <a:ea typeface="Times New Roman" charset="0"/>
                <a:cs typeface="Times New Roman" charset="0"/>
              </a:rPr>
              <a:t>n</a:t>
            </a:r>
            <a:r>
              <a:rPr lang="en-US" altLang="en-US" sz="2200" dirty="0">
                <a:latin typeface="Times New Roman" charset="0"/>
                <a:ea typeface="Times New Roman" charset="0"/>
                <a:cs typeface="Times New Roman" charset="0"/>
              </a:rPr>
              <a:t>, </a:t>
            </a:r>
            <a:r>
              <a:rPr lang="en-US" altLang="en-US" sz="2200" i="1" dirty="0">
                <a:latin typeface="Script MT Bold" charset="0"/>
                <a:ea typeface="Times New Roman" charset="0"/>
                <a:cs typeface="Times New Roman" charset="0"/>
              </a:rPr>
              <a:t>l</a:t>
            </a:r>
            <a:r>
              <a:rPr lang="en-US" altLang="en-US" sz="2200" dirty="0">
                <a:latin typeface="Times New Roman" charset="0"/>
                <a:ea typeface="Times New Roman" charset="0"/>
                <a:cs typeface="Times New Roman" charset="0"/>
              </a:rPr>
              <a:t>, and </a:t>
            </a:r>
            <a:r>
              <a:rPr lang="en-US" altLang="en-US" sz="2200" i="1" dirty="0">
                <a:latin typeface="Times New Roman" charset="0"/>
                <a:ea typeface="Times New Roman" charset="0"/>
                <a:cs typeface="Times New Roman" charset="0"/>
              </a:rPr>
              <a:t>m</a:t>
            </a:r>
            <a:r>
              <a:rPr lang="en-US" altLang="en-US" sz="2200" i="1" baseline="-20000" dirty="0">
                <a:latin typeface="Script MT Bold" charset="0"/>
                <a:ea typeface="Times New Roman" charset="0"/>
                <a:cs typeface="Times New Roman" charset="0"/>
              </a:rPr>
              <a:t>l</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describes a </a:t>
            </a:r>
            <a:r>
              <a:rPr lang="en-US" altLang="en-US" sz="2200" dirty="0">
                <a:latin typeface="Times New Roman" charset="0"/>
                <a:ea typeface="Times New Roman" charset="0"/>
                <a:cs typeface="Times New Roman" charset="0"/>
              </a:rPr>
              <a:t>particular orbital in </a:t>
            </a:r>
            <a:r>
              <a:rPr lang="en-US" altLang="en-US" sz="2200" dirty="0" smtClean="0">
                <a:latin typeface="Times New Roman" charset="0"/>
                <a:ea typeface="Times New Roman" charset="0"/>
                <a:cs typeface="Times New Roman" charset="0"/>
              </a:rPr>
              <a:t>an </a:t>
            </a:r>
            <a:r>
              <a:rPr lang="en-US" altLang="en-US" sz="2200" dirty="0">
                <a:latin typeface="Times New Roman" charset="0"/>
                <a:ea typeface="Times New Roman" charset="0"/>
                <a:cs typeface="Times New Roman" charset="0"/>
              </a:rPr>
              <a:t>atom.</a:t>
            </a:r>
          </a:p>
          <a:p>
            <a:pPr marL="990600" lvl="1" indent="-533400" eaLnBrk="1" hangingPunct="1">
              <a:buFontTx/>
              <a:buAutoNum type="arabicPeriod"/>
            </a:pPr>
            <a:r>
              <a:rPr lang="en-US" altLang="en-US" sz="2000" i="1" dirty="0" smtClean="0">
                <a:latin typeface="Times New Roman" charset="0"/>
                <a:ea typeface="Times New Roman" charset="0"/>
                <a:cs typeface="Times New Roman" charset="0"/>
              </a:rPr>
              <a:t>n</a:t>
            </a:r>
            <a:r>
              <a:rPr lang="en-US" altLang="en-US" sz="2000" dirty="0" smtClean="0">
                <a:latin typeface="Times New Roman" charset="0"/>
                <a:ea typeface="Times New Roman" charset="0"/>
                <a:cs typeface="Times New Roman" charset="0"/>
              </a:rPr>
              <a:t> = 1, </a:t>
            </a:r>
            <a:r>
              <a:rPr lang="en-US" altLang="en-US" sz="2000" i="1" dirty="0" smtClean="0">
                <a:latin typeface="Script MT Bold" charset="0"/>
                <a:ea typeface="Times New Roman" charset="0"/>
                <a:cs typeface="Times New Roman" charset="0"/>
              </a:rPr>
              <a:t>l</a:t>
            </a:r>
            <a:r>
              <a:rPr lang="en-US" altLang="en-US" sz="2000" i="1" dirty="0" smtClean="0">
                <a:latin typeface="Times New Roman" charset="0"/>
                <a:ea typeface="Times New Roman" charset="0"/>
                <a:cs typeface="Times New Roman" charset="0"/>
              </a:rPr>
              <a:t> </a:t>
            </a:r>
            <a:r>
              <a:rPr lang="en-US" altLang="en-US" sz="2000" dirty="0" smtClean="0">
                <a:latin typeface="Times New Roman" charset="0"/>
                <a:ea typeface="Times New Roman" charset="0"/>
                <a:cs typeface="Times New Roman" charset="0"/>
              </a:rPr>
              <a:t>= 0, and </a:t>
            </a:r>
            <a:r>
              <a:rPr lang="en-US" altLang="en-US" sz="2000" i="1" dirty="0" smtClean="0">
                <a:latin typeface="Times New Roman" charset="0"/>
                <a:ea typeface="Times New Roman" charset="0"/>
                <a:cs typeface="Times New Roman" charset="0"/>
              </a:rPr>
              <a:t>m</a:t>
            </a:r>
            <a:r>
              <a:rPr lang="en-US" altLang="en-US" sz="2000" i="1" baseline="-20000" dirty="0" smtClean="0">
                <a:latin typeface="Script MT Bold" charset="0"/>
                <a:ea typeface="Times New Roman" charset="0"/>
                <a:cs typeface="Times New Roman" charset="0"/>
              </a:rPr>
              <a:t>l</a:t>
            </a:r>
            <a:r>
              <a:rPr lang="en-US" altLang="en-US" sz="2000" dirty="0" smtClean="0">
                <a:latin typeface="Times New Roman" charset="0"/>
                <a:ea typeface="Times New Roman" charset="0"/>
                <a:cs typeface="Times New Roman" charset="0"/>
              </a:rPr>
              <a:t> = 0,  </a:t>
            </a:r>
            <a:r>
              <a:rPr lang="en-US" altLang="en-US" sz="2000" dirty="0" smtClean="0">
                <a:latin typeface="Times New Roman" charset="0"/>
                <a:ea typeface="Times New Roman" charset="0"/>
                <a:cs typeface="Times New Roman" charset="0"/>
                <a:sym typeface="Wingdings" charset="2"/>
              </a:rPr>
              <a:t> orbital 1</a:t>
            </a:r>
            <a:r>
              <a:rPr lang="en-US" altLang="en-US" sz="2000" i="1" dirty="0" smtClean="0">
                <a:latin typeface="Times New Roman" charset="0"/>
                <a:ea typeface="Times New Roman" charset="0"/>
                <a:cs typeface="Times New Roman" charset="0"/>
                <a:sym typeface="Wingdings" charset="2"/>
              </a:rPr>
              <a:t>s</a:t>
            </a:r>
            <a:r>
              <a:rPr lang="en-US" altLang="en-US" sz="2000" dirty="0" smtClean="0">
                <a:latin typeface="Times New Roman" charset="0"/>
                <a:ea typeface="Times New Roman" charset="0"/>
                <a:cs typeface="Times New Roman" charset="0"/>
                <a:sym typeface="Wingdings" charset="2"/>
              </a:rPr>
              <a:t>;</a:t>
            </a:r>
          </a:p>
          <a:p>
            <a:pPr marL="990600" lvl="1" indent="-533400" eaLnBrk="1" hangingPunct="1">
              <a:buFontTx/>
              <a:buAutoNum type="arabicPeriod"/>
            </a:pPr>
            <a:r>
              <a:rPr lang="en-US" altLang="en-US" sz="2000" i="1" dirty="0" smtClean="0">
                <a:latin typeface="Times New Roman" charset="0"/>
                <a:ea typeface="Times New Roman" charset="0"/>
                <a:cs typeface="Times New Roman" charset="0"/>
              </a:rPr>
              <a:t>n</a:t>
            </a:r>
            <a:r>
              <a:rPr lang="en-US" altLang="en-US" sz="2000" dirty="0" smtClean="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2, </a:t>
            </a:r>
            <a:r>
              <a:rPr lang="en-US" altLang="en-US" sz="2000" i="1" dirty="0">
                <a:latin typeface="Script MT Bold" charset="0"/>
                <a:ea typeface="Times New Roman" charset="0"/>
                <a:cs typeface="Times New Roman" charset="0"/>
              </a:rPr>
              <a:t>l</a:t>
            </a:r>
            <a:r>
              <a:rPr lang="en-US" altLang="en-US" sz="2000" i="1" dirty="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0, and </a:t>
            </a:r>
            <a:r>
              <a:rPr lang="en-US" altLang="en-US" sz="2000" i="1" dirty="0">
                <a:latin typeface="Times New Roman" charset="0"/>
                <a:ea typeface="Times New Roman" charset="0"/>
                <a:cs typeface="Times New Roman" charset="0"/>
              </a:rPr>
              <a:t>m</a:t>
            </a:r>
            <a:r>
              <a:rPr lang="en-US" altLang="en-US" sz="2000" i="1" baseline="-20000" dirty="0">
                <a:latin typeface="Script MT Bold" charset="0"/>
                <a:ea typeface="Times New Roman" charset="0"/>
                <a:cs typeface="Times New Roman" charset="0"/>
              </a:rPr>
              <a:t>l</a:t>
            </a:r>
            <a:r>
              <a:rPr lang="en-US" altLang="en-US" sz="2000" i="1" dirty="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0,  </a:t>
            </a:r>
            <a:r>
              <a:rPr lang="en-US" altLang="en-US" sz="2000" dirty="0">
                <a:latin typeface="Times New Roman" charset="0"/>
                <a:ea typeface="Times New Roman" charset="0"/>
                <a:cs typeface="Times New Roman" charset="0"/>
                <a:sym typeface="Wingdings" charset="2"/>
              </a:rPr>
              <a:t> orbital 2</a:t>
            </a:r>
            <a:r>
              <a:rPr lang="en-US" altLang="en-US" sz="2000" i="1" dirty="0">
                <a:latin typeface="Times New Roman" charset="0"/>
                <a:ea typeface="Times New Roman" charset="0"/>
                <a:cs typeface="Times New Roman" charset="0"/>
                <a:sym typeface="Wingdings" charset="2"/>
              </a:rPr>
              <a:t>s</a:t>
            </a:r>
            <a:r>
              <a:rPr lang="en-US" altLang="en-US" sz="2000" dirty="0">
                <a:latin typeface="Times New Roman" charset="0"/>
                <a:ea typeface="Times New Roman" charset="0"/>
                <a:cs typeface="Times New Roman" charset="0"/>
                <a:sym typeface="Wingdings" charset="2"/>
              </a:rPr>
              <a:t>;</a:t>
            </a:r>
          </a:p>
          <a:p>
            <a:pPr marL="990600" lvl="1" indent="-533400" eaLnBrk="1" hangingPunct="1">
              <a:buFontTx/>
              <a:buAutoNum type="arabicPeriod"/>
            </a:pPr>
            <a:r>
              <a:rPr lang="en-US" altLang="en-US" sz="2000" i="1" dirty="0">
                <a:latin typeface="Times New Roman" charset="0"/>
                <a:ea typeface="Times New Roman" charset="0"/>
                <a:cs typeface="Times New Roman" charset="0"/>
              </a:rPr>
              <a:t>n</a:t>
            </a:r>
            <a:r>
              <a:rPr lang="en-US" altLang="en-US" sz="2000" dirty="0">
                <a:latin typeface="Times New Roman" charset="0"/>
                <a:ea typeface="Times New Roman" charset="0"/>
                <a:cs typeface="Times New Roman" charset="0"/>
              </a:rPr>
              <a:t> = 3, </a:t>
            </a:r>
            <a:r>
              <a:rPr lang="en-US" altLang="en-US" sz="2000" i="1" dirty="0">
                <a:latin typeface="Script MT Bold" charset="0"/>
                <a:ea typeface="Times New Roman" charset="0"/>
                <a:cs typeface="Times New Roman" charset="0"/>
              </a:rPr>
              <a:t>l</a:t>
            </a:r>
            <a:r>
              <a:rPr lang="en-US" altLang="en-US" sz="2000" i="1" dirty="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0, and </a:t>
            </a:r>
            <a:r>
              <a:rPr lang="en-US" altLang="en-US" sz="2000" i="1" dirty="0">
                <a:latin typeface="Times New Roman" charset="0"/>
                <a:ea typeface="Times New Roman" charset="0"/>
                <a:cs typeface="Times New Roman" charset="0"/>
              </a:rPr>
              <a:t>m</a:t>
            </a:r>
            <a:r>
              <a:rPr lang="en-US" altLang="en-US" sz="2000" i="1" baseline="-20000" dirty="0">
                <a:latin typeface="Script MT Bold" charset="0"/>
                <a:ea typeface="Times New Roman" charset="0"/>
                <a:cs typeface="Times New Roman" charset="0"/>
              </a:rPr>
              <a:t>l</a:t>
            </a:r>
            <a:r>
              <a:rPr lang="en-US" altLang="en-US" sz="2000" i="1" dirty="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0, </a:t>
            </a:r>
            <a:r>
              <a:rPr lang="en-US" altLang="en-US" sz="2000" dirty="0">
                <a:latin typeface="Times New Roman" charset="0"/>
                <a:ea typeface="Times New Roman" charset="0"/>
                <a:cs typeface="Times New Roman" charset="0"/>
                <a:sym typeface="Wingdings" charset="2"/>
              </a:rPr>
              <a:t> orbital 3</a:t>
            </a:r>
            <a:r>
              <a:rPr lang="en-US" altLang="en-US" sz="2000" i="1" dirty="0">
                <a:latin typeface="Times New Roman" charset="0"/>
                <a:ea typeface="Times New Roman" charset="0"/>
                <a:cs typeface="Times New Roman" charset="0"/>
                <a:sym typeface="Wingdings" charset="2"/>
              </a:rPr>
              <a:t>s</a:t>
            </a:r>
            <a:r>
              <a:rPr lang="en-US" altLang="en-US" sz="2000" dirty="0">
                <a:latin typeface="Times New Roman" charset="0"/>
                <a:ea typeface="Times New Roman" charset="0"/>
                <a:cs typeface="Times New Roman" charset="0"/>
                <a:sym typeface="Wingdings" charset="2"/>
              </a:rPr>
              <a:t>;</a:t>
            </a:r>
          </a:p>
          <a:p>
            <a:pPr marL="990600" lvl="1" indent="-533400" eaLnBrk="1" hangingPunct="1">
              <a:buFontTx/>
              <a:buAutoNum type="arabicPeriod"/>
            </a:pPr>
            <a:r>
              <a:rPr lang="en-US" altLang="en-US" sz="2000" i="1" dirty="0" smtClean="0">
                <a:latin typeface="Times New Roman" charset="0"/>
                <a:ea typeface="Times New Roman" charset="0"/>
                <a:cs typeface="Times New Roman" charset="0"/>
              </a:rPr>
              <a:t>n</a:t>
            </a:r>
            <a:r>
              <a:rPr lang="en-US" altLang="en-US" sz="2000" dirty="0" smtClean="0">
                <a:latin typeface="Times New Roman" charset="0"/>
                <a:ea typeface="Times New Roman" charset="0"/>
                <a:cs typeface="Times New Roman" charset="0"/>
              </a:rPr>
              <a:t> = 2, </a:t>
            </a:r>
            <a:r>
              <a:rPr lang="en-US" altLang="en-US" sz="2000" i="1" dirty="0" smtClean="0">
                <a:latin typeface="Script MT Bold" charset="0"/>
                <a:ea typeface="Times New Roman" charset="0"/>
                <a:cs typeface="Times New Roman" charset="0"/>
              </a:rPr>
              <a:t>l</a:t>
            </a:r>
            <a:r>
              <a:rPr lang="en-US" altLang="en-US" sz="2000" i="1" dirty="0" smtClean="0">
                <a:latin typeface="Times New Roman" charset="0"/>
                <a:ea typeface="Times New Roman" charset="0"/>
                <a:cs typeface="Times New Roman" charset="0"/>
              </a:rPr>
              <a:t> </a:t>
            </a:r>
            <a:r>
              <a:rPr lang="en-US" altLang="en-US" sz="2000" dirty="0" smtClean="0">
                <a:latin typeface="Times New Roman" charset="0"/>
                <a:ea typeface="Times New Roman" charset="0"/>
                <a:cs typeface="Times New Roman" charset="0"/>
              </a:rPr>
              <a:t>= 1, and </a:t>
            </a:r>
            <a:r>
              <a:rPr lang="en-US" altLang="en-US" sz="2000" i="1" dirty="0" smtClean="0">
                <a:latin typeface="Times New Roman" charset="0"/>
                <a:ea typeface="Times New Roman" charset="0"/>
                <a:cs typeface="Times New Roman" charset="0"/>
              </a:rPr>
              <a:t>m</a:t>
            </a:r>
            <a:r>
              <a:rPr lang="en-US" altLang="en-US" sz="2000" i="1" baseline="-20000" dirty="0" smtClean="0">
                <a:latin typeface="Script MT Bold" charset="0"/>
                <a:ea typeface="Times New Roman" charset="0"/>
                <a:cs typeface="Times New Roman" charset="0"/>
              </a:rPr>
              <a:t>l</a:t>
            </a:r>
            <a:r>
              <a:rPr lang="en-US" altLang="en-US" sz="2000" i="1" dirty="0" smtClean="0">
                <a:latin typeface="Times New Roman" charset="0"/>
                <a:ea typeface="Times New Roman" charset="0"/>
                <a:cs typeface="Times New Roman" charset="0"/>
              </a:rPr>
              <a:t> </a:t>
            </a:r>
            <a:r>
              <a:rPr lang="en-US" altLang="en-US" sz="2000" dirty="0" smtClean="0">
                <a:latin typeface="Times New Roman" charset="0"/>
                <a:ea typeface="Times New Roman" charset="0"/>
                <a:cs typeface="Times New Roman" charset="0"/>
              </a:rPr>
              <a:t>= -1, </a:t>
            </a:r>
            <a:r>
              <a:rPr lang="en-US" altLang="en-US" sz="2000" dirty="0" smtClean="0">
                <a:latin typeface="Times New Roman" charset="0"/>
                <a:ea typeface="Times New Roman" charset="0"/>
                <a:cs typeface="Times New Roman" charset="0"/>
                <a:sym typeface="Wingdings" charset="2"/>
              </a:rPr>
              <a:t> orbital 2</a:t>
            </a:r>
            <a:r>
              <a:rPr lang="en-US" altLang="en-US" sz="2000" i="1" dirty="0" smtClean="0">
                <a:latin typeface="Times New Roman" charset="0"/>
                <a:ea typeface="Times New Roman" charset="0"/>
                <a:cs typeface="Times New Roman" charset="0"/>
                <a:sym typeface="Wingdings" charset="2"/>
              </a:rPr>
              <a:t>p</a:t>
            </a:r>
            <a:r>
              <a:rPr lang="en-US" altLang="en-US" sz="2000" dirty="0" smtClean="0">
                <a:latin typeface="Times New Roman" charset="0"/>
                <a:ea typeface="Times New Roman" charset="0"/>
                <a:cs typeface="Times New Roman" charset="0"/>
                <a:sym typeface="Wingdings" charset="2"/>
              </a:rPr>
              <a:t>;</a:t>
            </a:r>
          </a:p>
          <a:p>
            <a:pPr marL="990600" lvl="1" indent="-533400" eaLnBrk="1" hangingPunct="1">
              <a:buFontTx/>
              <a:buAutoNum type="arabicPeriod"/>
            </a:pPr>
            <a:r>
              <a:rPr lang="en-US" altLang="en-US" sz="2000" i="1" dirty="0" smtClean="0">
                <a:latin typeface="Times New Roman" charset="0"/>
                <a:ea typeface="Times New Roman" charset="0"/>
                <a:cs typeface="Times New Roman" charset="0"/>
              </a:rPr>
              <a:t>n</a:t>
            </a:r>
            <a:r>
              <a:rPr lang="en-US" altLang="en-US" sz="2000" dirty="0" smtClean="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2, </a:t>
            </a:r>
            <a:r>
              <a:rPr lang="en-US" altLang="en-US" sz="2000" i="1" dirty="0">
                <a:latin typeface="Script MT Bold" charset="0"/>
                <a:ea typeface="Times New Roman" charset="0"/>
                <a:cs typeface="Times New Roman" charset="0"/>
              </a:rPr>
              <a:t>l</a:t>
            </a:r>
            <a:r>
              <a:rPr lang="en-US" altLang="en-US" sz="2000" i="1" dirty="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1, and </a:t>
            </a:r>
            <a:r>
              <a:rPr lang="en-US" altLang="en-US" sz="2000" i="1" dirty="0">
                <a:latin typeface="Times New Roman" charset="0"/>
                <a:ea typeface="Times New Roman" charset="0"/>
                <a:cs typeface="Times New Roman" charset="0"/>
              </a:rPr>
              <a:t>m</a:t>
            </a:r>
            <a:r>
              <a:rPr lang="en-US" altLang="en-US" sz="2000" i="1" baseline="-20000" dirty="0">
                <a:latin typeface="Script MT Bold" charset="0"/>
                <a:ea typeface="Times New Roman" charset="0"/>
                <a:cs typeface="Times New Roman" charset="0"/>
              </a:rPr>
              <a:t>l</a:t>
            </a:r>
            <a:r>
              <a:rPr lang="en-US" altLang="en-US" sz="2000" dirty="0">
                <a:latin typeface="Times New Roman" charset="0"/>
                <a:ea typeface="Times New Roman" charset="0"/>
                <a:cs typeface="Times New Roman" charset="0"/>
              </a:rPr>
              <a:t> = 0,  </a:t>
            </a:r>
            <a:r>
              <a:rPr lang="en-US" altLang="en-US" sz="2000" dirty="0">
                <a:latin typeface="Times New Roman" charset="0"/>
                <a:ea typeface="Times New Roman" charset="0"/>
                <a:cs typeface="Times New Roman" charset="0"/>
                <a:sym typeface="Wingdings" charset="2"/>
              </a:rPr>
              <a:t> orbital 2</a:t>
            </a:r>
            <a:r>
              <a:rPr lang="en-US" altLang="en-US" sz="2000" i="1" dirty="0">
                <a:latin typeface="Times New Roman" charset="0"/>
                <a:ea typeface="Times New Roman" charset="0"/>
                <a:cs typeface="Times New Roman" charset="0"/>
                <a:sym typeface="Wingdings" charset="2"/>
              </a:rPr>
              <a:t>p</a:t>
            </a:r>
            <a:r>
              <a:rPr lang="en-US" altLang="en-US" sz="2000" dirty="0">
                <a:latin typeface="Times New Roman" charset="0"/>
                <a:ea typeface="Times New Roman" charset="0"/>
                <a:cs typeface="Times New Roman" charset="0"/>
                <a:sym typeface="Wingdings" charset="2"/>
              </a:rPr>
              <a:t>;</a:t>
            </a:r>
          </a:p>
          <a:p>
            <a:pPr marL="990600" lvl="1" indent="-533400" eaLnBrk="1" hangingPunct="1">
              <a:buFontTx/>
              <a:buAutoNum type="arabicPeriod"/>
            </a:pPr>
            <a:r>
              <a:rPr lang="en-US" altLang="en-US" sz="2000" i="1" dirty="0">
                <a:latin typeface="Times New Roman" charset="0"/>
                <a:ea typeface="Times New Roman" charset="0"/>
                <a:cs typeface="Times New Roman" charset="0"/>
              </a:rPr>
              <a:t>n</a:t>
            </a:r>
            <a:r>
              <a:rPr lang="en-US" altLang="en-US" sz="2000" dirty="0">
                <a:latin typeface="Times New Roman" charset="0"/>
                <a:ea typeface="Times New Roman" charset="0"/>
                <a:cs typeface="Times New Roman" charset="0"/>
              </a:rPr>
              <a:t> = 2, </a:t>
            </a:r>
            <a:r>
              <a:rPr lang="en-US" altLang="en-US" sz="2000" i="1" dirty="0">
                <a:latin typeface="Script MT Bold" charset="0"/>
                <a:ea typeface="Times New Roman" charset="0"/>
                <a:cs typeface="Times New Roman" charset="0"/>
              </a:rPr>
              <a:t>l</a:t>
            </a:r>
            <a:r>
              <a:rPr lang="en-US" altLang="en-US" sz="2000" i="1" dirty="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1, and </a:t>
            </a:r>
            <a:r>
              <a:rPr lang="en-US" altLang="en-US" sz="2000" i="1" dirty="0">
                <a:latin typeface="Times New Roman" charset="0"/>
                <a:ea typeface="Times New Roman" charset="0"/>
                <a:cs typeface="Times New Roman" charset="0"/>
              </a:rPr>
              <a:t>m</a:t>
            </a:r>
            <a:r>
              <a:rPr lang="en-US" altLang="en-US" sz="2000" i="1" baseline="-20000" dirty="0">
                <a:latin typeface="Script MT Bold" charset="0"/>
                <a:ea typeface="Times New Roman" charset="0"/>
                <a:cs typeface="Times New Roman" charset="0"/>
              </a:rPr>
              <a:t>l</a:t>
            </a:r>
            <a:r>
              <a:rPr lang="en-US" altLang="en-US" sz="2000" i="1" dirty="0">
                <a:latin typeface="Times New Roman" charset="0"/>
                <a:ea typeface="Times New Roman" charset="0"/>
                <a:cs typeface="Times New Roman" charset="0"/>
              </a:rPr>
              <a:t> </a:t>
            </a:r>
            <a:r>
              <a:rPr lang="en-US" altLang="en-US" sz="2000" dirty="0">
                <a:latin typeface="Times New Roman" charset="0"/>
                <a:ea typeface="Times New Roman" charset="0"/>
                <a:cs typeface="Times New Roman" charset="0"/>
              </a:rPr>
              <a:t>= 1,  </a:t>
            </a:r>
            <a:r>
              <a:rPr lang="en-US" altLang="en-US" sz="2000" dirty="0">
                <a:latin typeface="Times New Roman" charset="0"/>
                <a:ea typeface="Times New Roman" charset="0"/>
                <a:cs typeface="Times New Roman" charset="0"/>
                <a:sym typeface="Wingdings" charset="2"/>
              </a:rPr>
              <a:t> orbital 2</a:t>
            </a:r>
            <a:r>
              <a:rPr lang="en-US" altLang="en-US" sz="2000" i="1" dirty="0">
                <a:latin typeface="Times New Roman" charset="0"/>
                <a:ea typeface="Times New Roman" charset="0"/>
                <a:cs typeface="Times New Roman" charset="0"/>
                <a:sym typeface="Wingdings" charset="2"/>
              </a:rPr>
              <a:t>p</a:t>
            </a:r>
            <a:r>
              <a:rPr lang="en-US" altLang="en-US" sz="2000" dirty="0">
                <a:latin typeface="Times New Roman" charset="0"/>
                <a:ea typeface="Times New Roman" charset="0"/>
                <a:cs typeface="Times New Roman" charset="0"/>
                <a:sym typeface="Wingdings" charset="2"/>
              </a:rPr>
              <a:t>;</a:t>
            </a:r>
          </a:p>
          <a:p>
            <a:pPr eaLnBrk="1" hangingPunct="1">
              <a:buFont typeface="Arial" charset="0"/>
              <a:buChar char="•"/>
            </a:pPr>
            <a:r>
              <a:rPr lang="en-US" altLang="en-US" sz="2200" i="1" dirty="0">
                <a:latin typeface="Times New Roman" charset="0"/>
                <a:ea typeface="Times New Roman" charset="0"/>
                <a:cs typeface="Times New Roman" charset="0"/>
              </a:rPr>
              <a:t>O</a:t>
            </a:r>
            <a:r>
              <a:rPr lang="en-US" altLang="en-US" sz="2200" i="1" dirty="0" smtClean="0">
                <a:latin typeface="Times New Roman" charset="0"/>
                <a:ea typeface="Times New Roman" charset="0"/>
                <a:cs typeface="Times New Roman" charset="0"/>
              </a:rPr>
              <a:t>rbitals</a:t>
            </a:r>
            <a:r>
              <a:rPr lang="en-US" altLang="en-US" sz="2200" dirty="0" smtClean="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with </a:t>
            </a:r>
            <a:r>
              <a:rPr lang="en-US" altLang="en-US" sz="2200" b="1" i="1" dirty="0">
                <a:latin typeface="Script MT Bold" charset="0"/>
                <a:ea typeface="Times New Roman" charset="0"/>
                <a:cs typeface="Times New Roman" charset="0"/>
              </a:rPr>
              <a:t>l</a:t>
            </a:r>
            <a:r>
              <a:rPr lang="en-US" altLang="en-US" sz="2200" b="1" i="1" dirty="0">
                <a:latin typeface="Times New Roman" charset="0"/>
                <a:ea typeface="Times New Roman" charset="0"/>
                <a:cs typeface="Times New Roman" charset="0"/>
              </a:rPr>
              <a:t> </a:t>
            </a:r>
            <a:r>
              <a:rPr lang="en-US" altLang="en-US" sz="2200" b="1" dirty="0">
                <a:latin typeface="Times New Roman" charset="0"/>
                <a:ea typeface="Times New Roman" charset="0"/>
                <a:cs typeface="Times New Roman" charset="0"/>
              </a:rPr>
              <a:t>= 0 </a:t>
            </a:r>
            <a:r>
              <a:rPr lang="en-US" altLang="en-US" sz="2200" dirty="0">
                <a:latin typeface="Times New Roman" charset="0"/>
                <a:ea typeface="Times New Roman" charset="0"/>
                <a:cs typeface="Times New Roman" charset="0"/>
              </a:rPr>
              <a:t>have </a:t>
            </a:r>
            <a:r>
              <a:rPr lang="en-US" altLang="en-US" sz="2200" b="1" i="1" dirty="0">
                <a:latin typeface="Times New Roman" charset="0"/>
                <a:ea typeface="Times New Roman" charset="0"/>
                <a:cs typeface="Times New Roman" charset="0"/>
              </a:rPr>
              <a:t>spherical shape</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but </a:t>
            </a:r>
            <a:r>
              <a:rPr lang="en-US" altLang="en-US" sz="2200" i="1" dirty="0">
                <a:latin typeface="Times New Roman" charset="0"/>
                <a:ea typeface="Times New Roman" charset="0"/>
                <a:cs typeface="Times New Roman" charset="0"/>
              </a:rPr>
              <a:t>size</a:t>
            </a:r>
            <a:r>
              <a:rPr lang="en-US" altLang="en-US" sz="2200" dirty="0">
                <a:latin typeface="Times New Roman" charset="0"/>
                <a:ea typeface="Times New Roman" charset="0"/>
                <a:cs typeface="Times New Roman" charset="0"/>
              </a:rPr>
              <a:t> </a:t>
            </a:r>
            <a:r>
              <a:rPr lang="en-US" altLang="en-US" sz="2200" dirty="0" smtClean="0">
                <a:latin typeface="Times New Roman" charset="0"/>
                <a:ea typeface="Times New Roman" charset="0"/>
                <a:cs typeface="Times New Roman" charset="0"/>
              </a:rPr>
              <a:t>increases with higher values of </a:t>
            </a:r>
            <a:r>
              <a:rPr lang="en-US" altLang="en-US" sz="2200" i="1" dirty="0" smtClean="0">
                <a:latin typeface="Times New Roman" charset="0"/>
                <a:ea typeface="Times New Roman" charset="0"/>
                <a:cs typeface="Times New Roman" charset="0"/>
              </a:rPr>
              <a:t>n</a:t>
            </a:r>
            <a:r>
              <a:rPr lang="en-US" altLang="en-US" sz="2200" dirty="0" smtClean="0">
                <a:latin typeface="Times New Roman" charset="0"/>
                <a:ea typeface="Times New Roman" charset="0"/>
                <a:cs typeface="Times New Roman" charset="0"/>
              </a:rPr>
              <a:t>;</a:t>
            </a:r>
            <a:endParaRPr lang="en-US" altLang="en-US" sz="2200" dirty="0">
              <a:latin typeface="Times New Roman" charset="0"/>
              <a:ea typeface="Times New Roman" charset="0"/>
              <a:cs typeface="Times New Roman" charset="0"/>
            </a:endParaRPr>
          </a:p>
          <a:p>
            <a:pPr eaLnBrk="1" hangingPunct="1">
              <a:buFont typeface="Arial" charset="0"/>
              <a:buChar char="•"/>
            </a:pPr>
            <a:r>
              <a:rPr lang="en-US" altLang="en-US" sz="2200" dirty="0">
                <a:latin typeface="Times New Roman" charset="0"/>
                <a:ea typeface="Times New Roman" charset="0"/>
                <a:cs typeface="Times New Roman" charset="0"/>
              </a:rPr>
              <a:t>Each orbital-</a:t>
            </a:r>
            <a:r>
              <a:rPr lang="en-US" altLang="en-US" sz="2200" i="1" dirty="0">
                <a:latin typeface="Times New Roman" charset="0"/>
                <a:ea typeface="Times New Roman" charset="0"/>
                <a:cs typeface="Times New Roman" charset="0"/>
              </a:rPr>
              <a:t>p</a:t>
            </a:r>
            <a:r>
              <a:rPr lang="en-US" altLang="en-US" sz="2200" dirty="0">
                <a:latin typeface="Times New Roman" charset="0"/>
                <a:ea typeface="Times New Roman" charset="0"/>
                <a:cs typeface="Times New Roman" charset="0"/>
              </a:rPr>
              <a:t> has two </a:t>
            </a:r>
            <a:r>
              <a:rPr lang="en-US" altLang="en-US" sz="2200" i="1" dirty="0">
                <a:latin typeface="Times New Roman" charset="0"/>
                <a:ea typeface="Times New Roman" charset="0"/>
                <a:cs typeface="Times New Roman" charset="0"/>
              </a:rPr>
              <a:t>lobes</a:t>
            </a:r>
            <a:r>
              <a:rPr lang="en-US" altLang="en-US" sz="2200" dirty="0">
                <a:latin typeface="Times New Roman" charset="0"/>
                <a:ea typeface="Times New Roman" charset="0"/>
                <a:cs typeface="Times New Roman" charset="0"/>
              </a:rPr>
              <a:t>, like a </a:t>
            </a:r>
            <a:r>
              <a:rPr lang="en-US" altLang="en-US" sz="2200" i="1" dirty="0" smtClean="0">
                <a:latin typeface="Times New Roman" charset="0"/>
                <a:ea typeface="Times New Roman" charset="0"/>
                <a:cs typeface="Times New Roman" charset="0"/>
              </a:rPr>
              <a:t>dumb-bell</a:t>
            </a:r>
            <a:r>
              <a:rPr lang="en-US" altLang="en-US" sz="2200" dirty="0" smtClean="0">
                <a:latin typeface="Times New Roman" charset="0"/>
                <a:ea typeface="Times New Roman" charset="0"/>
                <a:cs typeface="Times New Roman" charset="0"/>
              </a:rPr>
              <a:t> shape, </a:t>
            </a:r>
            <a:r>
              <a:rPr lang="en-US" altLang="en-US" sz="2200" dirty="0">
                <a:latin typeface="Times New Roman" charset="0"/>
                <a:ea typeface="Times New Roman" charset="0"/>
                <a:cs typeface="Times New Roman" charset="0"/>
              </a:rPr>
              <a:t>with a </a:t>
            </a:r>
            <a:r>
              <a:rPr lang="en-US" altLang="en-US" sz="2200" b="1" i="1" dirty="0">
                <a:latin typeface="Times New Roman" charset="0"/>
                <a:ea typeface="Times New Roman" charset="0"/>
                <a:cs typeface="Times New Roman" charset="0"/>
              </a:rPr>
              <a:t>nodal</a:t>
            </a:r>
            <a:r>
              <a:rPr lang="en-US" altLang="en-US" sz="2200" dirty="0">
                <a:latin typeface="Times New Roman" charset="0"/>
                <a:ea typeface="Times New Roman" charset="0"/>
                <a:cs typeface="Times New Roman" charset="0"/>
              </a:rPr>
              <a:t> plane</a:t>
            </a:r>
            <a:r>
              <a:rPr lang="en-US" altLang="en-US" sz="2200" dirty="0" smtClean="0">
                <a:latin typeface="Times New Roman" charset="0"/>
                <a:ea typeface="Times New Roman" charset="0"/>
                <a:cs typeface="Times New Roman" charset="0"/>
              </a:rPr>
              <a:t>; </a:t>
            </a:r>
            <a:endParaRPr lang="en-US" altLang="en-US" sz="2200" dirty="0">
              <a:latin typeface="Times New Roman" charset="0"/>
              <a:ea typeface="Times New Roman" charset="0"/>
              <a:cs typeface="Times New Roman" charset="0"/>
            </a:endParaRPr>
          </a:p>
          <a:p>
            <a:pPr eaLnBrk="1" hangingPunct="1">
              <a:buFont typeface="Arial" charset="0"/>
              <a:buChar char="•"/>
            </a:pPr>
            <a:r>
              <a:rPr lang="en-US" altLang="en-US" sz="2200" dirty="0">
                <a:latin typeface="Times New Roman" charset="0"/>
                <a:ea typeface="Times New Roman" charset="0"/>
                <a:cs typeface="Times New Roman" charset="0"/>
              </a:rPr>
              <a:t>A </a:t>
            </a:r>
            <a:r>
              <a:rPr lang="en-US" altLang="en-US" sz="2200" b="1" i="1" dirty="0" smtClean="0">
                <a:latin typeface="Times New Roman" charset="0"/>
                <a:ea typeface="Times New Roman" charset="0"/>
                <a:cs typeface="Times New Roman" charset="0"/>
              </a:rPr>
              <a:t>node</a:t>
            </a:r>
            <a:r>
              <a:rPr lang="en-US" altLang="en-US" sz="2200" dirty="0" smtClean="0">
                <a:latin typeface="Times New Roman" charset="0"/>
                <a:ea typeface="Times New Roman" charset="0"/>
                <a:cs typeface="Times New Roman" charset="0"/>
              </a:rPr>
              <a:t> is a </a:t>
            </a:r>
            <a:r>
              <a:rPr lang="en-US" altLang="en-US" sz="2200" dirty="0">
                <a:latin typeface="Times New Roman" charset="0"/>
                <a:ea typeface="Times New Roman" charset="0"/>
                <a:cs typeface="Times New Roman" charset="0"/>
              </a:rPr>
              <a:t>region </a:t>
            </a:r>
            <a:r>
              <a:rPr lang="en-US" altLang="en-US" sz="2200" dirty="0" smtClean="0">
                <a:latin typeface="Times New Roman" charset="0"/>
                <a:ea typeface="Times New Roman" charset="0"/>
                <a:cs typeface="Times New Roman" charset="0"/>
              </a:rPr>
              <a:t>of </a:t>
            </a:r>
            <a:r>
              <a:rPr lang="en-US" altLang="en-US" sz="2200" i="1" dirty="0">
                <a:latin typeface="Times New Roman" charset="0"/>
                <a:ea typeface="Times New Roman" charset="0"/>
                <a:cs typeface="Times New Roman" charset="0"/>
              </a:rPr>
              <a:t>z</a:t>
            </a:r>
            <a:r>
              <a:rPr lang="en-US" altLang="en-US" sz="2200" i="1" dirty="0" smtClean="0">
                <a:latin typeface="Times New Roman" charset="0"/>
                <a:ea typeface="Times New Roman" charset="0"/>
                <a:cs typeface="Times New Roman" charset="0"/>
              </a:rPr>
              <a:t>ero</a:t>
            </a:r>
            <a:r>
              <a:rPr lang="en-US" altLang="en-US" sz="2200" dirty="0" smtClean="0">
                <a:latin typeface="Times New Roman" charset="0"/>
                <a:ea typeface="Times New Roman" charset="0"/>
                <a:cs typeface="Times New Roman" charset="0"/>
              </a:rPr>
              <a:t> </a:t>
            </a:r>
            <a:r>
              <a:rPr lang="en-US" altLang="en-US" sz="2200" i="1" dirty="0" smtClean="0">
                <a:latin typeface="Times New Roman" charset="0"/>
                <a:ea typeface="Times New Roman" charset="0"/>
                <a:cs typeface="Times New Roman" charset="0"/>
              </a:rPr>
              <a:t>probability;</a:t>
            </a:r>
            <a:endParaRPr lang="en-US" altLang="en-US" sz="2200" dirty="0">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z="2800" i="1" dirty="0">
                <a:latin typeface="Times New Roman" charset="0"/>
                <a:ea typeface="Times New Roman" charset="0"/>
                <a:cs typeface="Times New Roman" charset="0"/>
              </a:rPr>
              <a:t>Radial Probability </a:t>
            </a:r>
            <a:r>
              <a:rPr lang="en-US" altLang="en-US" sz="2800" dirty="0">
                <a:latin typeface="Times New Roman" charset="0"/>
                <a:ea typeface="Times New Roman" charset="0"/>
                <a:cs typeface="Times New Roman" charset="0"/>
              </a:rPr>
              <a:t>Distribution for 1</a:t>
            </a:r>
            <a:r>
              <a:rPr lang="en-US" altLang="en-US" sz="2800" i="1" dirty="0">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in Hydrogen</a:t>
            </a:r>
            <a:r>
              <a:rPr lang="en-US" altLang="en-US" sz="3600" dirty="0">
                <a:latin typeface="Times New Roman" charset="0"/>
                <a:ea typeface="Times New Roman" charset="0"/>
                <a:cs typeface="Times New Roman" charset="0"/>
              </a:rPr>
              <a:t> </a:t>
            </a:r>
          </a:p>
        </p:txBody>
      </p:sp>
      <p:pic>
        <p:nvPicPr>
          <p:cNvPr id="4403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38200" y="1928812"/>
            <a:ext cx="6781800" cy="4167188"/>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02016"/>
            <a:ext cx="7267074" cy="659535"/>
          </a:xfrm>
        </p:spPr>
        <p:txBody>
          <a:bodyPr/>
          <a:lstStyle/>
          <a:p>
            <a:pPr algn="ctr"/>
            <a:r>
              <a:rPr lang="en-US" sz="3200" dirty="0" smtClean="0">
                <a:latin typeface="Times New Roman" charset="0"/>
                <a:ea typeface="Times New Roman" charset="0"/>
                <a:cs typeface="Times New Roman" charset="0"/>
              </a:rPr>
              <a:t>Probability Diagram for finding electron</a:t>
            </a:r>
            <a:endParaRPr lang="en-US" sz="3200" dirty="0">
              <a:latin typeface="Times New Roman" charset="0"/>
              <a:ea typeface="Times New Roman" charset="0"/>
              <a:cs typeface="Times New Roman" charset="0"/>
            </a:endParaRPr>
          </a:p>
        </p:txBody>
      </p:sp>
      <p:pic>
        <p:nvPicPr>
          <p:cNvPr id="2" name="Picture Placeholder 1" descr="CNX_Chem_06_03_sOrbit.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9488" r="-39488"/>
          <a:stretch>
            <a:fillRect/>
          </a:stretch>
        </p:blipFill>
        <p:spPr>
          <a:xfrm>
            <a:off x="457200" y="1286952"/>
            <a:ext cx="8062913" cy="3500071"/>
          </a:xfrm>
        </p:spPr>
      </p:pic>
      <p:sp>
        <p:nvSpPr>
          <p:cNvPr id="7" name="Text Placeholder 6"/>
          <p:cNvSpPr>
            <a:spLocks noGrp="1"/>
          </p:cNvSpPr>
          <p:nvPr>
            <p:ph type="body" sz="quarter" idx="14"/>
          </p:nvPr>
        </p:nvSpPr>
        <p:spPr>
          <a:xfrm>
            <a:off x="457200" y="5012424"/>
            <a:ext cx="8062912" cy="979302"/>
          </a:xfrm>
        </p:spPr>
        <p:txBody>
          <a:bodyPr>
            <a:normAutofit/>
          </a:bodyPr>
          <a:lstStyle/>
          <a:p>
            <a:r>
              <a:rPr lang="en-US" sz="1800" dirty="0"/>
              <a:t>The graphs show the probability (</a:t>
            </a:r>
            <a:r>
              <a:rPr lang="en-US" sz="1800" i="1" dirty="0"/>
              <a:t>y </a:t>
            </a:r>
            <a:r>
              <a:rPr lang="en-US" sz="1800" dirty="0"/>
              <a:t>axis) of finding an electron for the 1</a:t>
            </a:r>
            <a:r>
              <a:rPr lang="en-US" sz="1800" i="1" dirty="0"/>
              <a:t>s</a:t>
            </a:r>
            <a:r>
              <a:rPr lang="en-US" sz="1800" dirty="0"/>
              <a:t>, 2</a:t>
            </a:r>
            <a:r>
              <a:rPr lang="en-US" sz="1800" i="1" dirty="0"/>
              <a:t>s</a:t>
            </a:r>
            <a:r>
              <a:rPr lang="en-US" sz="1800" dirty="0"/>
              <a:t>, 3</a:t>
            </a:r>
            <a:r>
              <a:rPr lang="en-US" sz="1800" i="1" dirty="0"/>
              <a:t>s </a:t>
            </a:r>
            <a:r>
              <a:rPr lang="en-US" sz="1800" dirty="0"/>
              <a:t>orbitals as a function </a:t>
            </a:r>
            <a:r>
              <a:rPr lang="en-US" sz="1800" dirty="0" smtClean="0"/>
              <a:t>of distance </a:t>
            </a:r>
            <a:r>
              <a:rPr lang="en-US" sz="1800" dirty="0"/>
              <a:t>from the nucleus.</a:t>
            </a: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24274" y="227959"/>
            <a:ext cx="1226434" cy="833592"/>
          </a:xfrm>
          <a:prstGeom prst="rect">
            <a:avLst/>
          </a:prstGeom>
        </p:spPr>
      </p:pic>
    </p:spTree>
    <p:extLst>
      <p:ext uri="{BB962C8B-B14F-4D97-AF65-F5344CB8AC3E}">
        <p14:creationId xmlns:p14="http://schemas.microsoft.com/office/powerpoint/2010/main" val="987921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2800" i="1" dirty="0">
                <a:latin typeface="Times New Roman" charset="0"/>
                <a:ea typeface="Times New Roman" charset="0"/>
                <a:cs typeface="Times New Roman" charset="0"/>
              </a:rPr>
              <a:t>Radial Probability </a:t>
            </a:r>
            <a:r>
              <a:rPr lang="en-US" altLang="en-US" sz="2800" dirty="0">
                <a:latin typeface="Times New Roman" charset="0"/>
                <a:ea typeface="Times New Roman" charset="0"/>
                <a:cs typeface="Times New Roman" charset="0"/>
              </a:rPr>
              <a:t>Distributions </a:t>
            </a:r>
            <a:r>
              <a:rPr lang="en-US" altLang="en-US" sz="2800" dirty="0" smtClean="0">
                <a:latin typeface="Times New Roman" charset="0"/>
                <a:ea typeface="Times New Roman" charset="0"/>
                <a:cs typeface="Times New Roman" charset="0"/>
              </a:rPr>
              <a:t/>
            </a:r>
            <a:br>
              <a:rPr lang="en-US" altLang="en-US" sz="2800" dirty="0" smtClean="0">
                <a:latin typeface="Times New Roman" charset="0"/>
                <a:ea typeface="Times New Roman" charset="0"/>
                <a:cs typeface="Times New Roman" charset="0"/>
              </a:rPr>
            </a:br>
            <a:r>
              <a:rPr lang="en-US" altLang="en-US" sz="2800" dirty="0" smtClean="0">
                <a:latin typeface="Times New Roman" charset="0"/>
                <a:ea typeface="Times New Roman" charset="0"/>
                <a:cs typeface="Times New Roman" charset="0"/>
              </a:rPr>
              <a:t>for </a:t>
            </a:r>
            <a:r>
              <a:rPr lang="en-US" altLang="en-US" sz="2800" dirty="0">
                <a:latin typeface="Times New Roman" charset="0"/>
                <a:ea typeface="Times New Roman" charset="0"/>
                <a:cs typeface="Times New Roman" charset="0"/>
              </a:rPr>
              <a:t>1</a:t>
            </a:r>
            <a:r>
              <a:rPr lang="en-US" altLang="en-US" sz="2800" i="1" dirty="0">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2</a:t>
            </a:r>
            <a:r>
              <a:rPr lang="en-US" altLang="en-US" sz="2800" i="1" dirty="0">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&amp; 2</a:t>
            </a:r>
            <a:r>
              <a:rPr lang="en-US" altLang="en-US" sz="2800" i="1" dirty="0">
                <a:latin typeface="Times New Roman" charset="0"/>
                <a:ea typeface="Times New Roman" charset="0"/>
                <a:cs typeface="Times New Roman" charset="0"/>
              </a:rPr>
              <a:t>p</a:t>
            </a:r>
            <a:r>
              <a:rPr lang="en-US" altLang="en-US" sz="2800" dirty="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in </a:t>
            </a:r>
            <a:r>
              <a:rPr lang="en-US" altLang="en-US" sz="2800" dirty="0">
                <a:latin typeface="Times New Roman" charset="0"/>
                <a:ea typeface="Times New Roman" charset="0"/>
                <a:cs typeface="Times New Roman" charset="0"/>
              </a:rPr>
              <a:t>Hydrogen</a:t>
            </a:r>
          </a:p>
        </p:txBody>
      </p:sp>
      <p:pic>
        <p:nvPicPr>
          <p:cNvPr id="45059" name="Picture 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66800" y="1600200"/>
            <a:ext cx="6934200" cy="452596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1173162"/>
          </a:xfrm>
        </p:spPr>
        <p:txBody>
          <a:bodyPr/>
          <a:lstStyle/>
          <a:p>
            <a:pPr eaLnBrk="1" hangingPunct="1"/>
            <a:r>
              <a:rPr lang="en-US" altLang="en-US" sz="3200" i="1" dirty="0">
                <a:latin typeface="Times New Roman" charset="0"/>
                <a:ea typeface="Times New Roman" charset="0"/>
                <a:cs typeface="Times New Roman" charset="0"/>
              </a:rPr>
              <a:t>Radial Probability Distributions</a:t>
            </a:r>
            <a:r>
              <a:rPr lang="en-US" altLang="en-US" sz="3200" dirty="0">
                <a:latin typeface="Times New Roman" charset="0"/>
                <a:ea typeface="Times New Roman" charset="0"/>
                <a:cs typeface="Times New Roman" charset="0"/>
              </a:rPr>
              <a:t> of </a:t>
            </a:r>
            <a:r>
              <a:rPr lang="en-US" altLang="en-US" sz="3200" dirty="0" smtClean="0">
                <a:latin typeface="Times New Roman" charset="0"/>
                <a:ea typeface="Times New Roman" charset="0"/>
                <a:cs typeface="Times New Roman" charset="0"/>
              </a:rPr>
              <a:t/>
            </a:r>
            <a:br>
              <a:rPr lang="en-US" altLang="en-US" sz="3200" dirty="0" smtClean="0">
                <a:latin typeface="Times New Roman" charset="0"/>
                <a:ea typeface="Times New Roman" charset="0"/>
                <a:cs typeface="Times New Roman" charset="0"/>
              </a:rPr>
            </a:br>
            <a:r>
              <a:rPr lang="en-US" altLang="en-US" sz="3200" dirty="0" smtClean="0">
                <a:latin typeface="Times New Roman" charset="0"/>
                <a:ea typeface="Times New Roman" charset="0"/>
                <a:cs typeface="Times New Roman" charset="0"/>
              </a:rPr>
              <a:t>1</a:t>
            </a:r>
            <a:r>
              <a:rPr lang="en-US" altLang="en-US" sz="3200" i="1" dirty="0" smtClean="0">
                <a:latin typeface="Times New Roman" charset="0"/>
                <a:ea typeface="Times New Roman" charset="0"/>
                <a:cs typeface="Times New Roman" charset="0"/>
              </a:rPr>
              <a:t>s, </a:t>
            </a:r>
            <a:r>
              <a:rPr lang="en-US" altLang="en-US" sz="3200" dirty="0" smtClean="0">
                <a:latin typeface="Times New Roman" charset="0"/>
                <a:ea typeface="Times New Roman" charset="0"/>
                <a:cs typeface="Times New Roman" charset="0"/>
              </a:rPr>
              <a:t>2</a:t>
            </a:r>
            <a:r>
              <a:rPr lang="en-US" altLang="en-US" sz="3200" i="1" dirty="0" smtClean="0">
                <a:latin typeface="Times New Roman" charset="0"/>
                <a:ea typeface="Times New Roman" charset="0"/>
                <a:cs typeface="Times New Roman" charset="0"/>
              </a:rPr>
              <a:t>s</a:t>
            </a:r>
            <a:r>
              <a:rPr lang="en-US" altLang="en-US" sz="3200" dirty="0" smtClean="0">
                <a:latin typeface="Times New Roman" charset="0"/>
                <a:ea typeface="Times New Roman" charset="0"/>
                <a:cs typeface="Times New Roman" charset="0"/>
              </a:rPr>
              <a:t>, 3</a:t>
            </a:r>
            <a:r>
              <a:rPr lang="en-US" altLang="en-US" sz="3200" i="1" dirty="0" smtClean="0">
                <a:latin typeface="Times New Roman" charset="0"/>
                <a:ea typeface="Times New Roman" charset="0"/>
                <a:cs typeface="Times New Roman" charset="0"/>
              </a:rPr>
              <a:t>s</a:t>
            </a:r>
            <a:r>
              <a:rPr lang="en-US" altLang="en-US" sz="3200" dirty="0" smtClean="0">
                <a:latin typeface="Times New Roman" charset="0"/>
                <a:ea typeface="Times New Roman" charset="0"/>
                <a:cs typeface="Times New Roman" charset="0"/>
              </a:rPr>
              <a:t>, 2</a:t>
            </a:r>
            <a:r>
              <a:rPr lang="en-US" altLang="en-US" sz="3200" i="1" dirty="0" smtClean="0">
                <a:latin typeface="Times New Roman" charset="0"/>
                <a:ea typeface="Times New Roman" charset="0"/>
                <a:cs typeface="Times New Roman" charset="0"/>
              </a:rPr>
              <a:t>p</a:t>
            </a:r>
            <a:r>
              <a:rPr lang="en-US" altLang="en-US" sz="3200" dirty="0" smtClean="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rPr>
              <a:t>and </a:t>
            </a:r>
            <a:r>
              <a:rPr lang="en-US" altLang="en-US" sz="3200" dirty="0" smtClean="0">
                <a:latin typeface="Times New Roman" charset="0"/>
                <a:ea typeface="Times New Roman" charset="0"/>
                <a:cs typeface="Times New Roman" charset="0"/>
              </a:rPr>
              <a:t>3</a:t>
            </a:r>
            <a:r>
              <a:rPr lang="en-US" altLang="en-US" sz="3200" i="1" dirty="0" smtClean="0">
                <a:latin typeface="Times New Roman" charset="0"/>
                <a:ea typeface="Times New Roman" charset="0"/>
                <a:cs typeface="Times New Roman" charset="0"/>
              </a:rPr>
              <a:t>p</a:t>
            </a:r>
            <a:endParaRPr lang="en-US" altLang="en-US" sz="3200" i="1" dirty="0">
              <a:latin typeface="Times New Roman" charset="0"/>
              <a:ea typeface="Times New Roman" charset="0"/>
              <a:cs typeface="Times New Roman" charset="0"/>
            </a:endParaRPr>
          </a:p>
        </p:txBody>
      </p:sp>
      <p:pic>
        <p:nvPicPr>
          <p:cNvPr id="4608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95399" y="1828800"/>
            <a:ext cx="6406759" cy="47244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z="3200" i="1" dirty="0">
                <a:latin typeface="Times New Roman" charset="0"/>
                <a:ea typeface="Times New Roman" charset="0"/>
                <a:cs typeface="Times New Roman" charset="0"/>
              </a:rPr>
              <a:t>Radial Probability </a:t>
            </a:r>
            <a:r>
              <a:rPr lang="en-US" altLang="en-US" sz="3200" dirty="0">
                <a:latin typeface="Times New Roman" charset="0"/>
                <a:ea typeface="Times New Roman" charset="0"/>
                <a:cs typeface="Times New Roman" charset="0"/>
              </a:rPr>
              <a:t>Distributions of 3</a:t>
            </a:r>
            <a:r>
              <a:rPr lang="en-US" altLang="en-US" sz="3200" i="1" dirty="0">
                <a:latin typeface="Times New Roman" charset="0"/>
                <a:ea typeface="Times New Roman" charset="0"/>
                <a:cs typeface="Times New Roman" charset="0"/>
              </a:rPr>
              <a:t>d</a:t>
            </a:r>
            <a:r>
              <a:rPr lang="en-US" altLang="en-US" sz="3200" dirty="0">
                <a:latin typeface="Times New Roman" charset="0"/>
                <a:ea typeface="Times New Roman" charset="0"/>
                <a:cs typeface="Times New Roman" charset="0"/>
              </a:rPr>
              <a:t> and 4</a:t>
            </a:r>
            <a:r>
              <a:rPr lang="en-US" altLang="en-US" sz="3200" i="1" dirty="0">
                <a:latin typeface="Times New Roman" charset="0"/>
                <a:ea typeface="Times New Roman" charset="0"/>
                <a:cs typeface="Times New Roman" charset="0"/>
              </a:rPr>
              <a:t>s</a:t>
            </a:r>
          </a:p>
        </p:txBody>
      </p:sp>
      <p:pic>
        <p:nvPicPr>
          <p:cNvPr id="4710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90600" y="1676400"/>
            <a:ext cx="6934200" cy="4589463"/>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1" y="241326"/>
            <a:ext cx="7010400" cy="659535"/>
          </a:xfrm>
        </p:spPr>
        <p:txBody>
          <a:bodyPr>
            <a:normAutofit/>
          </a:bodyPr>
          <a:lstStyle/>
          <a:p>
            <a:pPr algn="ctr"/>
            <a:r>
              <a:rPr lang="en-US" sz="3200" dirty="0" smtClean="0">
                <a:solidFill>
                  <a:schemeClr val="tx1"/>
                </a:solidFill>
                <a:latin typeface="Times New Roman" charset="0"/>
                <a:ea typeface="Times New Roman" charset="0"/>
                <a:cs typeface="Times New Roman" charset="0"/>
              </a:rPr>
              <a:t>The Shapes of </a:t>
            </a:r>
            <a:r>
              <a:rPr lang="en-US" sz="3200" i="1" dirty="0" smtClean="0">
                <a:solidFill>
                  <a:schemeClr val="tx1"/>
                </a:solidFill>
                <a:latin typeface="Times New Roman" charset="0"/>
                <a:ea typeface="Times New Roman" charset="0"/>
                <a:cs typeface="Times New Roman" charset="0"/>
              </a:rPr>
              <a:t>s, p, d, and f </a:t>
            </a:r>
            <a:r>
              <a:rPr lang="en-US" sz="3200" dirty="0" smtClean="0">
                <a:solidFill>
                  <a:schemeClr val="tx1"/>
                </a:solidFill>
                <a:latin typeface="Times New Roman" charset="0"/>
                <a:ea typeface="Times New Roman" charset="0"/>
                <a:cs typeface="Times New Roman" charset="0"/>
              </a:rPr>
              <a:t>Orbitals</a:t>
            </a:r>
            <a:endParaRPr lang="en-US" sz="3200" dirty="0">
              <a:solidFill>
                <a:schemeClr val="tx1"/>
              </a:solidFill>
              <a:latin typeface="Times New Roman" charset="0"/>
              <a:ea typeface="Times New Roman" charset="0"/>
              <a:cs typeface="Times New Roman" charset="0"/>
            </a:endParaRPr>
          </a:p>
        </p:txBody>
      </p:sp>
      <p:pic>
        <p:nvPicPr>
          <p:cNvPr id="2" name="Picture Placeholder 1" descr="CNX_Chem_06_03_Oshapes.jpg"/>
          <p:cNvPicPr>
            <a:picLocks noGrp="1" noChangeAspect="1"/>
          </p:cNvPicPr>
          <p:nvPr>
            <p:ph type="pic" sz="quarter" idx="4294967295"/>
          </p:nvPr>
        </p:nvPicPr>
        <p:blipFill>
          <a:blip r:embed="rId3" cstate="email">
            <a:extLst>
              <a:ext uri="{28A0092B-C50C-407E-A947-70E740481C1C}">
                <a14:useLocalDpi xmlns:a14="http://schemas.microsoft.com/office/drawing/2010/main" val="0"/>
              </a:ext>
            </a:extLst>
          </a:blip>
          <a:srcRect t="-2976" b="-2976"/>
          <a:stretch>
            <a:fillRect/>
          </a:stretch>
        </p:blipFill>
        <p:spPr>
          <a:xfrm>
            <a:off x="1638301" y="1336217"/>
            <a:ext cx="4648200" cy="5293183"/>
          </a:xfrm>
          <a:prstGeom prst="rect">
            <a:avLst/>
          </a:prstGeom>
        </p:spPr>
      </p:pic>
      <p:pic>
        <p:nvPicPr>
          <p:cNvPr id="6" name="Picture 5" descr="OSX-Stacked-TM-RGB-300dpi-201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15842912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z="3200">
                <a:latin typeface="Times New Roman" charset="0"/>
                <a:ea typeface="Times New Roman" charset="0"/>
                <a:cs typeface="Times New Roman" charset="0"/>
              </a:rPr>
              <a:t>Experiment by Stern &amp; Gerlac Led to The Concept of Electron Spins</a:t>
            </a:r>
          </a:p>
        </p:txBody>
      </p:sp>
      <p:pic>
        <p:nvPicPr>
          <p:cNvPr id="5120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828800"/>
            <a:ext cx="7696200" cy="4316413"/>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7152887" cy="659535"/>
          </a:xfrm>
        </p:spPr>
        <p:txBody>
          <a:bodyPr>
            <a:normAutofit/>
          </a:bodyPr>
          <a:lstStyle/>
          <a:p>
            <a:pPr algn="ctr"/>
            <a:r>
              <a:rPr lang="en-US" sz="3200" dirty="0" smtClean="0">
                <a:solidFill>
                  <a:schemeClr val="tx1"/>
                </a:solidFill>
                <a:latin typeface="Times New Roman" charset="0"/>
                <a:ea typeface="Times New Roman" charset="0"/>
                <a:cs typeface="Times New Roman" charset="0"/>
              </a:rPr>
              <a:t>Electronic Spins in Atom</a:t>
            </a:r>
            <a:endParaRPr lang="en-US" sz="3200" dirty="0">
              <a:solidFill>
                <a:schemeClr val="tx1"/>
              </a:solidFill>
              <a:latin typeface="Times New Roman" charset="0"/>
              <a:ea typeface="Times New Roman" charset="0"/>
              <a:cs typeface="Times New Roman" charset="0"/>
            </a:endParaRPr>
          </a:p>
        </p:txBody>
      </p:sp>
      <p:pic>
        <p:nvPicPr>
          <p:cNvPr id="2" name="Picture Placeholder 1" descr="CNX_Chem_06_03_eSpi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072" r="-10072"/>
          <a:stretch>
            <a:fillRect/>
          </a:stretch>
        </p:blipFill>
        <p:spPr/>
      </p:pic>
      <p:sp>
        <p:nvSpPr>
          <p:cNvPr id="7" name="Text Placeholder 6"/>
          <p:cNvSpPr>
            <a:spLocks noGrp="1"/>
          </p:cNvSpPr>
          <p:nvPr>
            <p:ph type="body" sz="quarter" idx="14"/>
          </p:nvPr>
        </p:nvSpPr>
        <p:spPr/>
        <p:txBody>
          <a:bodyPr>
            <a:normAutofit/>
          </a:bodyPr>
          <a:lstStyle/>
          <a:p>
            <a:r>
              <a:rPr lang="en-US" sz="2000" dirty="0"/>
              <a:t>Electrons with spin values ±</a:t>
            </a:r>
            <a:r>
              <a:rPr lang="en-US" sz="2000" dirty="0" smtClean="0"/>
              <a:t>1/2 in </a:t>
            </a:r>
            <a:r>
              <a:rPr lang="en-US" sz="2000" dirty="0"/>
              <a:t>an external magnetic field.</a:t>
            </a: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116260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smtClean="0">
                <a:latin typeface="Times New Roman" charset="0"/>
              </a:rPr>
              <a:t>Electromagnetic Spectrum</a:t>
            </a:r>
            <a:endParaRPr lang="en-US" sz="4000" dirty="0">
              <a:latin typeface="Times New Roman" charset="0"/>
              <a:ea typeface="Times New Roman" charset="0"/>
              <a:cs typeface="Times New Roman" charset="0"/>
            </a:endParaRPr>
          </a:p>
        </p:txBody>
      </p:sp>
      <p:pic>
        <p:nvPicPr>
          <p:cNvPr id="6" name="Content Placeholder 5"/>
          <p:cNvPicPr>
            <a:picLocks noGrp="1"/>
          </p:cNvPicPr>
          <p:nvPr>
            <p:ph idx="1"/>
          </p:nvPr>
        </p:nvPicPr>
        <p:blipFill>
          <a:blip r:embed="rId2"/>
          <a:stretch>
            <a:fillRect/>
          </a:stretch>
        </p:blipFill>
        <p:spPr>
          <a:xfrm>
            <a:off x="457200" y="1661121"/>
            <a:ext cx="8229600" cy="4404121"/>
          </a:xfrm>
          <a:prstGeom prst="rect">
            <a:avLst/>
          </a:prstGeom>
        </p:spPr>
      </p:pic>
    </p:spTree>
    <p:extLst>
      <p:ext uri="{BB962C8B-B14F-4D97-AF65-F5344CB8AC3E}">
        <p14:creationId xmlns:p14="http://schemas.microsoft.com/office/powerpoint/2010/main" val="1131402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z="3200" dirty="0">
                <a:latin typeface="Times New Roman" charset="0"/>
                <a:ea typeface="Times New Roman" charset="0"/>
                <a:cs typeface="Times New Roman" charset="0"/>
              </a:rPr>
              <a:t>Quantum Numbers </a:t>
            </a:r>
            <a:r>
              <a:rPr lang="en-US" altLang="en-US" sz="3200" dirty="0" smtClean="0">
                <a:latin typeface="Times New Roman" charset="0"/>
                <a:ea typeface="Times New Roman" charset="0"/>
                <a:cs typeface="Times New Roman" charset="0"/>
              </a:rPr>
              <a:t>for </a:t>
            </a:r>
            <a:r>
              <a:rPr lang="en-US" altLang="en-US" sz="3200" dirty="0">
                <a:latin typeface="Times New Roman" charset="0"/>
                <a:ea typeface="Times New Roman" charset="0"/>
                <a:cs typeface="Times New Roman" charset="0"/>
              </a:rPr>
              <a:t>Orbitals and Electrons </a:t>
            </a:r>
          </a:p>
        </p:txBody>
      </p:sp>
      <p:sp>
        <p:nvSpPr>
          <p:cNvPr id="53251" name="Rectangle 3"/>
          <p:cNvSpPr>
            <a:spLocks noGrp="1" noChangeArrowheads="1"/>
          </p:cNvSpPr>
          <p:nvPr>
            <p:ph type="body" idx="1"/>
          </p:nvPr>
        </p:nvSpPr>
        <p:spPr>
          <a:xfrm>
            <a:off x="609600" y="1600200"/>
            <a:ext cx="8077200" cy="4800600"/>
          </a:xfrm>
        </p:spPr>
        <p:txBody>
          <a:bodyPr/>
          <a:lstStyle/>
          <a:p>
            <a:pPr eaLnBrk="1" hangingPunct="1">
              <a:lnSpc>
                <a:spcPct val="90000"/>
              </a:lnSpc>
            </a:pPr>
            <a:r>
              <a:rPr lang="en-US" altLang="en-US" sz="2800" dirty="0">
                <a:latin typeface="Times New Roman" charset="0"/>
                <a:ea typeface="Times New Roman" charset="0"/>
                <a:cs typeface="Times New Roman" charset="0"/>
              </a:rPr>
              <a:t>A set of </a:t>
            </a:r>
            <a:r>
              <a:rPr lang="en-US" altLang="en-US" sz="2800" i="1" dirty="0">
                <a:latin typeface="Times New Roman" charset="0"/>
                <a:ea typeface="Times New Roman" charset="0"/>
                <a:cs typeface="Times New Roman" charset="0"/>
              </a:rPr>
              <a:t>three</a:t>
            </a:r>
            <a:r>
              <a:rPr lang="en-US" altLang="en-US" sz="2800" dirty="0">
                <a:latin typeface="Times New Roman" charset="0"/>
                <a:ea typeface="Times New Roman" charset="0"/>
                <a:cs typeface="Times New Roman" charset="0"/>
              </a:rPr>
              <a:t> quantum </a:t>
            </a:r>
            <a:r>
              <a:rPr lang="en-US" altLang="en-US" sz="2800" dirty="0" smtClean="0">
                <a:latin typeface="Times New Roman" charset="0"/>
                <a:ea typeface="Times New Roman" charset="0"/>
                <a:cs typeface="Times New Roman" charset="0"/>
              </a:rPr>
              <a:t>numbers: </a:t>
            </a:r>
            <a:r>
              <a:rPr lang="en-US" altLang="en-US" sz="2800" b="1" i="1" dirty="0">
                <a:solidFill>
                  <a:srgbClr val="7030A0"/>
                </a:solidFill>
                <a:latin typeface="Times New Roman" charset="0"/>
                <a:ea typeface="Times New Roman" charset="0"/>
                <a:cs typeface="Times New Roman" charset="0"/>
              </a:rPr>
              <a:t>n</a:t>
            </a:r>
            <a:r>
              <a:rPr lang="en-US" altLang="en-US" sz="2800" b="1" dirty="0">
                <a:solidFill>
                  <a:srgbClr val="7030A0"/>
                </a:solidFill>
                <a:latin typeface="Times New Roman" charset="0"/>
                <a:ea typeface="Times New Roman" charset="0"/>
                <a:cs typeface="Times New Roman" charset="0"/>
              </a:rPr>
              <a:t>, </a:t>
            </a:r>
            <a:r>
              <a:rPr lang="en-US" altLang="en-US" sz="2800" b="1" dirty="0">
                <a:solidFill>
                  <a:srgbClr val="7030A0"/>
                </a:solidFill>
                <a:latin typeface="Script MT Bold" charset="0"/>
                <a:ea typeface="Times New Roman" charset="0"/>
                <a:cs typeface="Times New Roman" charset="0"/>
              </a:rPr>
              <a:t>l</a:t>
            </a:r>
            <a:r>
              <a:rPr lang="en-US" altLang="en-US" sz="2800" b="1" dirty="0">
                <a:solidFill>
                  <a:srgbClr val="7030A0"/>
                </a:solidFill>
                <a:latin typeface="Times New Roman" charset="0"/>
                <a:ea typeface="Times New Roman" charset="0"/>
                <a:cs typeface="Times New Roman" charset="0"/>
              </a:rPr>
              <a:t>, </a:t>
            </a:r>
            <a:r>
              <a:rPr lang="en-US" altLang="en-US" sz="2400" b="1" dirty="0">
                <a:solidFill>
                  <a:srgbClr val="7030A0"/>
                </a:solidFill>
                <a:latin typeface="Times New Roman" charset="0"/>
                <a:ea typeface="Times New Roman" charset="0"/>
                <a:cs typeface="Times New Roman" charset="0"/>
              </a:rPr>
              <a:t>and</a:t>
            </a:r>
            <a:r>
              <a:rPr lang="en-US" altLang="en-US" sz="2800" b="1" dirty="0">
                <a:solidFill>
                  <a:srgbClr val="7030A0"/>
                </a:solidFill>
                <a:latin typeface="Times New Roman" charset="0"/>
                <a:ea typeface="Times New Roman" charset="0"/>
                <a:cs typeface="Times New Roman" charset="0"/>
              </a:rPr>
              <a:t> </a:t>
            </a:r>
            <a:r>
              <a:rPr lang="en-US" altLang="en-US" sz="2800" b="1" i="1" dirty="0">
                <a:solidFill>
                  <a:srgbClr val="7030A0"/>
                </a:solidFill>
                <a:latin typeface="Times New Roman" charset="0"/>
                <a:ea typeface="Times New Roman" charset="0"/>
                <a:cs typeface="Times New Roman" charset="0"/>
              </a:rPr>
              <a:t>m</a:t>
            </a:r>
            <a:r>
              <a:rPr lang="en-US" altLang="en-US" sz="2800" b="1" i="1" baseline="-20000" dirty="0">
                <a:solidFill>
                  <a:srgbClr val="7030A0"/>
                </a:solidFill>
                <a:latin typeface="Script MT Bold" charset="0"/>
                <a:ea typeface="Times New Roman" charset="0"/>
                <a:cs typeface="Times New Roman" charset="0"/>
              </a:rPr>
              <a:t>l</a:t>
            </a:r>
            <a:r>
              <a:rPr lang="en-US" altLang="en-US" sz="2800" dirty="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are required to describe an </a:t>
            </a:r>
            <a:r>
              <a:rPr lang="en-US" altLang="en-US" sz="2800" i="1" dirty="0" smtClean="0">
                <a:latin typeface="Times New Roman" charset="0"/>
                <a:ea typeface="Times New Roman" charset="0"/>
                <a:cs typeface="Times New Roman" charset="0"/>
              </a:rPr>
              <a:t>orbital</a:t>
            </a:r>
            <a:r>
              <a:rPr lang="en-US" altLang="en-US" sz="2800" dirty="0" smtClean="0">
                <a:latin typeface="Times New Roman" charset="0"/>
                <a:ea typeface="Times New Roman" charset="0"/>
                <a:cs typeface="Times New Roman" charset="0"/>
              </a:rPr>
              <a:t>;</a:t>
            </a:r>
          </a:p>
          <a:p>
            <a:pPr marL="457200" lvl="1" indent="0" eaLnBrk="1" hangingPunct="1">
              <a:lnSpc>
                <a:spcPct val="90000"/>
              </a:lnSpc>
              <a:buNone/>
            </a:pPr>
            <a:endParaRPr lang="en-US" altLang="en-US" sz="1600" dirty="0">
              <a:latin typeface="Times New Roman" charset="0"/>
              <a:ea typeface="Times New Roman" charset="0"/>
              <a:cs typeface="Times New Roman" charset="0"/>
            </a:endParaRPr>
          </a:p>
          <a:p>
            <a:pPr eaLnBrk="1" hangingPunct="1">
              <a:lnSpc>
                <a:spcPct val="90000"/>
              </a:lnSpc>
            </a:pPr>
            <a:r>
              <a:rPr lang="en-US" altLang="en-US" sz="2800" dirty="0">
                <a:latin typeface="Times New Roman" charset="0"/>
                <a:ea typeface="Times New Roman" charset="0"/>
                <a:cs typeface="Times New Roman" charset="0"/>
              </a:rPr>
              <a:t>A set of </a:t>
            </a:r>
            <a:r>
              <a:rPr lang="en-US" altLang="en-US" sz="2800" i="1" dirty="0">
                <a:latin typeface="Times New Roman" charset="0"/>
                <a:ea typeface="Times New Roman" charset="0"/>
                <a:cs typeface="Times New Roman" charset="0"/>
              </a:rPr>
              <a:t>four</a:t>
            </a:r>
            <a:r>
              <a:rPr lang="en-US" altLang="en-US" sz="2800" dirty="0">
                <a:latin typeface="Times New Roman" charset="0"/>
                <a:ea typeface="Times New Roman" charset="0"/>
                <a:cs typeface="Times New Roman" charset="0"/>
              </a:rPr>
              <a:t> quantum numbers: </a:t>
            </a:r>
            <a:r>
              <a:rPr lang="en-US" altLang="en-US" sz="2800" b="1" i="1" dirty="0">
                <a:solidFill>
                  <a:srgbClr val="0070C0"/>
                </a:solidFill>
                <a:latin typeface="Times New Roman" charset="0"/>
                <a:ea typeface="Times New Roman" charset="0"/>
                <a:cs typeface="Times New Roman" charset="0"/>
              </a:rPr>
              <a:t>n</a:t>
            </a:r>
            <a:r>
              <a:rPr lang="en-US" altLang="en-US" sz="2800" b="1" dirty="0">
                <a:solidFill>
                  <a:srgbClr val="0070C0"/>
                </a:solidFill>
                <a:latin typeface="Times New Roman" charset="0"/>
                <a:ea typeface="Times New Roman" charset="0"/>
                <a:cs typeface="Times New Roman" charset="0"/>
              </a:rPr>
              <a:t>, </a:t>
            </a:r>
            <a:r>
              <a:rPr lang="en-US" altLang="en-US" sz="2800" b="1" dirty="0">
                <a:solidFill>
                  <a:srgbClr val="0070C0"/>
                </a:solidFill>
                <a:latin typeface="Script MT Bold" charset="0"/>
                <a:ea typeface="Times New Roman" charset="0"/>
                <a:cs typeface="Times New Roman" charset="0"/>
              </a:rPr>
              <a:t>l</a:t>
            </a:r>
            <a:r>
              <a:rPr lang="en-US" altLang="en-US" sz="2800" b="1" dirty="0">
                <a:solidFill>
                  <a:srgbClr val="0070C0"/>
                </a:solidFill>
                <a:latin typeface="Times New Roman" charset="0"/>
                <a:ea typeface="Times New Roman" charset="0"/>
                <a:cs typeface="Times New Roman" charset="0"/>
              </a:rPr>
              <a:t>, </a:t>
            </a:r>
            <a:r>
              <a:rPr lang="en-US" altLang="en-US" sz="2800" b="1" i="1" dirty="0">
                <a:solidFill>
                  <a:srgbClr val="0070C0"/>
                </a:solidFill>
                <a:latin typeface="Times New Roman" charset="0"/>
                <a:ea typeface="Times New Roman" charset="0"/>
                <a:cs typeface="Times New Roman" charset="0"/>
              </a:rPr>
              <a:t>m</a:t>
            </a:r>
            <a:r>
              <a:rPr lang="en-US" altLang="en-US" sz="2800" b="1" baseline="-20000" dirty="0">
                <a:solidFill>
                  <a:srgbClr val="0070C0"/>
                </a:solidFill>
                <a:latin typeface="Script MT Bold" charset="0"/>
                <a:ea typeface="Times New Roman" charset="0"/>
                <a:cs typeface="Times New Roman" charset="0"/>
              </a:rPr>
              <a:t>l</a:t>
            </a:r>
            <a:r>
              <a:rPr lang="en-US" altLang="en-US" sz="2800" b="1" dirty="0">
                <a:solidFill>
                  <a:srgbClr val="0070C0"/>
                </a:solidFill>
                <a:latin typeface="Times New Roman" charset="0"/>
                <a:ea typeface="Times New Roman" charset="0"/>
                <a:cs typeface="Times New Roman" charset="0"/>
              </a:rPr>
              <a:t>, </a:t>
            </a:r>
            <a:r>
              <a:rPr lang="en-US" altLang="en-US" sz="2400" b="1" dirty="0">
                <a:solidFill>
                  <a:srgbClr val="0070C0"/>
                </a:solidFill>
                <a:latin typeface="Times New Roman" charset="0"/>
                <a:ea typeface="Times New Roman" charset="0"/>
                <a:cs typeface="Times New Roman" charset="0"/>
              </a:rPr>
              <a:t>and</a:t>
            </a:r>
            <a:r>
              <a:rPr lang="en-US" altLang="en-US" sz="2800" b="1" dirty="0">
                <a:solidFill>
                  <a:srgbClr val="0070C0"/>
                </a:solidFill>
                <a:latin typeface="Times New Roman" charset="0"/>
                <a:ea typeface="Times New Roman" charset="0"/>
                <a:cs typeface="Times New Roman" charset="0"/>
              </a:rPr>
              <a:t> </a:t>
            </a:r>
            <a:r>
              <a:rPr lang="en-US" altLang="en-US" sz="2800" b="1" i="1" dirty="0" err="1">
                <a:solidFill>
                  <a:srgbClr val="0070C0"/>
                </a:solidFill>
                <a:latin typeface="Times New Roman" charset="0"/>
                <a:ea typeface="Times New Roman" charset="0"/>
                <a:cs typeface="Times New Roman" charset="0"/>
              </a:rPr>
              <a:t>m</a:t>
            </a:r>
            <a:r>
              <a:rPr lang="en-US" altLang="en-US" sz="2800" b="1" baseline="-12000" dirty="0" err="1">
                <a:solidFill>
                  <a:srgbClr val="0070C0"/>
                </a:solidFill>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are required to describe an electron; </a:t>
            </a:r>
          </a:p>
          <a:p>
            <a:pPr marL="457200" lvl="1" indent="0" algn="ctr" eaLnBrk="1" hangingPunct="1">
              <a:lnSpc>
                <a:spcPct val="90000"/>
              </a:lnSpc>
              <a:buNone/>
            </a:pPr>
            <a:endParaRPr lang="en-US" altLang="en-US" sz="1600" dirty="0">
              <a:latin typeface="Times New Roman" charset="0"/>
              <a:ea typeface="Times New Roman" charset="0"/>
              <a:cs typeface="Times New Roman" charset="0"/>
            </a:endParaRPr>
          </a:p>
          <a:p>
            <a:pPr eaLnBrk="1" hangingPunct="1">
              <a:lnSpc>
                <a:spcPct val="90000"/>
              </a:lnSpc>
            </a:pPr>
            <a:r>
              <a:rPr lang="en-US" altLang="en-US" sz="2800" dirty="0">
                <a:latin typeface="Times New Roman" charset="0"/>
                <a:ea typeface="Times New Roman" charset="0"/>
                <a:cs typeface="Times New Roman" charset="0"/>
              </a:rPr>
              <a:t>The </a:t>
            </a:r>
            <a:r>
              <a:rPr lang="en-US" altLang="en-US" sz="2800" b="1" i="1" dirty="0">
                <a:latin typeface="Times New Roman" charset="0"/>
                <a:ea typeface="Times New Roman" charset="0"/>
                <a:cs typeface="Times New Roman" charset="0"/>
              </a:rPr>
              <a:t>spin quantum number</a:t>
            </a:r>
            <a:r>
              <a:rPr lang="en-US" altLang="en-US" sz="2800" b="1"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rPr>
              <a:t>(</a:t>
            </a:r>
            <a:r>
              <a:rPr lang="en-US" altLang="en-US" sz="2800" i="1" dirty="0" err="1">
                <a:latin typeface="Times New Roman" charset="0"/>
                <a:ea typeface="Times New Roman" charset="0"/>
                <a:cs typeface="Times New Roman" charset="0"/>
              </a:rPr>
              <a:t>m</a:t>
            </a:r>
            <a:r>
              <a:rPr lang="en-US" altLang="en-US" sz="2800" baseline="-12000" dirty="0" err="1">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is assigned value of </a:t>
            </a:r>
            <a:r>
              <a:rPr lang="en-US" altLang="en-US" sz="2800" dirty="0">
                <a:latin typeface="Times New Roman" charset="0"/>
                <a:ea typeface="Times New Roman" charset="0"/>
                <a:cs typeface="Times New Roman" charset="0"/>
              </a:rPr>
              <a:t>+½ or </a:t>
            </a:r>
            <a:r>
              <a:rPr lang="en-US" altLang="en-US" sz="2800" dirty="0" smtClean="0">
                <a:latin typeface="Times New Roman" charset="0"/>
                <a:ea typeface="Times New Roman" charset="0"/>
                <a:cs typeface="Times New Roman" charset="0"/>
              </a:rPr>
              <a:t>-½; this value </a:t>
            </a:r>
            <a:r>
              <a:rPr lang="en-US" altLang="en-US" sz="2800" dirty="0">
                <a:latin typeface="Times New Roman" charset="0"/>
                <a:ea typeface="Times New Roman" charset="0"/>
                <a:cs typeface="Times New Roman" charset="0"/>
              </a:rPr>
              <a:t>denotes </a:t>
            </a:r>
            <a:r>
              <a:rPr lang="en-US" altLang="en-US" sz="2800" dirty="0" smtClean="0">
                <a:latin typeface="Times New Roman" charset="0"/>
                <a:ea typeface="Times New Roman" charset="0"/>
                <a:cs typeface="Times New Roman" charset="0"/>
              </a:rPr>
              <a:t>electron spin </a:t>
            </a:r>
            <a:r>
              <a:rPr lang="en-US" altLang="en-US" sz="2800" dirty="0">
                <a:latin typeface="Times New Roman" charset="0"/>
                <a:ea typeface="Times New Roman" charset="0"/>
                <a:cs typeface="Times New Roman" charset="0"/>
              </a:rPr>
              <a:t>direction </a:t>
            </a:r>
            <a:r>
              <a:rPr lang="en-US" altLang="en-US" sz="2800" dirty="0" smtClean="0">
                <a:latin typeface="Times New Roman" charset="0"/>
                <a:ea typeface="Times New Roman" charset="0"/>
                <a:cs typeface="Times New Roman" charset="0"/>
              </a:rPr>
              <a:t>as either in clockwise </a:t>
            </a:r>
            <a:r>
              <a:rPr lang="en-US" altLang="en-US" sz="2800" dirty="0">
                <a:latin typeface="Times New Roman" charset="0"/>
                <a:ea typeface="Times New Roman" charset="0"/>
                <a:cs typeface="Times New Roman" charset="0"/>
              </a:rPr>
              <a:t>or </a:t>
            </a:r>
            <a:r>
              <a:rPr lang="en-US" altLang="en-US" sz="2800" dirty="0" smtClean="0">
                <a:latin typeface="Times New Roman" charset="0"/>
                <a:ea typeface="Times New Roman" charset="0"/>
                <a:cs typeface="Times New Roman" charset="0"/>
              </a:rPr>
              <a:t>counter-clockwise spin.</a:t>
            </a:r>
            <a:endParaRPr lang="en-US" altLang="en-US" sz="2800" dirty="0">
              <a:latin typeface="Times New Roman" charset="0"/>
              <a:ea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z="3600" dirty="0">
                <a:latin typeface="Times New Roman" charset="0"/>
                <a:ea typeface="Times New Roman" charset="0"/>
                <a:cs typeface="Times New Roman" charset="0"/>
              </a:rPr>
              <a:t>Pauli Exclusion Principle</a:t>
            </a:r>
            <a:endParaRPr lang="en-US" altLang="en-US" sz="3600" dirty="0"/>
          </a:p>
        </p:txBody>
      </p:sp>
      <p:sp>
        <p:nvSpPr>
          <p:cNvPr id="54275" name="Content Placeholder 2"/>
          <p:cNvSpPr>
            <a:spLocks noGrp="1"/>
          </p:cNvSpPr>
          <p:nvPr>
            <p:ph idx="1"/>
          </p:nvPr>
        </p:nvSpPr>
        <p:spPr/>
        <p:txBody>
          <a:bodyPr/>
          <a:lstStyle/>
          <a:p>
            <a:pPr eaLnBrk="1" hangingPunct="1">
              <a:lnSpc>
                <a:spcPct val="90000"/>
              </a:lnSpc>
            </a:pPr>
            <a:r>
              <a:rPr lang="en-US" altLang="en-US" sz="2800" i="1" dirty="0">
                <a:latin typeface="Times New Roman" charset="0"/>
                <a:ea typeface="Times New Roman" charset="0"/>
                <a:cs typeface="Times New Roman" charset="0"/>
              </a:rPr>
              <a:t>Pauli Exclusion Principle </a:t>
            </a:r>
            <a:r>
              <a:rPr lang="en-US" altLang="en-US" sz="2800" dirty="0">
                <a:latin typeface="Times New Roman" charset="0"/>
                <a:ea typeface="Times New Roman" charset="0"/>
                <a:cs typeface="Times New Roman" charset="0"/>
              </a:rPr>
              <a:t>set a limit to the number of electrons in a given orbital</a:t>
            </a:r>
            <a:r>
              <a:rPr lang="en-US" altLang="en-US" sz="2800" dirty="0" smtClean="0">
                <a:latin typeface="Times New Roman" charset="0"/>
                <a:ea typeface="Times New Roman" charset="0"/>
                <a:cs typeface="Times New Roman" charset="0"/>
              </a:rPr>
              <a:t>;</a:t>
            </a:r>
          </a:p>
          <a:p>
            <a:pPr lvl="1" eaLnBrk="1" hangingPunct="1">
              <a:lnSpc>
                <a:spcPct val="90000"/>
              </a:lnSpc>
            </a:pPr>
            <a:endParaRPr lang="en-US" altLang="en-US" sz="1600" i="1" dirty="0">
              <a:latin typeface="Times New Roman" charset="0"/>
              <a:ea typeface="Times New Roman" charset="0"/>
              <a:cs typeface="Times New Roman" charset="0"/>
            </a:endParaRPr>
          </a:p>
          <a:p>
            <a:pPr eaLnBrk="1" hangingPunct="1">
              <a:lnSpc>
                <a:spcPct val="90000"/>
              </a:lnSpc>
            </a:pPr>
            <a:r>
              <a:rPr lang="en-US" altLang="en-US" sz="2800" dirty="0">
                <a:latin typeface="Times New Roman" charset="0"/>
                <a:ea typeface="Times New Roman" charset="0"/>
                <a:cs typeface="Times New Roman" charset="0"/>
              </a:rPr>
              <a:t>It states that </a:t>
            </a:r>
            <a:r>
              <a:rPr lang="en-US" altLang="en-US" sz="2800" i="1" dirty="0" smtClean="0">
                <a:latin typeface="Times New Roman" charset="0"/>
                <a:ea typeface="Times New Roman" charset="0"/>
                <a:cs typeface="Times New Roman" charset="0"/>
              </a:rPr>
              <a:t>no</a:t>
            </a:r>
            <a:r>
              <a:rPr lang="en-US" altLang="en-US" sz="2800" dirty="0" smtClean="0">
                <a:latin typeface="Times New Roman" charset="0"/>
                <a:ea typeface="Times New Roman" charset="0"/>
                <a:cs typeface="Times New Roman" charset="0"/>
              </a:rPr>
              <a:t> </a:t>
            </a:r>
            <a:r>
              <a:rPr lang="en-US" altLang="en-US" sz="2800" i="1" dirty="0" smtClean="0">
                <a:latin typeface="Times New Roman" charset="0"/>
                <a:ea typeface="Times New Roman" charset="0"/>
                <a:cs typeface="Times New Roman" charset="0"/>
              </a:rPr>
              <a:t>two </a:t>
            </a:r>
            <a:r>
              <a:rPr lang="en-US" altLang="en-US" sz="2800" i="1" dirty="0">
                <a:latin typeface="Times New Roman" charset="0"/>
                <a:ea typeface="Times New Roman" charset="0"/>
                <a:cs typeface="Times New Roman" charset="0"/>
              </a:rPr>
              <a:t>electrons in a given atom </a:t>
            </a:r>
            <a:r>
              <a:rPr lang="en-US" altLang="en-US" sz="2800" i="1" dirty="0" smtClean="0">
                <a:latin typeface="Times New Roman" charset="0"/>
                <a:ea typeface="Times New Roman" charset="0"/>
                <a:cs typeface="Times New Roman" charset="0"/>
              </a:rPr>
              <a:t>should </a:t>
            </a:r>
            <a:r>
              <a:rPr lang="en-US" altLang="en-US" sz="2800" i="1" dirty="0">
                <a:latin typeface="Times New Roman" charset="0"/>
                <a:ea typeface="Times New Roman" charset="0"/>
                <a:cs typeface="Times New Roman" charset="0"/>
              </a:rPr>
              <a:t>have the same set of </a:t>
            </a:r>
            <a:r>
              <a:rPr lang="en-US" altLang="en-US" sz="2800" i="1" dirty="0" smtClean="0">
                <a:latin typeface="Times New Roman" charset="0"/>
                <a:ea typeface="Times New Roman" charset="0"/>
                <a:cs typeface="Times New Roman" charset="0"/>
              </a:rPr>
              <a:t>the four </a:t>
            </a:r>
            <a:r>
              <a:rPr lang="en-US" altLang="en-US" sz="2800" i="1" dirty="0">
                <a:latin typeface="Times New Roman" charset="0"/>
                <a:ea typeface="Times New Roman" charset="0"/>
                <a:cs typeface="Times New Roman" charset="0"/>
              </a:rPr>
              <a:t>quantum </a:t>
            </a:r>
            <a:r>
              <a:rPr lang="en-US" altLang="en-US" sz="2800" i="1" dirty="0" smtClean="0">
                <a:latin typeface="Times New Roman" charset="0"/>
                <a:ea typeface="Times New Roman" charset="0"/>
                <a:cs typeface="Times New Roman" charset="0"/>
              </a:rPr>
              <a:t>numbers</a:t>
            </a:r>
            <a:r>
              <a:rPr lang="en-US" altLang="en-US" sz="2800" dirty="0" smtClean="0">
                <a:latin typeface="Times New Roman" charset="0"/>
                <a:ea typeface="Times New Roman" charset="0"/>
                <a:cs typeface="Times New Roman" charset="0"/>
              </a:rPr>
              <a:t>;</a:t>
            </a:r>
          </a:p>
          <a:p>
            <a:pPr lvl="1" eaLnBrk="1" hangingPunct="1">
              <a:lnSpc>
                <a:spcPct val="90000"/>
              </a:lnSpc>
            </a:pPr>
            <a:endParaRPr lang="en-US" altLang="en-US" sz="1600" dirty="0">
              <a:latin typeface="Times New Roman" charset="0"/>
              <a:ea typeface="Times New Roman" charset="0"/>
              <a:cs typeface="Times New Roman" charset="0"/>
            </a:endParaRPr>
          </a:p>
          <a:p>
            <a:pPr eaLnBrk="1" hangingPunct="1">
              <a:lnSpc>
                <a:spcPct val="90000"/>
              </a:lnSpc>
            </a:pPr>
            <a:r>
              <a:rPr lang="en-US" altLang="en-US" sz="2800" dirty="0" smtClean="0">
                <a:latin typeface="Times New Roman" charset="0"/>
                <a:ea typeface="Times New Roman" charset="0"/>
                <a:cs typeface="Times New Roman" charset="0"/>
              </a:rPr>
              <a:t>As a consequence of this principle, one </a:t>
            </a:r>
            <a:r>
              <a:rPr lang="en-US" altLang="en-US" sz="2800" dirty="0">
                <a:latin typeface="Times New Roman" charset="0"/>
                <a:ea typeface="Times New Roman" charset="0"/>
                <a:cs typeface="Times New Roman" charset="0"/>
              </a:rPr>
              <a:t>orbital can accommodate only </a:t>
            </a:r>
            <a:r>
              <a:rPr lang="en-US" altLang="en-US" sz="2800" i="1" dirty="0">
                <a:latin typeface="Times New Roman" charset="0"/>
                <a:ea typeface="Times New Roman" charset="0"/>
                <a:cs typeface="Times New Roman" charset="0"/>
              </a:rPr>
              <a:t>two</a:t>
            </a:r>
            <a:r>
              <a:rPr lang="en-US" altLang="en-US" sz="2800" dirty="0">
                <a:latin typeface="Times New Roman" charset="0"/>
                <a:ea typeface="Times New Roman" charset="0"/>
                <a:cs typeface="Times New Roman" charset="0"/>
              </a:rPr>
              <a:t> electrons with </a:t>
            </a:r>
            <a:r>
              <a:rPr lang="en-US" altLang="en-US" sz="2800" i="1" dirty="0">
                <a:latin typeface="Times New Roman" charset="0"/>
                <a:ea typeface="Times New Roman" charset="0"/>
                <a:cs typeface="Times New Roman" charset="0"/>
              </a:rPr>
              <a:t>opposite spins</a:t>
            </a:r>
            <a:r>
              <a:rPr lang="en-US" altLang="en-US" sz="2800" dirty="0" smtClean="0">
                <a:latin typeface="Times New Roman" charset="0"/>
                <a:ea typeface="Times New Roman" charset="0"/>
                <a:cs typeface="Times New Roman" charset="0"/>
              </a:rPr>
              <a:t>. </a:t>
            </a:r>
            <a:r>
              <a:rPr lang="en-US" altLang="en-US" sz="2400" dirty="0" smtClean="0">
                <a:solidFill>
                  <a:srgbClr val="0070C0"/>
                </a:solidFill>
                <a:latin typeface="Times New Roman" charset="0"/>
                <a:ea typeface="Times New Roman" charset="0"/>
                <a:cs typeface="Times New Roman" charset="0"/>
              </a:rPr>
              <a:t>(Since two electrons occupying the same orbital share the same first three quantum numbers: </a:t>
            </a:r>
            <a:r>
              <a:rPr lang="en-US" altLang="en-US" sz="2400" i="1" dirty="0" smtClean="0">
                <a:solidFill>
                  <a:srgbClr val="0070C0"/>
                </a:solidFill>
                <a:latin typeface="Times New Roman" charset="0"/>
                <a:ea typeface="Times New Roman" charset="0"/>
                <a:cs typeface="Times New Roman" charset="0"/>
              </a:rPr>
              <a:t>n, l, m</a:t>
            </a:r>
            <a:r>
              <a:rPr lang="en-US" altLang="en-US" sz="2400" i="1" baseline="-25000" dirty="0" smtClean="0">
                <a:solidFill>
                  <a:srgbClr val="0070C0"/>
                </a:solidFill>
                <a:latin typeface="Times New Roman" charset="0"/>
                <a:ea typeface="Times New Roman" charset="0"/>
                <a:cs typeface="Times New Roman" charset="0"/>
              </a:rPr>
              <a:t>l</a:t>
            </a:r>
            <a:r>
              <a:rPr lang="en-US" altLang="en-US" sz="2400" dirty="0" smtClean="0">
                <a:solidFill>
                  <a:srgbClr val="0070C0"/>
                </a:solidFill>
                <a:latin typeface="Times New Roman" charset="0"/>
                <a:ea typeface="Times New Roman" charset="0"/>
                <a:cs typeface="Times New Roman" charset="0"/>
              </a:rPr>
              <a:t>, their </a:t>
            </a:r>
            <a:r>
              <a:rPr lang="en-US" altLang="en-US" sz="2400" i="1" dirty="0" smtClean="0">
                <a:solidFill>
                  <a:srgbClr val="0070C0"/>
                </a:solidFill>
                <a:latin typeface="Times New Roman" charset="0"/>
                <a:ea typeface="Times New Roman" charset="0"/>
                <a:cs typeface="Times New Roman" charset="0"/>
              </a:rPr>
              <a:t>spin quantum number </a:t>
            </a:r>
            <a:r>
              <a:rPr lang="en-US" altLang="en-US" sz="2400" dirty="0" smtClean="0">
                <a:solidFill>
                  <a:srgbClr val="0070C0"/>
                </a:solidFill>
                <a:latin typeface="Times New Roman" charset="0"/>
                <a:ea typeface="Times New Roman" charset="0"/>
                <a:cs typeface="Times New Roman" charset="0"/>
              </a:rPr>
              <a:t>(</a:t>
            </a:r>
            <a:r>
              <a:rPr lang="en-US" altLang="en-US" sz="2400" i="1" dirty="0" err="1" smtClean="0">
                <a:solidFill>
                  <a:srgbClr val="0070C0"/>
                </a:solidFill>
                <a:latin typeface="Times New Roman" charset="0"/>
                <a:ea typeface="Times New Roman" charset="0"/>
                <a:cs typeface="Times New Roman" charset="0"/>
              </a:rPr>
              <a:t>m</a:t>
            </a:r>
            <a:r>
              <a:rPr lang="en-US" altLang="en-US" sz="2400" baseline="-25000" dirty="0" err="1" smtClean="0">
                <a:solidFill>
                  <a:srgbClr val="0070C0"/>
                </a:solidFill>
                <a:latin typeface="Times New Roman" charset="0"/>
                <a:ea typeface="Times New Roman" charset="0"/>
                <a:cs typeface="Times New Roman" charset="0"/>
              </a:rPr>
              <a:t>s</a:t>
            </a:r>
            <a:r>
              <a:rPr lang="en-US" altLang="en-US" sz="2400" dirty="0" smtClean="0">
                <a:solidFill>
                  <a:srgbClr val="0070C0"/>
                </a:solidFill>
                <a:latin typeface="Times New Roman" charset="0"/>
                <a:ea typeface="Times New Roman" charset="0"/>
                <a:cs typeface="Times New Roman" charset="0"/>
              </a:rPr>
              <a:t>) must be different.)</a:t>
            </a:r>
            <a:endParaRPr lang="en-US" altLang="en-US" sz="24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274638"/>
            <a:ext cx="7696200" cy="1143000"/>
          </a:xfrm>
        </p:spPr>
        <p:txBody>
          <a:bodyPr/>
          <a:lstStyle/>
          <a:p>
            <a:pPr eaLnBrk="1" hangingPunct="1"/>
            <a:r>
              <a:rPr lang="en-US" altLang="en-US" sz="3200">
                <a:latin typeface="Times New Roman" charset="0"/>
                <a:ea typeface="Times New Roman" charset="0"/>
                <a:cs typeface="Times New Roman" charset="0"/>
              </a:rPr>
              <a:t>Relative Energy of Orbitals in Hydrogen and in Multi-electron Atoms</a:t>
            </a:r>
          </a:p>
        </p:txBody>
      </p:sp>
      <p:sp>
        <p:nvSpPr>
          <p:cNvPr id="55299" name="Rectangle 3"/>
          <p:cNvSpPr>
            <a:spLocks noGrp="1" noChangeArrowheads="1"/>
          </p:cNvSpPr>
          <p:nvPr>
            <p:ph type="body" idx="1"/>
          </p:nvPr>
        </p:nvSpPr>
        <p:spPr>
          <a:xfrm>
            <a:off x="457200" y="1600200"/>
            <a:ext cx="8229600" cy="4648200"/>
          </a:xfrm>
        </p:spPr>
        <p:txBody>
          <a:bodyPr/>
          <a:lstStyle/>
          <a:p>
            <a:pPr eaLnBrk="1" hangingPunct="1"/>
            <a:r>
              <a:rPr lang="en-US" altLang="en-US" sz="2400" dirty="0">
                <a:solidFill>
                  <a:srgbClr val="002060"/>
                </a:solidFill>
                <a:latin typeface="Times New Roman" charset="0"/>
                <a:ea typeface="Times New Roman" charset="0"/>
                <a:cs typeface="Times New Roman" charset="0"/>
              </a:rPr>
              <a:t>In hydrogen atom the energy of orbitals are defined only by the </a:t>
            </a:r>
            <a:r>
              <a:rPr lang="en-US" altLang="en-US" sz="2400" i="1" dirty="0">
                <a:solidFill>
                  <a:srgbClr val="002060"/>
                </a:solidFill>
                <a:latin typeface="Times New Roman" charset="0"/>
                <a:ea typeface="Times New Roman" charset="0"/>
                <a:cs typeface="Times New Roman" charset="0"/>
              </a:rPr>
              <a:t>principal quantum number</a:t>
            </a:r>
            <a:r>
              <a:rPr lang="en-US" altLang="en-US" sz="2400" dirty="0">
                <a:solidFill>
                  <a:srgbClr val="002060"/>
                </a:solidFill>
                <a:latin typeface="Times New Roman" charset="0"/>
                <a:ea typeface="Times New Roman" charset="0"/>
                <a:cs typeface="Times New Roman" charset="0"/>
              </a:rPr>
              <a:t> </a:t>
            </a:r>
            <a:r>
              <a:rPr lang="en-US" altLang="en-US" sz="2400" b="1" i="1" dirty="0">
                <a:solidFill>
                  <a:srgbClr val="002060"/>
                </a:solidFill>
                <a:latin typeface="Times New Roman" charset="0"/>
                <a:ea typeface="Times New Roman" charset="0"/>
                <a:cs typeface="Times New Roman" charset="0"/>
              </a:rPr>
              <a:t>n</a:t>
            </a:r>
            <a:r>
              <a:rPr lang="en-US" altLang="en-US" sz="2400" dirty="0" smtClean="0">
                <a:solidFill>
                  <a:srgbClr val="002060"/>
                </a:solidFill>
                <a:latin typeface="Times New Roman" charset="0"/>
                <a:ea typeface="Times New Roman" charset="0"/>
                <a:cs typeface="Times New Roman" charset="0"/>
              </a:rPr>
              <a:t>. </a:t>
            </a:r>
          </a:p>
          <a:p>
            <a:pPr marL="457200" lvl="1" indent="0" eaLnBrk="1" hangingPunct="1">
              <a:buNone/>
            </a:pPr>
            <a:r>
              <a:rPr lang="en-US" altLang="en-US" sz="2000" dirty="0" smtClean="0">
                <a:solidFill>
                  <a:srgbClr val="002060"/>
                </a:solidFill>
                <a:latin typeface="Times New Roman" charset="0"/>
                <a:ea typeface="Times New Roman" charset="0"/>
                <a:cs typeface="Times New Roman" charset="0"/>
              </a:rPr>
              <a:t>(Example: 2</a:t>
            </a:r>
            <a:r>
              <a:rPr lang="en-US" altLang="en-US" sz="2000" i="1" dirty="0" smtClean="0">
                <a:solidFill>
                  <a:srgbClr val="002060"/>
                </a:solidFill>
                <a:latin typeface="Times New Roman" charset="0"/>
                <a:ea typeface="Times New Roman" charset="0"/>
                <a:cs typeface="Times New Roman" charset="0"/>
              </a:rPr>
              <a:t>s</a:t>
            </a:r>
            <a:r>
              <a:rPr lang="en-US" altLang="en-US" sz="2000" dirty="0" smtClean="0">
                <a:solidFill>
                  <a:srgbClr val="002060"/>
                </a:solidFill>
                <a:latin typeface="Times New Roman" charset="0"/>
                <a:ea typeface="Times New Roman" charset="0"/>
                <a:cs typeface="Times New Roman" charset="0"/>
              </a:rPr>
              <a:t> and 2</a:t>
            </a:r>
            <a:r>
              <a:rPr lang="en-US" altLang="en-US" sz="2000" i="1" dirty="0" smtClean="0">
                <a:solidFill>
                  <a:srgbClr val="002060"/>
                </a:solidFill>
                <a:latin typeface="Times New Roman" charset="0"/>
                <a:ea typeface="Times New Roman" charset="0"/>
                <a:cs typeface="Times New Roman" charset="0"/>
              </a:rPr>
              <a:t>p</a:t>
            </a:r>
            <a:r>
              <a:rPr lang="en-US" altLang="en-US" sz="2000" dirty="0" smtClean="0">
                <a:solidFill>
                  <a:srgbClr val="002060"/>
                </a:solidFill>
                <a:latin typeface="Times New Roman" charset="0"/>
                <a:ea typeface="Times New Roman" charset="0"/>
                <a:cs typeface="Times New Roman" charset="0"/>
              </a:rPr>
              <a:t> have the same energy; 3</a:t>
            </a:r>
            <a:r>
              <a:rPr lang="en-US" altLang="en-US" sz="2000" i="1" dirty="0" smtClean="0">
                <a:solidFill>
                  <a:srgbClr val="002060"/>
                </a:solidFill>
                <a:latin typeface="Times New Roman" charset="0"/>
                <a:ea typeface="Times New Roman" charset="0"/>
                <a:cs typeface="Times New Roman" charset="0"/>
              </a:rPr>
              <a:t>s</a:t>
            </a:r>
            <a:r>
              <a:rPr lang="en-US" altLang="en-US" sz="2000" dirty="0" smtClean="0">
                <a:solidFill>
                  <a:srgbClr val="002060"/>
                </a:solidFill>
                <a:latin typeface="Times New Roman" charset="0"/>
                <a:ea typeface="Times New Roman" charset="0"/>
                <a:cs typeface="Times New Roman" charset="0"/>
              </a:rPr>
              <a:t>, 3</a:t>
            </a:r>
            <a:r>
              <a:rPr lang="en-US" altLang="en-US" sz="2000" i="1" dirty="0" smtClean="0">
                <a:solidFill>
                  <a:srgbClr val="002060"/>
                </a:solidFill>
                <a:latin typeface="Times New Roman" charset="0"/>
                <a:ea typeface="Times New Roman" charset="0"/>
                <a:cs typeface="Times New Roman" charset="0"/>
              </a:rPr>
              <a:t>p</a:t>
            </a:r>
            <a:r>
              <a:rPr lang="en-US" altLang="en-US" sz="2000" dirty="0" smtClean="0">
                <a:solidFill>
                  <a:srgbClr val="002060"/>
                </a:solidFill>
                <a:latin typeface="Times New Roman" charset="0"/>
                <a:ea typeface="Times New Roman" charset="0"/>
                <a:cs typeface="Times New Roman" charset="0"/>
              </a:rPr>
              <a:t>, and 3</a:t>
            </a:r>
            <a:r>
              <a:rPr lang="en-US" altLang="en-US" sz="2000" i="1" dirty="0" smtClean="0">
                <a:solidFill>
                  <a:srgbClr val="002060"/>
                </a:solidFill>
                <a:latin typeface="Times New Roman" charset="0"/>
                <a:ea typeface="Times New Roman" charset="0"/>
                <a:cs typeface="Times New Roman" charset="0"/>
              </a:rPr>
              <a:t>d</a:t>
            </a:r>
            <a:r>
              <a:rPr lang="en-US" altLang="en-US" sz="2000" dirty="0" smtClean="0">
                <a:solidFill>
                  <a:srgbClr val="002060"/>
                </a:solidFill>
                <a:latin typeface="Times New Roman" charset="0"/>
                <a:ea typeface="Times New Roman" charset="0"/>
                <a:cs typeface="Times New Roman" charset="0"/>
              </a:rPr>
              <a:t> have the same energy.)</a:t>
            </a:r>
          </a:p>
          <a:p>
            <a:pPr marL="457200" lvl="1" indent="0" eaLnBrk="1" hangingPunct="1">
              <a:buNone/>
            </a:pPr>
            <a:endParaRPr lang="en-US" altLang="en-US" sz="1600" dirty="0">
              <a:solidFill>
                <a:srgbClr val="002060"/>
              </a:solidFill>
              <a:latin typeface="Times New Roman" charset="0"/>
              <a:ea typeface="Times New Roman" charset="0"/>
              <a:cs typeface="Times New Roman" charset="0"/>
            </a:endParaRPr>
          </a:p>
          <a:p>
            <a:pPr eaLnBrk="1" hangingPunct="1"/>
            <a:r>
              <a:rPr lang="en-US" altLang="en-US" sz="2400" dirty="0" smtClean="0">
                <a:solidFill>
                  <a:srgbClr val="7030A0"/>
                </a:solidFill>
                <a:latin typeface="Times New Roman" charset="0"/>
                <a:ea typeface="Times New Roman" charset="0"/>
                <a:cs typeface="Times New Roman" charset="0"/>
              </a:rPr>
              <a:t>While in multi-electron </a:t>
            </a:r>
            <a:r>
              <a:rPr lang="en-US" altLang="en-US" sz="2400" dirty="0">
                <a:solidFill>
                  <a:srgbClr val="7030A0"/>
                </a:solidFill>
                <a:latin typeface="Times New Roman" charset="0"/>
                <a:ea typeface="Times New Roman" charset="0"/>
                <a:cs typeface="Times New Roman" charset="0"/>
              </a:rPr>
              <a:t>atoms, the energy of orbitals are defined </a:t>
            </a:r>
            <a:r>
              <a:rPr lang="en-US" altLang="en-US" sz="2400" dirty="0" smtClean="0">
                <a:solidFill>
                  <a:srgbClr val="7030A0"/>
                </a:solidFill>
                <a:latin typeface="Times New Roman" charset="0"/>
                <a:ea typeface="Times New Roman" charset="0"/>
                <a:cs typeface="Times New Roman" charset="0"/>
              </a:rPr>
              <a:t>mainly by </a:t>
            </a:r>
            <a:r>
              <a:rPr lang="en-US" altLang="en-US" sz="2400" dirty="0">
                <a:solidFill>
                  <a:srgbClr val="7030A0"/>
                </a:solidFill>
                <a:latin typeface="Times New Roman" charset="0"/>
                <a:ea typeface="Times New Roman" charset="0"/>
                <a:cs typeface="Times New Roman" charset="0"/>
              </a:rPr>
              <a:t>the </a:t>
            </a:r>
            <a:r>
              <a:rPr lang="en-US" altLang="en-US" sz="2400" i="1" dirty="0">
                <a:solidFill>
                  <a:srgbClr val="7030A0"/>
                </a:solidFill>
                <a:latin typeface="Times New Roman" charset="0"/>
                <a:ea typeface="Times New Roman" charset="0"/>
                <a:cs typeface="Times New Roman" charset="0"/>
              </a:rPr>
              <a:t>principal quantum number</a:t>
            </a:r>
            <a:r>
              <a:rPr lang="en-US" altLang="en-US" sz="2400" dirty="0">
                <a:solidFill>
                  <a:srgbClr val="7030A0"/>
                </a:solidFill>
                <a:latin typeface="Times New Roman" charset="0"/>
                <a:ea typeface="Times New Roman" charset="0"/>
                <a:cs typeface="Times New Roman" charset="0"/>
              </a:rPr>
              <a:t> </a:t>
            </a:r>
            <a:r>
              <a:rPr lang="en-US" altLang="en-US" sz="2400" b="1" i="1" dirty="0" smtClean="0">
                <a:solidFill>
                  <a:srgbClr val="7030A0"/>
                </a:solidFill>
                <a:latin typeface="Times New Roman" charset="0"/>
                <a:ea typeface="Times New Roman" charset="0"/>
                <a:cs typeface="Times New Roman" charset="0"/>
              </a:rPr>
              <a:t>n</a:t>
            </a:r>
            <a:r>
              <a:rPr lang="en-US" altLang="en-US" sz="2400" i="1" dirty="0">
                <a:solidFill>
                  <a:srgbClr val="7030A0"/>
                </a:solidFill>
                <a:latin typeface="Times New Roman" charset="0"/>
                <a:ea typeface="Times New Roman" charset="0"/>
                <a:cs typeface="Times New Roman" charset="0"/>
              </a:rPr>
              <a:t> </a:t>
            </a:r>
            <a:r>
              <a:rPr lang="en-US" altLang="en-US" sz="2400" dirty="0" smtClean="0">
                <a:solidFill>
                  <a:srgbClr val="7030A0"/>
                </a:solidFill>
                <a:latin typeface="Times New Roman" charset="0"/>
                <a:ea typeface="Times New Roman" charset="0"/>
                <a:cs typeface="Times New Roman" charset="0"/>
              </a:rPr>
              <a:t>and, to a smaller extent, by the </a:t>
            </a:r>
            <a:r>
              <a:rPr lang="en-US" altLang="en-US" sz="2400" i="1" dirty="0">
                <a:solidFill>
                  <a:srgbClr val="7030A0"/>
                </a:solidFill>
                <a:latin typeface="Times New Roman" charset="0"/>
                <a:ea typeface="Times New Roman" charset="0"/>
                <a:cs typeface="Times New Roman" charset="0"/>
              </a:rPr>
              <a:t>angular momentum quantum number</a:t>
            </a:r>
            <a:r>
              <a:rPr lang="en-US" altLang="en-US" sz="2400" dirty="0">
                <a:solidFill>
                  <a:srgbClr val="7030A0"/>
                </a:solidFill>
                <a:latin typeface="Times New Roman" charset="0"/>
                <a:ea typeface="Times New Roman" charset="0"/>
                <a:cs typeface="Times New Roman" charset="0"/>
              </a:rPr>
              <a:t> </a:t>
            </a:r>
            <a:r>
              <a:rPr lang="en-US" altLang="en-US" sz="2400" b="1" i="1" dirty="0" smtClean="0">
                <a:solidFill>
                  <a:srgbClr val="7030A0"/>
                </a:solidFill>
                <a:latin typeface="Script MT Bold" charset="0"/>
                <a:ea typeface="Times New Roman" charset="0"/>
                <a:cs typeface="Times New Roman" charset="0"/>
              </a:rPr>
              <a:t>l</a:t>
            </a:r>
            <a:r>
              <a:rPr lang="en-US" altLang="en-US" sz="2400" dirty="0" smtClean="0">
                <a:solidFill>
                  <a:srgbClr val="7030A0"/>
                </a:solidFill>
                <a:latin typeface="Times New Roman" charset="0"/>
                <a:ea typeface="Times New Roman" charset="0"/>
                <a:cs typeface="Times New Roman" charset="0"/>
              </a:rPr>
              <a:t>. </a:t>
            </a:r>
            <a:endParaRPr lang="en-US" altLang="en-US" sz="1600" i="1" dirty="0">
              <a:solidFill>
                <a:srgbClr val="7030A0"/>
              </a:solidFill>
              <a:latin typeface="Times New Roman" charset="0"/>
              <a:ea typeface="Times New Roman" charset="0"/>
              <a:cs typeface="Times New Roman" charset="0"/>
            </a:endParaRPr>
          </a:p>
          <a:p>
            <a:pPr eaLnBrk="1" hangingPunct="1"/>
            <a:r>
              <a:rPr lang="en-US" altLang="en-US" sz="2400" dirty="0" smtClean="0">
                <a:latin typeface="Times New Roman" charset="0"/>
                <a:ea typeface="Times New Roman" charset="0"/>
                <a:cs typeface="Times New Roman" charset="0"/>
              </a:rPr>
              <a:t>Relative energy of orbitals </a:t>
            </a:r>
            <a:r>
              <a:rPr lang="en-US" altLang="en-US" sz="2400" dirty="0">
                <a:latin typeface="Times New Roman" charset="0"/>
                <a:ea typeface="Times New Roman" charset="0"/>
                <a:cs typeface="Times New Roman" charset="0"/>
              </a:rPr>
              <a:t>in </a:t>
            </a:r>
            <a:r>
              <a:rPr lang="en-US" altLang="en-US" sz="2400" dirty="0" smtClean="0">
                <a:latin typeface="Times New Roman" charset="0"/>
                <a:ea typeface="Times New Roman" charset="0"/>
                <a:cs typeface="Times New Roman" charset="0"/>
              </a:rPr>
              <a:t>multi-electron atoms:</a:t>
            </a:r>
            <a:r>
              <a:rPr lang="en-US" altLang="en-US" sz="2400" dirty="0">
                <a:latin typeface="Times New Roman" charset="0"/>
                <a:ea typeface="Times New Roman" charset="0"/>
                <a:cs typeface="Times New Roman" charset="0"/>
              </a:rPr>
              <a:t> </a:t>
            </a:r>
            <a:endParaRPr lang="en-US" altLang="en-US" sz="2400" dirty="0" smtClean="0">
              <a:latin typeface="Times New Roman" charset="0"/>
              <a:ea typeface="Times New Roman" charset="0"/>
              <a:cs typeface="Times New Roman" charset="0"/>
            </a:endParaRPr>
          </a:p>
          <a:p>
            <a:pPr marL="457200" lvl="1" indent="0" eaLnBrk="1" hangingPunct="1">
              <a:lnSpc>
                <a:spcPct val="150000"/>
              </a:lnSpc>
              <a:buNone/>
            </a:pPr>
            <a:r>
              <a:rPr lang="en-US" altLang="en-US" sz="2400" b="1" dirty="0" smtClean="0">
                <a:solidFill>
                  <a:srgbClr val="00B050"/>
                </a:solidFill>
                <a:latin typeface="Times New Roman" charset="0"/>
                <a:ea typeface="Times New Roman" charset="0"/>
                <a:cs typeface="Times New Roman" charset="0"/>
              </a:rPr>
              <a:t>1</a:t>
            </a:r>
            <a:r>
              <a:rPr lang="en-US" altLang="en-US" sz="2400" b="1" i="1" dirty="0" smtClean="0">
                <a:solidFill>
                  <a:srgbClr val="00B050"/>
                </a:solidFill>
                <a:latin typeface="Times New Roman" charset="0"/>
                <a:ea typeface="Times New Roman" charset="0"/>
                <a:cs typeface="Times New Roman" charset="0"/>
              </a:rPr>
              <a:t>s</a:t>
            </a:r>
            <a:r>
              <a:rPr lang="en-US" altLang="en-US" sz="2400" b="1" dirty="0" smtClean="0">
                <a:solidFill>
                  <a:srgbClr val="00B050"/>
                </a:solidFill>
                <a:latin typeface="Times New Roman" charset="0"/>
                <a:ea typeface="Times New Roman" charset="0"/>
                <a:cs typeface="Times New Roman" charset="0"/>
              </a:rPr>
              <a:t> </a:t>
            </a:r>
            <a:r>
              <a:rPr lang="en-US" altLang="en-US" sz="2400" b="1" dirty="0">
                <a:solidFill>
                  <a:srgbClr val="00B050"/>
                </a:solidFill>
                <a:latin typeface="Times New Roman" charset="0"/>
                <a:ea typeface="Times New Roman" charset="0"/>
                <a:cs typeface="Times New Roman" charset="0"/>
              </a:rPr>
              <a:t>&lt; 2</a:t>
            </a:r>
            <a:r>
              <a:rPr lang="en-US" altLang="en-US" sz="2400" b="1" i="1" dirty="0">
                <a:solidFill>
                  <a:srgbClr val="00B050"/>
                </a:solidFill>
                <a:latin typeface="Times New Roman" charset="0"/>
                <a:ea typeface="Times New Roman" charset="0"/>
                <a:cs typeface="Times New Roman" charset="0"/>
              </a:rPr>
              <a:t>s</a:t>
            </a:r>
            <a:r>
              <a:rPr lang="en-US" altLang="en-US" sz="2400" b="1" dirty="0">
                <a:solidFill>
                  <a:srgbClr val="00B050"/>
                </a:solidFill>
                <a:latin typeface="Times New Roman" charset="0"/>
                <a:ea typeface="Times New Roman" charset="0"/>
                <a:cs typeface="Times New Roman" charset="0"/>
              </a:rPr>
              <a:t> &lt; 2</a:t>
            </a:r>
            <a:r>
              <a:rPr lang="en-US" altLang="en-US" sz="2400" b="1" i="1" dirty="0">
                <a:solidFill>
                  <a:srgbClr val="00B050"/>
                </a:solidFill>
                <a:latin typeface="Times New Roman" charset="0"/>
                <a:ea typeface="Times New Roman" charset="0"/>
                <a:cs typeface="Times New Roman" charset="0"/>
              </a:rPr>
              <a:t>p</a:t>
            </a:r>
            <a:r>
              <a:rPr lang="en-US" altLang="en-US" sz="2400" b="1" dirty="0">
                <a:solidFill>
                  <a:srgbClr val="00B050"/>
                </a:solidFill>
                <a:latin typeface="Times New Roman" charset="0"/>
                <a:ea typeface="Times New Roman" charset="0"/>
                <a:cs typeface="Times New Roman" charset="0"/>
              </a:rPr>
              <a:t> &lt; 3</a:t>
            </a:r>
            <a:r>
              <a:rPr lang="en-US" altLang="en-US" sz="2400" b="1" i="1" dirty="0">
                <a:solidFill>
                  <a:srgbClr val="00B050"/>
                </a:solidFill>
                <a:latin typeface="Times New Roman" charset="0"/>
                <a:ea typeface="Times New Roman" charset="0"/>
                <a:cs typeface="Times New Roman" charset="0"/>
              </a:rPr>
              <a:t>s</a:t>
            </a:r>
            <a:r>
              <a:rPr lang="en-US" altLang="en-US" sz="2400" b="1" dirty="0">
                <a:solidFill>
                  <a:srgbClr val="00B050"/>
                </a:solidFill>
                <a:latin typeface="Times New Roman" charset="0"/>
                <a:ea typeface="Times New Roman" charset="0"/>
                <a:cs typeface="Times New Roman" charset="0"/>
              </a:rPr>
              <a:t> &lt; 3</a:t>
            </a:r>
            <a:r>
              <a:rPr lang="en-US" altLang="en-US" sz="2400" b="1" i="1" dirty="0">
                <a:solidFill>
                  <a:srgbClr val="00B050"/>
                </a:solidFill>
                <a:latin typeface="Times New Roman" charset="0"/>
                <a:ea typeface="Times New Roman" charset="0"/>
                <a:cs typeface="Times New Roman" charset="0"/>
              </a:rPr>
              <a:t>p</a:t>
            </a:r>
            <a:r>
              <a:rPr lang="en-US" altLang="en-US" sz="2400" b="1" dirty="0">
                <a:solidFill>
                  <a:srgbClr val="00B050"/>
                </a:solidFill>
                <a:latin typeface="Times New Roman" charset="0"/>
                <a:ea typeface="Times New Roman" charset="0"/>
                <a:cs typeface="Times New Roman" charset="0"/>
              </a:rPr>
              <a:t> &lt; 4</a:t>
            </a:r>
            <a:r>
              <a:rPr lang="en-US" altLang="en-US" sz="2400" b="1" i="1" dirty="0">
                <a:solidFill>
                  <a:srgbClr val="00B050"/>
                </a:solidFill>
                <a:latin typeface="Times New Roman" charset="0"/>
                <a:ea typeface="Times New Roman" charset="0"/>
                <a:cs typeface="Times New Roman" charset="0"/>
              </a:rPr>
              <a:t>s</a:t>
            </a:r>
            <a:r>
              <a:rPr lang="en-US" altLang="en-US" sz="2400" b="1" dirty="0">
                <a:solidFill>
                  <a:srgbClr val="00B050"/>
                </a:solidFill>
                <a:latin typeface="Times New Roman" charset="0"/>
                <a:ea typeface="Times New Roman" charset="0"/>
                <a:cs typeface="Times New Roman" charset="0"/>
              </a:rPr>
              <a:t> &lt; 3</a:t>
            </a:r>
            <a:r>
              <a:rPr lang="en-US" altLang="en-US" sz="2400" b="1" i="1" dirty="0">
                <a:solidFill>
                  <a:srgbClr val="00B050"/>
                </a:solidFill>
                <a:latin typeface="Times New Roman" charset="0"/>
                <a:ea typeface="Times New Roman" charset="0"/>
                <a:cs typeface="Times New Roman" charset="0"/>
              </a:rPr>
              <a:t>d</a:t>
            </a:r>
            <a:r>
              <a:rPr lang="en-US" altLang="en-US" sz="2400" b="1" dirty="0">
                <a:solidFill>
                  <a:srgbClr val="00B050"/>
                </a:solidFill>
                <a:latin typeface="Times New Roman" charset="0"/>
                <a:ea typeface="Times New Roman" charset="0"/>
                <a:cs typeface="Times New Roman" charset="0"/>
              </a:rPr>
              <a:t> &lt; 4</a:t>
            </a:r>
            <a:r>
              <a:rPr lang="en-US" altLang="en-US" sz="2400" b="1" i="1" dirty="0">
                <a:solidFill>
                  <a:srgbClr val="00B050"/>
                </a:solidFill>
                <a:latin typeface="Times New Roman" charset="0"/>
                <a:ea typeface="Times New Roman" charset="0"/>
                <a:cs typeface="Times New Roman" charset="0"/>
              </a:rPr>
              <a:t>p</a:t>
            </a:r>
            <a:r>
              <a:rPr lang="en-US" altLang="en-US" sz="2400" b="1" dirty="0">
                <a:solidFill>
                  <a:srgbClr val="00B050"/>
                </a:solidFill>
                <a:latin typeface="Times New Roman" charset="0"/>
                <a:ea typeface="Times New Roman" charset="0"/>
                <a:cs typeface="Times New Roman" charset="0"/>
              </a:rPr>
              <a:t> &lt; 5</a:t>
            </a:r>
            <a:r>
              <a:rPr lang="en-US" altLang="en-US" sz="2400" b="1" i="1" dirty="0">
                <a:solidFill>
                  <a:srgbClr val="00B050"/>
                </a:solidFill>
                <a:latin typeface="Times New Roman" charset="0"/>
                <a:ea typeface="Times New Roman" charset="0"/>
                <a:cs typeface="Times New Roman" charset="0"/>
              </a:rPr>
              <a:t>s</a:t>
            </a:r>
            <a:r>
              <a:rPr lang="en-US" altLang="en-US" sz="2400" b="1" dirty="0">
                <a:solidFill>
                  <a:srgbClr val="00B050"/>
                </a:solidFill>
                <a:latin typeface="Times New Roman" charset="0"/>
                <a:ea typeface="Times New Roman" charset="0"/>
                <a:cs typeface="Times New Roman" charset="0"/>
              </a:rPr>
              <a:t> &lt; 4</a:t>
            </a:r>
            <a:r>
              <a:rPr lang="en-US" altLang="en-US" sz="2400" b="1" i="1" dirty="0">
                <a:solidFill>
                  <a:srgbClr val="00B050"/>
                </a:solidFill>
                <a:latin typeface="Times New Roman" charset="0"/>
                <a:ea typeface="Times New Roman" charset="0"/>
                <a:cs typeface="Times New Roman" charset="0"/>
              </a:rPr>
              <a:t>d</a:t>
            </a:r>
            <a:r>
              <a:rPr lang="en-US" altLang="en-US" sz="2400" b="1" dirty="0">
                <a:solidFill>
                  <a:srgbClr val="00B050"/>
                </a:solidFill>
                <a:latin typeface="Times New Roman" charset="0"/>
                <a:ea typeface="Times New Roman" charset="0"/>
                <a:cs typeface="Times New Roman" charset="0"/>
              </a:rPr>
              <a:t> &lt; 5</a:t>
            </a:r>
            <a:r>
              <a:rPr lang="en-US" altLang="en-US" sz="2400" b="1" i="1" dirty="0">
                <a:solidFill>
                  <a:srgbClr val="00B050"/>
                </a:solidFill>
                <a:latin typeface="Times New Roman" charset="0"/>
                <a:ea typeface="Times New Roman" charset="0"/>
                <a:cs typeface="Times New Roman" charset="0"/>
              </a:rPr>
              <a:t>p</a:t>
            </a:r>
            <a:r>
              <a:rPr lang="en-US" altLang="en-US" sz="2400" b="1" dirty="0">
                <a:solidFill>
                  <a:srgbClr val="00B050"/>
                </a:solidFill>
                <a:latin typeface="Times New Roman" charset="0"/>
                <a:ea typeface="Times New Roman" charset="0"/>
                <a:cs typeface="Times New Roman" charset="0"/>
              </a:rPr>
              <a:t> &lt; 6</a:t>
            </a:r>
            <a:r>
              <a:rPr lang="en-US" altLang="en-US" sz="2400" b="1" i="1" dirty="0">
                <a:solidFill>
                  <a:srgbClr val="00B050"/>
                </a:solidFill>
                <a:latin typeface="Times New Roman" charset="0"/>
                <a:ea typeface="Times New Roman" charset="0"/>
                <a:cs typeface="Times New Roman" charset="0"/>
              </a:rPr>
              <a:t>s</a:t>
            </a:r>
            <a:r>
              <a:rPr lang="en-US" altLang="en-US" sz="2400" b="1" dirty="0">
                <a:solidFill>
                  <a:srgbClr val="00B050"/>
                </a:solidFill>
                <a:latin typeface="Times New Roman" charset="0"/>
                <a:ea typeface="Times New Roman" charset="0"/>
                <a:cs typeface="Times New Roman" charset="0"/>
              </a:rPr>
              <a:t> &lt; 4</a:t>
            </a:r>
            <a:r>
              <a:rPr lang="en-US" altLang="en-US" sz="2400" b="1" i="1" dirty="0">
                <a:solidFill>
                  <a:srgbClr val="00B050"/>
                </a:solidFill>
                <a:latin typeface="Times New Roman" charset="0"/>
                <a:ea typeface="Times New Roman" charset="0"/>
                <a:cs typeface="Times New Roman" charset="0"/>
              </a:rPr>
              <a:t>f</a:t>
            </a:r>
            <a:r>
              <a:rPr lang="en-US" altLang="en-US" sz="2400" b="1" dirty="0">
                <a:solidFill>
                  <a:srgbClr val="00B050"/>
                </a:solidFill>
                <a:latin typeface="Times New Roman" charset="0"/>
                <a:ea typeface="Times New Roman" charset="0"/>
                <a:cs typeface="Times New Roman" charset="0"/>
              </a:rPr>
              <a:t> </a:t>
            </a:r>
            <a:r>
              <a:rPr lang="en-US" altLang="en-US" sz="2400" b="1" dirty="0" smtClean="0">
                <a:solidFill>
                  <a:srgbClr val="00B050"/>
                </a:solidFill>
                <a:latin typeface="Times New Roman" charset="0"/>
                <a:ea typeface="Times New Roman" charset="0"/>
                <a:cs typeface="Times New Roman" charset="0"/>
              </a:rPr>
              <a:t> &lt; </a:t>
            </a:r>
            <a:r>
              <a:rPr lang="en-US" altLang="en-US" sz="2400" b="1" dirty="0">
                <a:solidFill>
                  <a:srgbClr val="00B050"/>
                </a:solidFill>
                <a:latin typeface="Times New Roman" charset="0"/>
                <a:ea typeface="Times New Roman" charset="0"/>
                <a:cs typeface="Times New Roman" charset="0"/>
              </a:rPr>
              <a:t>5</a:t>
            </a:r>
            <a:r>
              <a:rPr lang="en-US" altLang="en-US" sz="2400" b="1" i="1" dirty="0">
                <a:solidFill>
                  <a:srgbClr val="00B050"/>
                </a:solidFill>
                <a:latin typeface="Times New Roman" charset="0"/>
                <a:ea typeface="Times New Roman" charset="0"/>
                <a:cs typeface="Times New Roman" charset="0"/>
              </a:rPr>
              <a:t>d</a:t>
            </a:r>
            <a:r>
              <a:rPr lang="en-US" altLang="en-US" sz="2400" b="1" dirty="0">
                <a:solidFill>
                  <a:srgbClr val="00B050"/>
                </a:solidFill>
                <a:latin typeface="Times New Roman" charset="0"/>
                <a:ea typeface="Times New Roman" charset="0"/>
                <a:cs typeface="Times New Roman" charset="0"/>
              </a:rPr>
              <a:t> &lt; 6</a:t>
            </a:r>
            <a:r>
              <a:rPr lang="en-US" altLang="en-US" sz="2400" b="1" i="1" dirty="0">
                <a:solidFill>
                  <a:srgbClr val="00B050"/>
                </a:solidFill>
                <a:latin typeface="Times New Roman" charset="0"/>
                <a:ea typeface="Times New Roman" charset="0"/>
                <a:cs typeface="Times New Roman" charset="0"/>
              </a:rPr>
              <a:t>p</a:t>
            </a:r>
            <a:r>
              <a:rPr lang="en-US" altLang="en-US" sz="2400" b="1" dirty="0">
                <a:solidFill>
                  <a:srgbClr val="00B050"/>
                </a:solidFill>
                <a:latin typeface="Times New Roman" charset="0"/>
                <a:ea typeface="Times New Roman" charset="0"/>
                <a:cs typeface="Times New Roman" charset="0"/>
              </a:rPr>
              <a:t> &lt; 7</a:t>
            </a:r>
            <a:r>
              <a:rPr lang="en-US" altLang="en-US" sz="2400" b="1" i="1" dirty="0">
                <a:solidFill>
                  <a:srgbClr val="00B050"/>
                </a:solidFill>
                <a:latin typeface="Times New Roman" charset="0"/>
                <a:ea typeface="Times New Roman" charset="0"/>
                <a:cs typeface="Times New Roman" charset="0"/>
              </a:rPr>
              <a:t>s</a:t>
            </a:r>
            <a:r>
              <a:rPr lang="en-US" altLang="en-US" sz="2400" b="1" dirty="0">
                <a:solidFill>
                  <a:srgbClr val="00B050"/>
                </a:solidFill>
                <a:latin typeface="Times New Roman" charset="0"/>
                <a:ea typeface="Times New Roman" charset="0"/>
                <a:cs typeface="Times New Roman" charset="0"/>
              </a:rPr>
              <a:t> &lt; 5</a:t>
            </a:r>
            <a:r>
              <a:rPr lang="en-US" altLang="en-US" sz="2400" b="1" i="1" dirty="0">
                <a:solidFill>
                  <a:srgbClr val="00B050"/>
                </a:solidFill>
                <a:latin typeface="Times New Roman" charset="0"/>
                <a:ea typeface="Times New Roman" charset="0"/>
                <a:cs typeface="Times New Roman" charset="0"/>
              </a:rPr>
              <a:t>f</a:t>
            </a:r>
            <a:r>
              <a:rPr lang="en-US" altLang="en-US" sz="2400" b="1" dirty="0">
                <a:solidFill>
                  <a:srgbClr val="00B050"/>
                </a:solidFill>
                <a:latin typeface="Times New Roman" charset="0"/>
                <a:ea typeface="Times New Roman" charset="0"/>
                <a:cs typeface="Times New Roman" charset="0"/>
              </a:rPr>
              <a:t> &lt; 6</a:t>
            </a:r>
            <a:r>
              <a:rPr lang="en-US" altLang="en-US" sz="2400" b="1" i="1" dirty="0">
                <a:solidFill>
                  <a:srgbClr val="00B050"/>
                </a:solidFill>
                <a:latin typeface="Times New Roman" charset="0"/>
                <a:ea typeface="Times New Roman" charset="0"/>
                <a:cs typeface="Times New Roman" charset="0"/>
              </a:rPr>
              <a:t>d</a:t>
            </a:r>
            <a:r>
              <a:rPr lang="en-US" altLang="en-US" sz="2400" b="1" dirty="0">
                <a:solidFill>
                  <a:srgbClr val="00B050"/>
                </a:solidFill>
                <a:latin typeface="Times New Roman" charset="0"/>
                <a:ea typeface="Times New Roman" charset="0"/>
                <a:cs typeface="Times New Roman" charset="0"/>
              </a:rPr>
              <a:t> &lt; </a:t>
            </a:r>
            <a:r>
              <a:rPr lang="en-US" altLang="en-US" sz="2400" b="1" dirty="0" smtClean="0">
                <a:solidFill>
                  <a:srgbClr val="00B050"/>
                </a:solidFill>
                <a:latin typeface="Times New Roman" charset="0"/>
                <a:ea typeface="Times New Roman" charset="0"/>
                <a:cs typeface="Times New Roman" charset="0"/>
              </a:rPr>
              <a:t>7</a:t>
            </a:r>
            <a:r>
              <a:rPr lang="en-US" altLang="en-US" sz="2400" b="1" i="1" dirty="0" smtClean="0">
                <a:solidFill>
                  <a:srgbClr val="00B050"/>
                </a:solidFill>
                <a:latin typeface="Times New Roman" charset="0"/>
                <a:ea typeface="Times New Roman" charset="0"/>
                <a:cs typeface="Times New Roman" charset="0"/>
              </a:rPr>
              <a:t>p</a:t>
            </a:r>
            <a:r>
              <a:rPr lang="en-US" altLang="en-US" sz="2400" b="1" dirty="0">
                <a:solidFill>
                  <a:srgbClr val="00B050"/>
                </a:solidFill>
                <a:latin typeface="Times New Roman" charset="0"/>
                <a:ea typeface="Times New Roman" charset="0"/>
                <a:cs typeface="Times New Roman"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29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sz="3200" dirty="0" smtClean="0">
                <a:latin typeface="Times New Roman" charset="0"/>
                <a:ea typeface="Times New Roman" charset="0"/>
                <a:cs typeface="Times New Roman" charset="0"/>
              </a:rPr>
              <a:t>Relative Energy Levels of Orbitals in Hydrogen</a:t>
            </a:r>
            <a:endParaRPr lang="en-US" sz="3200" dirty="0">
              <a:latin typeface="Times New Roman" charset="0"/>
              <a:ea typeface="Times New Roman" charset="0"/>
              <a:cs typeface="Times New Roman" charset="0"/>
            </a:endParaRPr>
          </a:p>
        </p:txBody>
      </p:sp>
      <p:pic>
        <p:nvPicPr>
          <p:cNvPr id="4" name="Content Placeholder 3"/>
          <p:cNvPicPr>
            <a:picLocks noGrp="1" noChangeAspect="1"/>
          </p:cNvPicPr>
          <p:nvPr>
            <p:ph idx="1"/>
          </p:nvPr>
        </p:nvPicPr>
        <p:blipFill>
          <a:blip r:embed="rId2"/>
          <a:stretch>
            <a:fillRect/>
          </a:stretch>
        </p:blipFill>
        <p:spPr>
          <a:xfrm>
            <a:off x="1371600" y="1676400"/>
            <a:ext cx="6394758" cy="3810000"/>
          </a:xfrm>
          <a:prstGeom prst="rect">
            <a:avLst/>
          </a:prstGeom>
        </p:spPr>
      </p:pic>
      <p:sp>
        <p:nvSpPr>
          <p:cNvPr id="5" name="TextBox 4"/>
          <p:cNvSpPr txBox="1"/>
          <p:nvPr/>
        </p:nvSpPr>
        <p:spPr>
          <a:xfrm>
            <a:off x="8133347" y="430730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3090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7152887" cy="1024146"/>
          </a:xfrm>
        </p:spPr>
        <p:txBody>
          <a:bodyPr/>
          <a:lstStyle/>
          <a:p>
            <a:pPr algn="ctr"/>
            <a:r>
              <a:rPr lang="en-US" sz="3200" smtClean="0">
                <a:solidFill>
                  <a:srgbClr val="002060"/>
                </a:solidFill>
                <a:latin typeface="Times New Roman" charset="0"/>
                <a:ea typeface="Times New Roman" charset="0"/>
                <a:cs typeface="Times New Roman" charset="0"/>
              </a:rPr>
              <a:t>Relative Energy Levels </a:t>
            </a:r>
            <a:r>
              <a:rPr lang="en-US" sz="3200" dirty="0" smtClean="0">
                <a:solidFill>
                  <a:srgbClr val="002060"/>
                </a:solidFill>
                <a:latin typeface="Times New Roman" charset="0"/>
                <a:ea typeface="Times New Roman" charset="0"/>
                <a:cs typeface="Times New Roman" charset="0"/>
              </a:rPr>
              <a:t>of </a:t>
            </a:r>
            <a:r>
              <a:rPr lang="en-US" sz="3200" smtClean="0">
                <a:solidFill>
                  <a:srgbClr val="002060"/>
                </a:solidFill>
                <a:latin typeface="Times New Roman" charset="0"/>
                <a:ea typeface="Times New Roman" charset="0"/>
                <a:cs typeface="Times New Roman" charset="0"/>
              </a:rPr>
              <a:t>Orbitals </a:t>
            </a:r>
            <a:br>
              <a:rPr lang="en-US" sz="3200" smtClean="0">
                <a:solidFill>
                  <a:srgbClr val="002060"/>
                </a:solidFill>
                <a:latin typeface="Times New Roman" charset="0"/>
                <a:ea typeface="Times New Roman" charset="0"/>
                <a:cs typeface="Times New Roman" charset="0"/>
              </a:rPr>
            </a:br>
            <a:r>
              <a:rPr lang="en-US" sz="3200" smtClean="0">
                <a:solidFill>
                  <a:srgbClr val="002060"/>
                </a:solidFill>
                <a:latin typeface="Times New Roman" charset="0"/>
                <a:ea typeface="Times New Roman" charset="0"/>
                <a:cs typeface="Times New Roman" charset="0"/>
              </a:rPr>
              <a:t>in Multi-electron Atoms</a:t>
            </a:r>
            <a:endParaRPr lang="en-US" sz="3200" dirty="0">
              <a:solidFill>
                <a:srgbClr val="002060"/>
              </a:solidFill>
              <a:latin typeface="Times New Roman" charset="0"/>
              <a:ea typeface="Times New Roman" charset="0"/>
              <a:cs typeface="Times New Roman" charset="0"/>
            </a:endParaRPr>
          </a:p>
        </p:txBody>
      </p:sp>
      <p:pic>
        <p:nvPicPr>
          <p:cNvPr id="2" name="Picture Placeholder 1" descr="CNX_Chem_06_03_subshells.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9030" b="-9030"/>
          <a:stretch>
            <a:fillRect/>
          </a:stretch>
        </p:blipFill>
        <p:spPr>
          <a:xfrm>
            <a:off x="457200" y="1598649"/>
            <a:ext cx="8062913" cy="4084614"/>
          </a:xfrm>
        </p:spPr>
      </p:pic>
      <p:sp>
        <p:nvSpPr>
          <p:cNvPr id="7" name="Text Placeholder 6"/>
          <p:cNvSpPr>
            <a:spLocks noGrp="1"/>
          </p:cNvSpPr>
          <p:nvPr>
            <p:ph type="body" sz="quarter" idx="14"/>
          </p:nvPr>
        </p:nvSpPr>
        <p:spPr>
          <a:xfrm>
            <a:off x="496957" y="6019800"/>
            <a:ext cx="8062912" cy="609600"/>
          </a:xfrm>
        </p:spPr>
        <p:txBody>
          <a:bodyPr>
            <a:noAutofit/>
          </a:bodyPr>
          <a:lstStyle/>
          <a:p>
            <a:r>
              <a:rPr lang="en-US" sz="2000" dirty="0">
                <a:latin typeface="Times New Roman" charset="0"/>
                <a:ea typeface="Times New Roman" charset="0"/>
                <a:cs typeface="Times New Roman" charset="0"/>
              </a:rPr>
              <a:t>The chart shows the energies of electron orbitals in a multi-electron atom.</a:t>
            </a:r>
          </a:p>
        </p:txBody>
      </p:sp>
      <p:pic>
        <p:nvPicPr>
          <p:cNvPr id="6" name="Picture 5" descr="OSX-Stacked-TM-RGB-300dpi-201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46503" y="227959"/>
            <a:ext cx="990017" cy="672902"/>
          </a:xfrm>
          <a:prstGeom prst="rect">
            <a:avLst/>
          </a:prstGeom>
        </p:spPr>
      </p:pic>
    </p:spTree>
    <p:extLst>
      <p:ext uri="{BB962C8B-B14F-4D97-AF65-F5344CB8AC3E}">
        <p14:creationId xmlns:p14="http://schemas.microsoft.com/office/powerpoint/2010/main" val="17890886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799" y="241326"/>
            <a:ext cx="7167563" cy="659535"/>
          </a:xfrm>
        </p:spPr>
        <p:txBody>
          <a:bodyPr>
            <a:normAutofit/>
          </a:bodyPr>
          <a:lstStyle/>
          <a:p>
            <a:pPr algn="ctr"/>
            <a:r>
              <a:rPr lang="en-US" sz="3200" dirty="0" smtClean="0">
                <a:solidFill>
                  <a:srgbClr val="002060"/>
                </a:solidFill>
                <a:latin typeface="Times New Roman" charset="0"/>
                <a:ea typeface="Times New Roman" charset="0"/>
                <a:cs typeface="Times New Roman" charset="0"/>
              </a:rPr>
              <a:t>Total Number of Electrons </a:t>
            </a:r>
            <a:r>
              <a:rPr lang="en-US" sz="3200" smtClean="0">
                <a:solidFill>
                  <a:srgbClr val="002060"/>
                </a:solidFill>
                <a:latin typeface="Times New Roman" charset="0"/>
                <a:ea typeface="Times New Roman" charset="0"/>
                <a:cs typeface="Times New Roman" charset="0"/>
              </a:rPr>
              <a:t>in Subshells</a:t>
            </a:r>
            <a:endParaRPr lang="en-US" sz="3200" dirty="0">
              <a:solidFill>
                <a:srgbClr val="002060"/>
              </a:solidFill>
              <a:latin typeface="Times New Roman" charset="0"/>
              <a:ea typeface="Times New Roman" charset="0"/>
              <a:cs typeface="Times New Roman" charset="0"/>
            </a:endParaRPr>
          </a:p>
        </p:txBody>
      </p:sp>
      <p:pic>
        <p:nvPicPr>
          <p:cNvPr id="2" name="Picture Placeholder 1" descr="CNX_Chem_06_04_eLeveldiag.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9009" r="-9009"/>
          <a:stretch>
            <a:fillRect/>
          </a:stretch>
        </p:blipFill>
        <p:spPr>
          <a:xfrm>
            <a:off x="457200" y="1211286"/>
            <a:ext cx="8062913" cy="4198914"/>
          </a:xfrm>
        </p:spPr>
      </p:pic>
      <p:sp>
        <p:nvSpPr>
          <p:cNvPr id="7" name="Text Placeholder 6"/>
          <p:cNvSpPr>
            <a:spLocks noGrp="1"/>
          </p:cNvSpPr>
          <p:nvPr>
            <p:ph type="body" sz="quarter" idx="14"/>
          </p:nvPr>
        </p:nvSpPr>
        <p:spPr>
          <a:xfrm>
            <a:off x="838199" y="5562600"/>
            <a:ext cx="7681913" cy="909118"/>
          </a:xfrm>
        </p:spPr>
        <p:txBody>
          <a:bodyPr>
            <a:normAutofit/>
          </a:bodyPr>
          <a:lstStyle/>
          <a:p>
            <a:r>
              <a:rPr lang="en-US" sz="2000" dirty="0" smtClean="0">
                <a:latin typeface="Times New Roman" charset="0"/>
                <a:ea typeface="Times New Roman" charset="0"/>
                <a:cs typeface="Times New Roman" charset="0"/>
              </a:rPr>
              <a:t>The chart indicates the maximum number of electrons each subshell can accommodate: 2 for </a:t>
            </a:r>
            <a:r>
              <a:rPr lang="en-US" sz="2000" i="1" dirty="0" smtClean="0">
                <a:latin typeface="Times New Roman" charset="0"/>
                <a:ea typeface="Times New Roman" charset="0"/>
                <a:cs typeface="Times New Roman" charset="0"/>
              </a:rPr>
              <a:t>ns</a:t>
            </a:r>
            <a:r>
              <a:rPr lang="en-US" sz="2000" dirty="0" smtClean="0">
                <a:latin typeface="Times New Roman" charset="0"/>
                <a:ea typeface="Times New Roman" charset="0"/>
                <a:cs typeface="Times New Roman" charset="0"/>
              </a:rPr>
              <a:t>, 6 for </a:t>
            </a:r>
            <a:r>
              <a:rPr lang="en-US" sz="2000" i="1" dirty="0" smtClean="0">
                <a:latin typeface="Times New Roman" charset="0"/>
                <a:ea typeface="Times New Roman" charset="0"/>
                <a:cs typeface="Times New Roman" charset="0"/>
              </a:rPr>
              <a:t>np</a:t>
            </a:r>
            <a:r>
              <a:rPr lang="en-US" sz="2000" dirty="0" smtClean="0">
                <a:latin typeface="Times New Roman" charset="0"/>
                <a:ea typeface="Times New Roman" charset="0"/>
                <a:cs typeface="Times New Roman" charset="0"/>
              </a:rPr>
              <a:t>, 10</a:t>
            </a:r>
            <a:r>
              <a:rPr lang="en-US" sz="2000" i="1" dirty="0" smtClean="0">
                <a:latin typeface="Times New Roman" charset="0"/>
                <a:ea typeface="Times New Roman" charset="0"/>
                <a:cs typeface="Times New Roman" charset="0"/>
              </a:rPr>
              <a:t> </a:t>
            </a:r>
            <a:r>
              <a:rPr lang="en-US" sz="2000" dirty="0" smtClean="0">
                <a:latin typeface="Times New Roman" charset="0"/>
                <a:ea typeface="Times New Roman" charset="0"/>
                <a:cs typeface="Times New Roman" charset="0"/>
              </a:rPr>
              <a:t>for </a:t>
            </a:r>
            <a:r>
              <a:rPr lang="en-US" sz="2000" i="1" dirty="0" err="1" smtClean="0">
                <a:latin typeface="Times New Roman" charset="0"/>
                <a:ea typeface="Times New Roman" charset="0"/>
                <a:cs typeface="Times New Roman" charset="0"/>
              </a:rPr>
              <a:t>nd</a:t>
            </a:r>
            <a:r>
              <a:rPr lang="en-US" sz="2000" dirty="0" smtClean="0">
                <a:latin typeface="Times New Roman" charset="0"/>
                <a:ea typeface="Times New Roman" charset="0"/>
                <a:cs typeface="Times New Roman" charset="0"/>
              </a:rPr>
              <a:t>, and 14 for </a:t>
            </a:r>
            <a:r>
              <a:rPr lang="en-US" sz="2000" i="1" dirty="0" err="1" smtClean="0">
                <a:latin typeface="Times New Roman" charset="0"/>
                <a:ea typeface="Times New Roman" charset="0"/>
                <a:cs typeface="Times New Roman" charset="0"/>
              </a:rPr>
              <a:t>nf</a:t>
            </a:r>
            <a:r>
              <a:rPr lang="en-US" sz="2000" dirty="0" smtClean="0">
                <a:latin typeface="Times New Roman" charset="0"/>
                <a:ea typeface="Times New Roman" charset="0"/>
                <a:cs typeface="Times New Roman" charset="0"/>
              </a:rPr>
              <a:t>.</a:t>
            </a:r>
            <a:endParaRPr lang="en-US" sz="2000" dirty="0">
              <a:latin typeface="Times New Roman" charset="0"/>
              <a:ea typeface="Times New Roman" charset="0"/>
              <a:cs typeface="Times New Roman" charset="0"/>
            </a:endParaRP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53363" y="241326"/>
            <a:ext cx="970350" cy="659535"/>
          </a:xfrm>
          <a:prstGeom prst="rect">
            <a:avLst/>
          </a:prstGeom>
        </p:spPr>
      </p:pic>
    </p:spTree>
    <p:extLst>
      <p:ext uri="{BB962C8B-B14F-4D97-AF65-F5344CB8AC3E}">
        <p14:creationId xmlns:p14="http://schemas.microsoft.com/office/powerpoint/2010/main" val="12333837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7152887" cy="1054074"/>
          </a:xfrm>
        </p:spPr>
        <p:txBody>
          <a:bodyPr>
            <a:noAutofit/>
          </a:bodyPr>
          <a:lstStyle/>
          <a:p>
            <a:pPr algn="ctr"/>
            <a:r>
              <a:rPr lang="en-US" sz="3200" dirty="0" err="1" smtClean="0">
                <a:solidFill>
                  <a:srgbClr val="002060"/>
                </a:solidFill>
                <a:latin typeface="Times New Roman" charset="0"/>
                <a:ea typeface="Times New Roman" charset="0"/>
                <a:cs typeface="Times New Roman" charset="0"/>
              </a:rPr>
              <a:t>Aufbau</a:t>
            </a:r>
            <a:r>
              <a:rPr lang="en-US" sz="3200" dirty="0" smtClean="0">
                <a:solidFill>
                  <a:srgbClr val="002060"/>
                </a:solidFill>
                <a:latin typeface="Times New Roman" charset="0"/>
                <a:ea typeface="Times New Roman" charset="0"/>
                <a:cs typeface="Times New Roman" charset="0"/>
              </a:rPr>
              <a:t> process for building </a:t>
            </a:r>
            <a:br>
              <a:rPr lang="en-US" sz="3200" dirty="0" smtClean="0">
                <a:solidFill>
                  <a:srgbClr val="002060"/>
                </a:solidFill>
                <a:latin typeface="Times New Roman" charset="0"/>
                <a:ea typeface="Times New Roman" charset="0"/>
                <a:cs typeface="Times New Roman" charset="0"/>
              </a:rPr>
            </a:br>
            <a:r>
              <a:rPr lang="en-US" sz="3200" dirty="0" smtClean="0">
                <a:solidFill>
                  <a:srgbClr val="002060"/>
                </a:solidFill>
                <a:latin typeface="Times New Roman" charset="0"/>
                <a:ea typeface="Times New Roman" charset="0"/>
                <a:cs typeface="Times New Roman" charset="0"/>
              </a:rPr>
              <a:t>electron configurations</a:t>
            </a:r>
            <a:endParaRPr lang="en-US" sz="3200" dirty="0">
              <a:solidFill>
                <a:srgbClr val="002060"/>
              </a:solidFill>
              <a:latin typeface="Times New Roman" charset="0"/>
              <a:ea typeface="Times New Roman" charset="0"/>
              <a:cs typeface="Times New Roman" charset="0"/>
            </a:endParaRPr>
          </a:p>
        </p:txBody>
      </p:sp>
      <p:pic>
        <p:nvPicPr>
          <p:cNvPr id="2" name="Picture Placeholder 1" descr="CNX_Chem_06_04_Efillorder.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3108" r="-33108"/>
          <a:stretch>
            <a:fillRect/>
          </a:stretch>
        </p:blipFill>
        <p:spPr>
          <a:xfrm>
            <a:off x="762001" y="1485615"/>
            <a:ext cx="7467600" cy="3241649"/>
          </a:xfrm>
        </p:spPr>
      </p:pic>
      <p:sp>
        <p:nvSpPr>
          <p:cNvPr id="7" name="Text Placeholder 6"/>
          <p:cNvSpPr>
            <a:spLocks noGrp="1"/>
          </p:cNvSpPr>
          <p:nvPr>
            <p:ph type="body" sz="quarter" idx="14"/>
          </p:nvPr>
        </p:nvSpPr>
        <p:spPr>
          <a:xfrm>
            <a:off x="457199" y="4808714"/>
            <a:ext cx="8272464" cy="1712226"/>
          </a:xfrm>
        </p:spPr>
        <p:txBody>
          <a:bodyPr>
            <a:noAutofit/>
          </a:bodyPr>
          <a:lstStyle/>
          <a:p>
            <a:r>
              <a:rPr lang="en-US" sz="1800" dirty="0"/>
              <a:t>The arrow leads through each subshell in the appropriate filling order for electron configurations. </a:t>
            </a:r>
            <a:endParaRPr lang="en-US" sz="1800" dirty="0" smtClean="0"/>
          </a:p>
          <a:p>
            <a:r>
              <a:rPr lang="en-US" sz="1600" dirty="0" smtClean="0">
                <a:ea typeface="Times New Roman" charset="0"/>
                <a:cs typeface="Times New Roman" charset="0"/>
              </a:rPr>
              <a:t>This chart </a:t>
            </a:r>
            <a:r>
              <a:rPr lang="en-US" sz="1600" dirty="0">
                <a:ea typeface="Times New Roman" charset="0"/>
                <a:cs typeface="Times New Roman" charset="0"/>
              </a:rPr>
              <a:t>is </a:t>
            </a:r>
            <a:r>
              <a:rPr lang="en-US" sz="1600" dirty="0" smtClean="0">
                <a:ea typeface="Times New Roman" charset="0"/>
                <a:cs typeface="Times New Roman" charset="0"/>
              </a:rPr>
              <a:t>easy </a:t>
            </a:r>
            <a:r>
              <a:rPr lang="en-US" sz="1600" dirty="0">
                <a:ea typeface="Times New Roman" charset="0"/>
                <a:cs typeface="Times New Roman" charset="0"/>
              </a:rPr>
              <a:t>to </a:t>
            </a:r>
            <a:r>
              <a:rPr lang="en-US" sz="1600" dirty="0" smtClean="0">
                <a:ea typeface="Times New Roman" charset="0"/>
                <a:cs typeface="Times New Roman" charset="0"/>
              </a:rPr>
              <a:t>construct and is useful. </a:t>
            </a:r>
            <a:r>
              <a:rPr lang="en-US" sz="1600" dirty="0">
                <a:ea typeface="Times New Roman" charset="0"/>
                <a:cs typeface="Times New Roman" charset="0"/>
              </a:rPr>
              <a:t>Simply make a column for all the </a:t>
            </a:r>
            <a:r>
              <a:rPr lang="en-US" sz="1600" i="1" dirty="0">
                <a:ea typeface="Times New Roman" charset="0"/>
                <a:cs typeface="Times New Roman" charset="0"/>
              </a:rPr>
              <a:t>s </a:t>
            </a:r>
            <a:r>
              <a:rPr lang="en-US" sz="1600" dirty="0">
                <a:ea typeface="Times New Roman" charset="0"/>
                <a:cs typeface="Times New Roman" charset="0"/>
              </a:rPr>
              <a:t>orbitals with each </a:t>
            </a:r>
            <a:r>
              <a:rPr lang="en-US" sz="1600" i="1" dirty="0">
                <a:ea typeface="Times New Roman" charset="0"/>
                <a:cs typeface="Times New Roman" charset="0"/>
              </a:rPr>
              <a:t>n </a:t>
            </a:r>
            <a:r>
              <a:rPr lang="en-US" sz="1600" dirty="0">
                <a:ea typeface="Times New Roman" charset="0"/>
                <a:cs typeface="Times New Roman" charset="0"/>
              </a:rPr>
              <a:t>shell on a separate </a:t>
            </a:r>
            <a:r>
              <a:rPr lang="en-US" sz="1600" dirty="0" smtClean="0">
                <a:ea typeface="Times New Roman" charset="0"/>
                <a:cs typeface="Times New Roman" charset="0"/>
              </a:rPr>
              <a:t>row. Repeat </a:t>
            </a:r>
            <a:r>
              <a:rPr lang="en-US" sz="1600" dirty="0">
                <a:ea typeface="Times New Roman" charset="0"/>
                <a:cs typeface="Times New Roman" charset="0"/>
              </a:rPr>
              <a:t>for </a:t>
            </a:r>
            <a:r>
              <a:rPr lang="en-US" sz="1600" i="1" dirty="0">
                <a:ea typeface="Times New Roman" charset="0"/>
                <a:cs typeface="Times New Roman" charset="0"/>
              </a:rPr>
              <a:t>p</a:t>
            </a:r>
            <a:r>
              <a:rPr lang="en-US" sz="1600" dirty="0">
                <a:ea typeface="Times New Roman" charset="0"/>
                <a:cs typeface="Times New Roman" charset="0"/>
              </a:rPr>
              <a:t>, </a:t>
            </a:r>
            <a:r>
              <a:rPr lang="en-US" sz="1600" i="1" dirty="0">
                <a:ea typeface="Times New Roman" charset="0"/>
                <a:cs typeface="Times New Roman" charset="0"/>
              </a:rPr>
              <a:t>d</a:t>
            </a:r>
            <a:r>
              <a:rPr lang="en-US" sz="1600" dirty="0">
                <a:ea typeface="Times New Roman" charset="0"/>
                <a:cs typeface="Times New Roman" charset="0"/>
              </a:rPr>
              <a:t>, and </a:t>
            </a:r>
            <a:r>
              <a:rPr lang="en-US" sz="1600" i="1" dirty="0">
                <a:ea typeface="Times New Roman" charset="0"/>
                <a:cs typeface="Times New Roman" charset="0"/>
              </a:rPr>
              <a:t>f</a:t>
            </a:r>
            <a:r>
              <a:rPr lang="en-US" sz="1600" dirty="0">
                <a:ea typeface="Times New Roman" charset="0"/>
                <a:cs typeface="Times New Roman" charset="0"/>
              </a:rPr>
              <a:t>. Be sure to only include orbitals allowed by the quantum numbers (no 1</a:t>
            </a:r>
            <a:r>
              <a:rPr lang="en-US" sz="1600" i="1" dirty="0">
                <a:ea typeface="Times New Roman" charset="0"/>
                <a:cs typeface="Times New Roman" charset="0"/>
              </a:rPr>
              <a:t>p </a:t>
            </a:r>
            <a:r>
              <a:rPr lang="en-US" sz="1600" dirty="0">
                <a:ea typeface="Times New Roman" charset="0"/>
                <a:cs typeface="Times New Roman" charset="0"/>
              </a:rPr>
              <a:t>or 2</a:t>
            </a:r>
            <a:r>
              <a:rPr lang="en-US" sz="1600" i="1" dirty="0">
                <a:ea typeface="Times New Roman" charset="0"/>
                <a:cs typeface="Times New Roman" charset="0"/>
              </a:rPr>
              <a:t>d</a:t>
            </a:r>
            <a:r>
              <a:rPr lang="en-US" sz="1600" dirty="0">
                <a:ea typeface="Times New Roman" charset="0"/>
                <a:cs typeface="Times New Roman" charset="0"/>
              </a:rPr>
              <a:t>, and so forth)</a:t>
            </a:r>
            <a:r>
              <a:rPr lang="en-US" sz="1600" dirty="0" smtClean="0">
                <a:ea typeface="Times New Roman" charset="0"/>
                <a:cs typeface="Times New Roman" charset="0"/>
              </a:rPr>
              <a:t>. Finally</a:t>
            </a:r>
            <a:r>
              <a:rPr lang="en-US" sz="1600" dirty="0">
                <a:ea typeface="Times New Roman" charset="0"/>
                <a:cs typeface="Times New Roman" charset="0"/>
              </a:rPr>
              <a:t>, draw diagonal lines from top to bottom as shown.</a:t>
            </a: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20166791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z="3200" dirty="0" smtClean="0">
                <a:latin typeface="Times New Roman" charset="0"/>
                <a:ea typeface="Times New Roman" charset="0"/>
                <a:cs typeface="Times New Roman" charset="0"/>
              </a:rPr>
              <a:t>The Ground (most stable) </a:t>
            </a:r>
            <a:r>
              <a:rPr lang="en-US" altLang="en-US" sz="3200" dirty="0">
                <a:latin typeface="Times New Roman" charset="0"/>
                <a:ea typeface="Times New Roman" charset="0"/>
                <a:cs typeface="Times New Roman" charset="0"/>
              </a:rPr>
              <a:t>State Electron Configurations </a:t>
            </a:r>
            <a:r>
              <a:rPr lang="en-US" altLang="en-US" sz="3200" dirty="0" smtClean="0">
                <a:latin typeface="Times New Roman" charset="0"/>
                <a:ea typeface="Times New Roman" charset="0"/>
                <a:cs typeface="Times New Roman" charset="0"/>
              </a:rPr>
              <a:t>for Multi-electron </a:t>
            </a:r>
            <a:r>
              <a:rPr lang="en-US" altLang="en-US" sz="3200" dirty="0">
                <a:latin typeface="Times New Roman" charset="0"/>
                <a:ea typeface="Times New Roman" charset="0"/>
                <a:cs typeface="Times New Roman" charset="0"/>
              </a:rPr>
              <a:t>Atoms</a:t>
            </a:r>
          </a:p>
        </p:txBody>
      </p:sp>
      <p:sp>
        <p:nvSpPr>
          <p:cNvPr id="56323" name="Rectangle 3"/>
          <p:cNvSpPr>
            <a:spLocks noGrp="1" noChangeArrowheads="1"/>
          </p:cNvSpPr>
          <p:nvPr>
            <p:ph type="body" idx="1"/>
          </p:nvPr>
        </p:nvSpPr>
        <p:spPr>
          <a:xfrm>
            <a:off x="457200" y="1600200"/>
            <a:ext cx="8229600" cy="4876800"/>
          </a:xfrm>
        </p:spPr>
        <p:txBody>
          <a:bodyPr/>
          <a:lstStyle/>
          <a:p>
            <a:pPr eaLnBrk="1" hangingPunct="1"/>
            <a:r>
              <a:rPr lang="en-US" altLang="en-US" sz="2400" dirty="0">
                <a:latin typeface="Times New Roman" charset="0"/>
                <a:ea typeface="Times New Roman" charset="0"/>
                <a:cs typeface="Times New Roman" charset="0"/>
              </a:rPr>
              <a:t>The </a:t>
            </a:r>
            <a:r>
              <a:rPr lang="en-US" altLang="en-US" sz="2400" b="1" i="1" dirty="0" err="1" smtClean="0">
                <a:latin typeface="Times New Roman" charset="0"/>
                <a:ea typeface="Times New Roman" charset="0"/>
                <a:cs typeface="Times New Roman" charset="0"/>
              </a:rPr>
              <a:t>Aufbau</a:t>
            </a:r>
            <a:r>
              <a:rPr lang="en-US" altLang="en-US" sz="2400" i="1" dirty="0">
                <a:latin typeface="Times New Roman" charset="0"/>
                <a:ea typeface="Times New Roman" charset="0"/>
                <a:cs typeface="Times New Roman" charset="0"/>
              </a:rPr>
              <a:t> </a:t>
            </a:r>
            <a:r>
              <a:rPr lang="en-US" altLang="en-US" sz="2400" b="1" i="1" dirty="0" smtClean="0">
                <a:latin typeface="Times New Roman" charset="0"/>
                <a:ea typeface="Times New Roman" charset="0"/>
                <a:cs typeface="Times New Roman" charset="0"/>
              </a:rPr>
              <a:t>method</a:t>
            </a:r>
            <a:r>
              <a:rPr lang="en-US" altLang="en-US" sz="2400" i="1"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suggests </a:t>
            </a:r>
            <a:r>
              <a:rPr lang="en-US" altLang="en-US" sz="2400" dirty="0" smtClean="0">
                <a:latin typeface="Times New Roman" charset="0"/>
                <a:ea typeface="Times New Roman" charset="0"/>
                <a:cs typeface="Times New Roman" charset="0"/>
              </a:rPr>
              <a:t>that, when building the electron configurations of atoms having more than one electron, orbitals with the lowest energy must be filled first, then the next one;</a:t>
            </a:r>
            <a:endParaRPr lang="en-US" altLang="en-US" sz="2400" dirty="0">
              <a:latin typeface="Times New Roman" charset="0"/>
              <a:ea typeface="Times New Roman" charset="0"/>
              <a:cs typeface="Times New Roman" charset="0"/>
            </a:endParaRPr>
          </a:p>
          <a:p>
            <a:pPr eaLnBrk="1" hangingPunct="1"/>
            <a:r>
              <a:rPr lang="en-US" altLang="en-US" sz="2400" dirty="0" smtClean="0">
                <a:latin typeface="Times New Roman" charset="0"/>
                <a:ea typeface="Times New Roman" charset="0"/>
                <a:cs typeface="Times New Roman" charset="0"/>
              </a:rPr>
              <a:t>The maximum number of electrons in an orbital</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or a subshell must be consistent with the </a:t>
            </a:r>
            <a:r>
              <a:rPr lang="en-US" altLang="en-US" sz="2400" i="1" dirty="0" smtClean="0">
                <a:latin typeface="Times New Roman" charset="0"/>
                <a:ea typeface="Times New Roman" charset="0"/>
                <a:cs typeface="Times New Roman" charset="0"/>
              </a:rPr>
              <a:t>Pauli Exclusion Principle</a:t>
            </a:r>
            <a:r>
              <a:rPr lang="en-US" altLang="en-US" sz="2400" dirty="0" smtClean="0">
                <a:latin typeface="Times New Roman" charset="0"/>
                <a:ea typeface="Times New Roman" charset="0"/>
                <a:cs typeface="Times New Roman" charset="0"/>
              </a:rPr>
              <a:t>;</a:t>
            </a:r>
            <a:endParaRPr lang="en-US" altLang="en-US" sz="2400" dirty="0">
              <a:latin typeface="Times New Roman" charset="0"/>
              <a:ea typeface="Times New Roman" charset="0"/>
              <a:cs typeface="Times New Roman" charset="0"/>
            </a:endParaRPr>
          </a:p>
          <a:p>
            <a:pPr eaLnBrk="1" hangingPunct="1"/>
            <a:r>
              <a:rPr lang="en-US" altLang="en-US" sz="2400" b="1" i="1" dirty="0">
                <a:latin typeface="Times New Roman" charset="0"/>
                <a:ea typeface="Times New Roman" charset="0"/>
                <a:cs typeface="Times New Roman" charset="0"/>
              </a:rPr>
              <a:t>Hund’s </a:t>
            </a:r>
            <a:r>
              <a:rPr lang="en-US" altLang="en-US" sz="2400" b="1" i="1" dirty="0" smtClean="0">
                <a:latin typeface="Times New Roman" charset="0"/>
                <a:ea typeface="Times New Roman" charset="0"/>
                <a:cs typeface="Times New Roman" charset="0"/>
              </a:rPr>
              <a:t>Rule</a:t>
            </a:r>
            <a:r>
              <a:rPr lang="en-US" altLang="en-US" sz="2400" b="1"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is followed when assigning electrons to orbitals in the same subshell, such as those in </a:t>
            </a:r>
            <a:r>
              <a:rPr lang="en-US" altLang="en-US" sz="2400" i="1" dirty="0">
                <a:latin typeface="Times New Roman" charset="0"/>
                <a:ea typeface="Times New Roman" charset="0"/>
                <a:cs typeface="Times New Roman" charset="0"/>
              </a:rPr>
              <a:t>2</a:t>
            </a:r>
            <a:r>
              <a:rPr lang="en-US" altLang="en-US" sz="2400" i="1" dirty="0" smtClean="0">
                <a:latin typeface="Times New Roman" charset="0"/>
                <a:ea typeface="Times New Roman" charset="0"/>
                <a:cs typeface="Times New Roman" charset="0"/>
              </a:rPr>
              <a:t>p</a:t>
            </a:r>
            <a:r>
              <a:rPr lang="en-US" altLang="en-US" sz="2400" dirty="0" smtClean="0">
                <a:latin typeface="Times New Roman" charset="0"/>
                <a:ea typeface="Times New Roman" charset="0"/>
                <a:cs typeface="Times New Roman" charset="0"/>
              </a:rPr>
              <a:t>, </a:t>
            </a:r>
            <a:r>
              <a:rPr lang="en-US" altLang="en-US" sz="2400" i="1" dirty="0">
                <a:latin typeface="Times New Roman" charset="0"/>
                <a:ea typeface="Times New Roman" charset="0"/>
                <a:cs typeface="Times New Roman" charset="0"/>
              </a:rPr>
              <a:t>3</a:t>
            </a:r>
            <a:r>
              <a:rPr lang="en-US" altLang="en-US" sz="2400" i="1" dirty="0" smtClean="0">
                <a:latin typeface="Times New Roman" charset="0"/>
                <a:ea typeface="Times New Roman" charset="0"/>
                <a:cs typeface="Times New Roman" charset="0"/>
              </a:rPr>
              <a:t>d</a:t>
            </a:r>
            <a:r>
              <a:rPr lang="en-US" altLang="en-US" sz="2400" dirty="0" smtClean="0">
                <a:latin typeface="Times New Roman" charset="0"/>
                <a:ea typeface="Times New Roman" charset="0"/>
                <a:cs typeface="Times New Roman" charset="0"/>
              </a:rPr>
              <a:t>, or </a:t>
            </a:r>
            <a:r>
              <a:rPr lang="en-US" altLang="en-US" sz="2400" i="1" dirty="0" smtClean="0">
                <a:latin typeface="Times New Roman" charset="0"/>
                <a:ea typeface="Times New Roman" charset="0"/>
                <a:cs typeface="Times New Roman" charset="0"/>
              </a:rPr>
              <a:t>4f</a:t>
            </a:r>
            <a:r>
              <a:rPr lang="en-US" altLang="en-US" sz="2400" dirty="0" smtClean="0">
                <a:latin typeface="Times New Roman" charset="0"/>
                <a:ea typeface="Times New Roman" charset="0"/>
                <a:cs typeface="Times New Roman" charset="0"/>
              </a:rPr>
              <a:t>. </a:t>
            </a:r>
          </a:p>
          <a:p>
            <a:pPr lvl="1" eaLnBrk="1" hangingPunct="1">
              <a:buFont typeface="Wingdings" charset="2"/>
              <a:buChar char="Ø"/>
            </a:pPr>
            <a:r>
              <a:rPr lang="en-US" altLang="en-US" sz="2400" dirty="0" smtClean="0">
                <a:latin typeface="Times New Roman" charset="0"/>
                <a:ea typeface="Times New Roman" charset="0"/>
                <a:cs typeface="Times New Roman" charset="0"/>
              </a:rPr>
              <a:t>That is, when assigning electron to degenerate orbitals (orbitals having the same energy levels), electrons are assigned to each orbital </a:t>
            </a:r>
            <a:r>
              <a:rPr lang="en-US" altLang="en-US" sz="2400" i="1" dirty="0" smtClean="0">
                <a:latin typeface="Times New Roman" charset="0"/>
                <a:ea typeface="Times New Roman" charset="0"/>
                <a:cs typeface="Times New Roman" charset="0"/>
              </a:rPr>
              <a:t>singly</a:t>
            </a:r>
            <a:r>
              <a:rPr lang="en-US" altLang="en-US" sz="2400" dirty="0" smtClean="0">
                <a:latin typeface="Times New Roman" charset="0"/>
                <a:ea typeface="Times New Roman" charset="0"/>
                <a:cs typeface="Times New Roman" charset="0"/>
              </a:rPr>
              <a:t> with the same spin direction, before the second electron is added. </a:t>
            </a:r>
            <a:endParaRPr lang="en-US" altLang="en-US" sz="2400" dirty="0">
              <a:latin typeface="Times New Roman" charset="0"/>
              <a:ea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274638"/>
            <a:ext cx="8458200" cy="944562"/>
          </a:xfrm>
        </p:spPr>
        <p:txBody>
          <a:bodyPr/>
          <a:lstStyle/>
          <a:p>
            <a:pPr eaLnBrk="1" hangingPunct="1"/>
            <a:r>
              <a:rPr lang="en-US" altLang="en-US" sz="3200" dirty="0">
                <a:latin typeface="Times New Roman" charset="0"/>
                <a:ea typeface="Times New Roman" charset="0"/>
                <a:cs typeface="Times New Roman" charset="0"/>
              </a:rPr>
              <a:t>Electron </a:t>
            </a:r>
            <a:r>
              <a:rPr lang="en-US" altLang="en-US" sz="3200" dirty="0" smtClean="0">
                <a:latin typeface="Times New Roman" charset="0"/>
                <a:ea typeface="Times New Roman" charset="0"/>
                <a:cs typeface="Times New Roman" charset="0"/>
              </a:rPr>
              <a:t>Configurations for </a:t>
            </a:r>
            <a:r>
              <a:rPr lang="en-US" altLang="en-US" sz="3200" dirty="0">
                <a:latin typeface="Times New Roman" charset="0"/>
                <a:ea typeface="Times New Roman" charset="0"/>
                <a:cs typeface="Times New Roman" charset="0"/>
              </a:rPr>
              <a:t>Multi-Electron Atoms</a:t>
            </a:r>
          </a:p>
        </p:txBody>
      </p:sp>
      <p:sp>
        <p:nvSpPr>
          <p:cNvPr id="57347" name="Rectangle 3"/>
          <p:cNvSpPr>
            <a:spLocks noGrp="1" noChangeArrowheads="1"/>
          </p:cNvSpPr>
          <p:nvPr>
            <p:ph type="body" idx="1"/>
          </p:nvPr>
        </p:nvSpPr>
        <p:spPr>
          <a:xfrm>
            <a:off x="990600" y="1371600"/>
            <a:ext cx="7010400" cy="4648200"/>
          </a:xfrm>
        </p:spPr>
        <p:txBody>
          <a:bodyPr/>
          <a:lstStyle/>
          <a:p>
            <a:pPr eaLnBrk="1" hangingPunct="1"/>
            <a:r>
              <a:rPr lang="en-US" altLang="en-US" sz="2400" dirty="0">
                <a:latin typeface="Times New Roman" charset="0"/>
                <a:ea typeface="Times New Roman" charset="0"/>
                <a:cs typeface="Times New Roman" charset="0"/>
              </a:rPr>
              <a:t>H (Z = 1):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1</a:t>
            </a:r>
            <a:endParaRPr lang="en-US" altLang="en-US" sz="2400" dirty="0">
              <a:latin typeface="Times New Roman" charset="0"/>
              <a:ea typeface="Times New Roman" charset="0"/>
              <a:cs typeface="Times New Roman" charset="0"/>
            </a:endParaRPr>
          </a:p>
          <a:p>
            <a:pPr eaLnBrk="1" hangingPunct="1"/>
            <a:r>
              <a:rPr lang="en-US" altLang="en-US" sz="2400" dirty="0">
                <a:latin typeface="Times New Roman" charset="0"/>
                <a:ea typeface="Times New Roman" charset="0"/>
                <a:cs typeface="Times New Roman" charset="0"/>
              </a:rPr>
              <a:t>He (Z = 2):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a:t>
            </a:r>
            <a:endParaRPr lang="en-US" altLang="en-US" sz="1200" dirty="0">
              <a:latin typeface="Times New Roman" charset="0"/>
              <a:ea typeface="Times New Roman" charset="0"/>
              <a:cs typeface="Times New Roman" charset="0"/>
            </a:endParaRPr>
          </a:p>
          <a:p>
            <a:pPr eaLnBrk="1" hangingPunct="1"/>
            <a:r>
              <a:rPr lang="en-US" altLang="en-US" sz="2400" dirty="0">
                <a:latin typeface="Times New Roman" charset="0"/>
                <a:ea typeface="Times New Roman" charset="0"/>
                <a:cs typeface="Times New Roman" charset="0"/>
              </a:rPr>
              <a:t>Li (Z = 3):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1</a:t>
            </a:r>
          </a:p>
          <a:p>
            <a:pPr eaLnBrk="1" hangingPunct="1"/>
            <a:r>
              <a:rPr lang="en-US" altLang="en-US" sz="2400" dirty="0">
                <a:latin typeface="Times New Roman" charset="0"/>
                <a:ea typeface="Times New Roman" charset="0"/>
                <a:cs typeface="Times New Roman" charset="0"/>
              </a:rPr>
              <a:t>Be (Z = 4):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endParaRPr lang="en-US" altLang="en-US" sz="2400" dirty="0">
              <a:latin typeface="Times New Roman" charset="0"/>
              <a:ea typeface="Times New Roman" charset="0"/>
              <a:cs typeface="Times New Roman" charset="0"/>
            </a:endParaRPr>
          </a:p>
          <a:p>
            <a:pPr eaLnBrk="1" hangingPunct="1"/>
            <a:r>
              <a:rPr lang="en-US" altLang="en-US" sz="2400" dirty="0">
                <a:latin typeface="Times New Roman" charset="0"/>
                <a:ea typeface="Times New Roman" charset="0"/>
                <a:cs typeface="Times New Roman" charset="0"/>
              </a:rPr>
              <a:t>B (Z = 5):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1</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C (Z = 6):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N (Z = 7):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3</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O (Z = 8):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4</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F (Z = 9):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5</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Ne (Z = 10):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6</a:t>
            </a:r>
            <a:r>
              <a:rPr lang="en-US" altLang="en-US" sz="2400" dirty="0">
                <a:latin typeface="Times New Roman" charset="0"/>
                <a:ea typeface="Times New Roman"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34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34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3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0462"/>
            <a:ext cx="7391400" cy="1041750"/>
          </a:xfrm>
        </p:spPr>
        <p:txBody>
          <a:bodyPr>
            <a:normAutofit/>
          </a:bodyPr>
          <a:lstStyle/>
          <a:p>
            <a:pPr algn="ctr"/>
            <a:r>
              <a:rPr lang="en-US" sz="2800" dirty="0" smtClean="0">
                <a:solidFill>
                  <a:srgbClr val="002060"/>
                </a:solidFill>
                <a:latin typeface="Times New Roman" charset="0"/>
                <a:ea typeface="Times New Roman" charset="0"/>
                <a:cs typeface="Times New Roman" charset="0"/>
              </a:rPr>
              <a:t>Electron Configuration for Sodium</a:t>
            </a:r>
            <a:br>
              <a:rPr lang="en-US" sz="2800" dirty="0" smtClean="0">
                <a:solidFill>
                  <a:srgbClr val="002060"/>
                </a:solidFill>
                <a:latin typeface="Times New Roman" charset="0"/>
                <a:ea typeface="Times New Roman" charset="0"/>
                <a:cs typeface="Times New Roman" charset="0"/>
              </a:rPr>
            </a:br>
            <a:r>
              <a:rPr lang="en-US" sz="2400" dirty="0" smtClean="0">
                <a:solidFill>
                  <a:srgbClr val="002060"/>
                </a:solidFill>
                <a:latin typeface="Times New Roman" charset="0"/>
                <a:ea typeface="Times New Roman" charset="0"/>
                <a:cs typeface="Times New Roman" charset="0"/>
              </a:rPr>
              <a:t>(long and short-hand forms)</a:t>
            </a:r>
            <a:endParaRPr lang="en-US" sz="2400" dirty="0">
              <a:solidFill>
                <a:srgbClr val="002060"/>
              </a:solidFill>
              <a:latin typeface="Times New Roman" charset="0"/>
              <a:ea typeface="Times New Roman" charset="0"/>
              <a:cs typeface="Times New Roman" charset="0"/>
            </a:endParaRPr>
          </a:p>
        </p:txBody>
      </p:sp>
      <p:pic>
        <p:nvPicPr>
          <p:cNvPr id="3" name="Picture Placeholder 2" descr="CNX_Chem_06_04_Valenc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100" b="-77100"/>
          <a:stretch>
            <a:fillRect/>
          </a:stretch>
        </p:blipFill>
        <p:spPr>
          <a:xfrm>
            <a:off x="838200" y="1536700"/>
            <a:ext cx="7391400" cy="3140094"/>
          </a:xfrm>
        </p:spPr>
      </p:pic>
      <p:sp>
        <p:nvSpPr>
          <p:cNvPr id="7" name="Text Placeholder 6"/>
          <p:cNvSpPr>
            <a:spLocks noGrp="1"/>
          </p:cNvSpPr>
          <p:nvPr>
            <p:ph type="body" sz="quarter" idx="14"/>
          </p:nvPr>
        </p:nvSpPr>
        <p:spPr>
          <a:xfrm>
            <a:off x="457200" y="4831282"/>
            <a:ext cx="8062912" cy="1166382"/>
          </a:xfrm>
        </p:spPr>
        <p:txBody>
          <a:bodyPr>
            <a:normAutofit/>
          </a:bodyPr>
          <a:lstStyle/>
          <a:p>
            <a:r>
              <a:rPr lang="en-US" sz="1800" dirty="0" smtClean="0"/>
              <a:t>In the short-hand (or abbreviated) form, a noble gas symbol is used to represent the core-electron </a:t>
            </a:r>
            <a:r>
              <a:rPr lang="en-US" sz="1800" dirty="0"/>
              <a:t>configuration (right</a:t>
            </a:r>
            <a:r>
              <a:rPr lang="en-US" sz="1800" dirty="0" smtClean="0"/>
              <a:t>).</a:t>
            </a:r>
            <a:endParaRPr lang="en-US" sz="1800" dirty="0"/>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88300" y="340462"/>
            <a:ext cx="893419" cy="702198"/>
          </a:xfrm>
          <a:prstGeom prst="rect">
            <a:avLst/>
          </a:prstGeom>
        </p:spPr>
      </p:pic>
    </p:spTree>
    <p:extLst>
      <p:ext uri="{BB962C8B-B14F-4D97-AF65-F5344CB8AC3E}">
        <p14:creationId xmlns:p14="http://schemas.microsoft.com/office/powerpoint/2010/main" val="559294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0329" y="402016"/>
            <a:ext cx="7268308" cy="659535"/>
          </a:xfrm>
        </p:spPr>
        <p:txBody>
          <a:bodyPr/>
          <a:lstStyle/>
          <a:p>
            <a:pPr algn="ctr"/>
            <a:r>
              <a:rPr lang="en-US" sz="3600" dirty="0" smtClean="0">
                <a:solidFill>
                  <a:srgbClr val="002060"/>
                </a:solidFill>
                <a:latin typeface="Times New Roman" charset="0"/>
                <a:ea typeface="Times New Roman" charset="0"/>
                <a:cs typeface="Times New Roman" charset="0"/>
              </a:rPr>
              <a:t>Characteristic of Wave </a:t>
            </a:r>
            <a:r>
              <a:rPr lang="en-US" sz="3600" dirty="0">
                <a:solidFill>
                  <a:srgbClr val="002060"/>
                </a:solidFill>
                <a:latin typeface="Times New Roman" charset="0"/>
                <a:ea typeface="Times New Roman" charset="0"/>
                <a:cs typeface="Times New Roman" charset="0"/>
              </a:rPr>
              <a:t>P</a:t>
            </a:r>
            <a:r>
              <a:rPr lang="en-US" sz="3600" dirty="0" smtClean="0">
                <a:solidFill>
                  <a:srgbClr val="002060"/>
                </a:solidFill>
                <a:latin typeface="Times New Roman" charset="0"/>
                <a:ea typeface="Times New Roman" charset="0"/>
                <a:cs typeface="Times New Roman" charset="0"/>
              </a:rPr>
              <a:t>roperties</a:t>
            </a:r>
            <a:endParaRPr lang="en-US" sz="3600" dirty="0">
              <a:solidFill>
                <a:srgbClr val="002060"/>
              </a:solidFill>
              <a:latin typeface="Times New Roman" charset="0"/>
              <a:ea typeface="Times New Roman" charset="0"/>
              <a:cs typeface="Times New Roman" charset="0"/>
            </a:endParaRPr>
          </a:p>
        </p:txBody>
      </p:sp>
      <p:pic>
        <p:nvPicPr>
          <p:cNvPr id="2" name="Picture Placeholder 1" descr="CNX_Chem_06_01_Frequency.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6085" r="-6085"/>
          <a:stretch>
            <a:fillRect/>
          </a:stretch>
        </p:blipFill>
        <p:spPr>
          <a:xfrm>
            <a:off x="463825" y="1528085"/>
            <a:ext cx="8416393" cy="3653515"/>
          </a:xfrm>
        </p:spPr>
      </p:pic>
      <p:sp>
        <p:nvSpPr>
          <p:cNvPr id="7" name="Text Placeholder 6"/>
          <p:cNvSpPr>
            <a:spLocks noGrp="1"/>
          </p:cNvSpPr>
          <p:nvPr>
            <p:ph type="body" sz="quarter" idx="14"/>
          </p:nvPr>
        </p:nvSpPr>
        <p:spPr>
          <a:xfrm>
            <a:off x="490329" y="5334000"/>
            <a:ext cx="8217877" cy="1166382"/>
          </a:xfrm>
        </p:spPr>
        <p:txBody>
          <a:bodyPr>
            <a:normAutofit lnSpcReduction="10000"/>
          </a:bodyPr>
          <a:lstStyle/>
          <a:p>
            <a:r>
              <a:rPr lang="en-US" sz="1800" dirty="0"/>
              <a:t>One-dimensional sinusoidal waves show the relationship </a:t>
            </a:r>
            <a:r>
              <a:rPr lang="en-US" sz="1800" dirty="0" smtClean="0"/>
              <a:t>between </a:t>
            </a:r>
            <a:r>
              <a:rPr lang="en-US" sz="1800" dirty="0"/>
              <a:t>wavelength</a:t>
            </a:r>
            <a:r>
              <a:rPr lang="en-US" sz="1800" dirty="0" smtClean="0"/>
              <a:t>, frequency</a:t>
            </a:r>
            <a:r>
              <a:rPr lang="en-US" sz="1800" dirty="0"/>
              <a:t>, and speed. </a:t>
            </a:r>
            <a:r>
              <a:rPr lang="en-US" sz="1800" dirty="0" smtClean="0"/>
              <a:t>The wave </a:t>
            </a:r>
            <a:r>
              <a:rPr lang="en-US" sz="1800" dirty="0"/>
              <a:t>with the shortest wavelength has the highest frequency. Amplitude is one-half the height of the wave from </a:t>
            </a:r>
            <a:r>
              <a:rPr lang="en-US" sz="1800" dirty="0" smtClean="0"/>
              <a:t>peak to </a:t>
            </a:r>
            <a:r>
              <a:rPr lang="en-US" sz="1800" dirty="0"/>
              <a:t>trough.</a:t>
            </a:r>
          </a:p>
        </p:txBody>
      </p:sp>
      <p:pic>
        <p:nvPicPr>
          <p:cNvPr id="6" name="Picture 5" descr="OSX-Stacked-TM-RGB-300dpi-2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17739909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sz="3200" dirty="0">
                <a:latin typeface="Times New Roman" charset="0"/>
                <a:ea typeface="Times New Roman" charset="0"/>
                <a:cs typeface="Times New Roman" charset="0"/>
              </a:rPr>
              <a:t>Electron Configurations for </a:t>
            </a:r>
            <a:r>
              <a:rPr lang="en-US" altLang="en-US" sz="3200" dirty="0" smtClean="0">
                <a:latin typeface="Times New Roman" charset="0"/>
                <a:ea typeface="Times New Roman" charset="0"/>
                <a:cs typeface="Times New Roman" charset="0"/>
              </a:rPr>
              <a:t>3</a:t>
            </a:r>
            <a:r>
              <a:rPr lang="en-US" altLang="en-US" sz="3200" baseline="30000" dirty="0" smtClean="0">
                <a:latin typeface="Times New Roman" charset="0"/>
                <a:ea typeface="Times New Roman" charset="0"/>
                <a:cs typeface="Times New Roman" charset="0"/>
              </a:rPr>
              <a:t>rd</a:t>
            </a:r>
            <a:r>
              <a:rPr lang="en-US" altLang="en-US" sz="3200" dirty="0" smtClean="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rPr>
              <a:t>Period </a:t>
            </a:r>
            <a:r>
              <a:rPr lang="en-US" altLang="en-US" sz="3200" dirty="0" smtClean="0">
                <a:latin typeface="Times New Roman" charset="0"/>
                <a:ea typeface="Times New Roman" charset="0"/>
                <a:cs typeface="Times New Roman" charset="0"/>
              </a:rPr>
              <a:t>Elements</a:t>
            </a:r>
            <a:br>
              <a:rPr lang="en-US" altLang="en-US" sz="3200" dirty="0" smtClean="0">
                <a:latin typeface="Times New Roman" charset="0"/>
                <a:ea typeface="Times New Roman" charset="0"/>
                <a:cs typeface="Times New Roman" charset="0"/>
              </a:rPr>
            </a:br>
            <a:r>
              <a:rPr lang="en-US" altLang="en-US" sz="3200" dirty="0" smtClean="0">
                <a:latin typeface="Times New Roman" charset="0"/>
                <a:ea typeface="Times New Roman" charset="0"/>
                <a:cs typeface="Times New Roman" charset="0"/>
              </a:rPr>
              <a:t>(using the </a:t>
            </a:r>
            <a:r>
              <a:rPr lang="en-US" altLang="en-US" sz="3200" dirty="0">
                <a:latin typeface="Times New Roman" charset="0"/>
                <a:ea typeface="Times New Roman" charset="0"/>
                <a:cs typeface="Times New Roman" charset="0"/>
              </a:rPr>
              <a:t>noble gas </a:t>
            </a:r>
            <a:r>
              <a:rPr lang="en-US" altLang="en-US" sz="3200" dirty="0" smtClean="0">
                <a:latin typeface="Times New Roman" charset="0"/>
                <a:ea typeface="Times New Roman" charset="0"/>
                <a:cs typeface="Times New Roman" charset="0"/>
              </a:rPr>
              <a:t>abbreviated form)</a:t>
            </a:r>
            <a:endParaRPr lang="en-US" altLang="en-US" sz="3200" dirty="0">
              <a:latin typeface="Times New Roman" charset="0"/>
              <a:ea typeface="Times New Roman" charset="0"/>
              <a:cs typeface="Times New Roman" charset="0"/>
            </a:endParaRPr>
          </a:p>
        </p:txBody>
      </p:sp>
      <p:sp>
        <p:nvSpPr>
          <p:cNvPr id="58371" name="Rectangle 3"/>
          <p:cNvSpPr>
            <a:spLocks noGrp="1" noChangeArrowheads="1"/>
          </p:cNvSpPr>
          <p:nvPr>
            <p:ph type="body" idx="1"/>
          </p:nvPr>
        </p:nvSpPr>
        <p:spPr>
          <a:xfrm>
            <a:off x="457200" y="1828800"/>
            <a:ext cx="8229600" cy="4297363"/>
          </a:xfrm>
        </p:spPr>
        <p:txBody>
          <a:bodyPr/>
          <a:lstStyle/>
          <a:p>
            <a:pPr eaLnBrk="1" hangingPunct="1"/>
            <a:r>
              <a:rPr lang="en-US" altLang="en-US" sz="2400" dirty="0">
                <a:latin typeface="Times New Roman" charset="0"/>
                <a:ea typeface="Times New Roman" charset="0"/>
                <a:cs typeface="Times New Roman" charset="0"/>
              </a:rPr>
              <a:t>Na (Z = 11): </a:t>
            </a:r>
            <a:r>
              <a:rPr lang="en-US" altLang="en-US" sz="2400" dirty="0" smtClean="0">
                <a:latin typeface="Times New Roman" charset="0"/>
                <a:ea typeface="Times New Roman" charset="0"/>
                <a:cs typeface="Times New Roman" charset="0"/>
              </a:rPr>
              <a:t> 1</a:t>
            </a:r>
            <a:r>
              <a:rPr lang="en-US" altLang="en-US" sz="2400" i="1" dirty="0" smtClean="0">
                <a:latin typeface="Times New Roman" charset="0"/>
                <a:ea typeface="Times New Roman" charset="0"/>
                <a:cs typeface="Times New Roman" charset="0"/>
              </a:rPr>
              <a:t>s</a:t>
            </a:r>
            <a:r>
              <a:rPr lang="en-US" altLang="en-US" sz="2400" baseline="30000" dirty="0" smtClean="0">
                <a:latin typeface="Times New Roman" charset="0"/>
                <a:ea typeface="Times New Roman" charset="0"/>
                <a:cs typeface="Times New Roman" charset="0"/>
              </a:rPr>
              <a:t>2</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6</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1</a:t>
            </a:r>
            <a:r>
              <a:rPr lang="en-US" altLang="en-US" sz="2400" dirty="0">
                <a:latin typeface="Times New Roman" charset="0"/>
                <a:ea typeface="Times New Roman" charset="0"/>
                <a:cs typeface="Times New Roman" charset="0"/>
              </a:rPr>
              <a:t>  = [Ne] 3</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1 </a:t>
            </a:r>
            <a:endParaRPr lang="en-US" altLang="en-US" sz="2400" dirty="0">
              <a:latin typeface="Times New Roman" charset="0"/>
              <a:ea typeface="Times New Roman" charset="0"/>
              <a:cs typeface="Times New Roman" charset="0"/>
            </a:endParaRPr>
          </a:p>
          <a:p>
            <a:pPr eaLnBrk="1" hangingPunct="1"/>
            <a:r>
              <a:rPr lang="en-US" altLang="en-US" sz="2400" dirty="0">
                <a:latin typeface="Times New Roman" charset="0"/>
                <a:ea typeface="Times New Roman" charset="0"/>
                <a:cs typeface="Times New Roman" charset="0"/>
              </a:rPr>
              <a:t>Mg (Z = 12): [Ne] 3</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endParaRPr lang="en-US" altLang="en-US" sz="2400" dirty="0">
              <a:latin typeface="Times New Roman" charset="0"/>
              <a:ea typeface="Times New Roman" charset="0"/>
              <a:cs typeface="Times New Roman" charset="0"/>
            </a:endParaRPr>
          </a:p>
          <a:p>
            <a:pPr eaLnBrk="1" hangingPunct="1"/>
            <a:r>
              <a:rPr lang="en-US" altLang="en-US" sz="2400" dirty="0" smtClean="0">
                <a:latin typeface="Times New Roman" charset="0"/>
                <a:ea typeface="Times New Roman" charset="0"/>
                <a:cs typeface="Times New Roman" charset="0"/>
              </a:rPr>
              <a:t> Al </a:t>
            </a:r>
            <a:r>
              <a:rPr lang="en-US" altLang="en-US" sz="2400" dirty="0">
                <a:latin typeface="Times New Roman" charset="0"/>
                <a:ea typeface="Times New Roman" charset="0"/>
                <a:cs typeface="Times New Roman" charset="0"/>
              </a:rPr>
              <a:t>(Z = 13): </a:t>
            </a:r>
            <a:r>
              <a:rPr lang="en-US" altLang="en-US" sz="2400" dirty="0" smtClean="0">
                <a:latin typeface="Times New Roman" charset="0"/>
                <a:ea typeface="Times New Roman" charset="0"/>
                <a:cs typeface="Times New Roman" charset="0"/>
              </a:rPr>
              <a:t>[</a:t>
            </a:r>
            <a:r>
              <a:rPr lang="en-US" altLang="en-US" sz="2400" dirty="0">
                <a:latin typeface="Times New Roman" charset="0"/>
                <a:ea typeface="Times New Roman" charset="0"/>
                <a:cs typeface="Times New Roman" charset="0"/>
              </a:rPr>
              <a:t>Ne] 3s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3p</a:t>
            </a:r>
            <a:r>
              <a:rPr lang="en-US" altLang="en-US" sz="2400" baseline="30000" dirty="0">
                <a:latin typeface="Times New Roman" charset="0"/>
                <a:ea typeface="Times New Roman" charset="0"/>
                <a:cs typeface="Times New Roman" charset="0"/>
              </a:rPr>
              <a:t>1</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Si (Z = 14): </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Ne] 3s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3p</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P (Z = 15): </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Ne] 3s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3p</a:t>
            </a:r>
            <a:r>
              <a:rPr lang="en-US" altLang="en-US" sz="2400" baseline="30000" dirty="0">
                <a:latin typeface="Times New Roman" charset="0"/>
                <a:ea typeface="Times New Roman" charset="0"/>
                <a:cs typeface="Times New Roman" charset="0"/>
              </a:rPr>
              <a:t>3</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S (Z = 16): </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Ne] 3s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3p</a:t>
            </a:r>
            <a:r>
              <a:rPr lang="en-US" altLang="en-US" sz="2400" baseline="30000" dirty="0">
                <a:latin typeface="Times New Roman" charset="0"/>
                <a:ea typeface="Times New Roman" charset="0"/>
                <a:cs typeface="Times New Roman" charset="0"/>
              </a:rPr>
              <a:t>4</a:t>
            </a:r>
            <a:r>
              <a:rPr lang="en-US" altLang="en-US" sz="2400" dirty="0">
                <a:latin typeface="Times New Roman" charset="0"/>
                <a:ea typeface="Times New Roman" charset="0"/>
                <a:cs typeface="Times New Roman" charset="0"/>
              </a:rPr>
              <a:t> </a:t>
            </a:r>
          </a:p>
          <a:p>
            <a:pPr eaLnBrk="1" hangingPunct="1"/>
            <a:r>
              <a:rPr lang="en-US" altLang="en-US" sz="2400" dirty="0">
                <a:latin typeface="Times New Roman" charset="0"/>
                <a:ea typeface="Times New Roman" charset="0"/>
                <a:cs typeface="Times New Roman" charset="0"/>
              </a:rPr>
              <a:t>Cl (Z = 17): </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Ne] 3s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3p</a:t>
            </a:r>
            <a:r>
              <a:rPr lang="en-US" altLang="en-US" sz="2400" baseline="30000" dirty="0">
                <a:latin typeface="Times New Roman" charset="0"/>
                <a:ea typeface="Times New Roman" charset="0"/>
                <a:cs typeface="Times New Roman" charset="0"/>
              </a:rPr>
              <a:t>5</a:t>
            </a:r>
            <a:r>
              <a:rPr lang="en-US" altLang="en-US" sz="2400" dirty="0">
                <a:latin typeface="Times New Roman" charset="0"/>
                <a:ea typeface="Times New Roman" charset="0"/>
                <a:cs typeface="Times New Roman" charset="0"/>
              </a:rPr>
              <a:t> </a:t>
            </a:r>
          </a:p>
          <a:p>
            <a:pPr eaLnBrk="1" hangingPunct="1"/>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(Z = 18): </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Ne] 3s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3p</a:t>
            </a:r>
            <a:r>
              <a:rPr lang="en-US" altLang="en-US" sz="2400" baseline="30000" dirty="0">
                <a:latin typeface="Times New Roman" charset="0"/>
                <a:ea typeface="Times New Roman" charset="0"/>
                <a:cs typeface="Times New Roman" charset="0"/>
              </a:rPr>
              <a:t>6</a:t>
            </a:r>
            <a:r>
              <a:rPr lang="en-US" altLang="en-US" sz="2400" dirty="0">
                <a:latin typeface="Times New Roman" charset="0"/>
                <a:ea typeface="Times New Roman"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z="3200" dirty="0" smtClean="0">
                <a:latin typeface="Times New Roman" charset="0"/>
                <a:ea typeface="Times New Roman" charset="0"/>
                <a:cs typeface="Times New Roman" charset="0"/>
              </a:rPr>
              <a:t>Orbital </a:t>
            </a:r>
            <a:r>
              <a:rPr lang="en-US" altLang="en-US" sz="3200" dirty="0">
                <a:latin typeface="Times New Roman" charset="0"/>
                <a:ea typeface="Times New Roman" charset="0"/>
                <a:cs typeface="Times New Roman" charset="0"/>
              </a:rPr>
              <a:t>Diagrams </a:t>
            </a:r>
            <a:r>
              <a:rPr lang="en-US" altLang="en-US" sz="3200" dirty="0" smtClean="0">
                <a:latin typeface="Times New Roman" charset="0"/>
                <a:ea typeface="Times New Roman" charset="0"/>
                <a:cs typeface="Times New Roman" charset="0"/>
              </a:rPr>
              <a:t>for </a:t>
            </a:r>
            <a:r>
              <a:rPr lang="en-US" altLang="en-US" sz="3200" dirty="0">
                <a:latin typeface="Times New Roman" charset="0"/>
                <a:ea typeface="Times New Roman" charset="0"/>
                <a:cs typeface="Times New Roman" charset="0"/>
              </a:rPr>
              <a:t>2</a:t>
            </a:r>
            <a:r>
              <a:rPr lang="en-US" altLang="en-US" sz="3200" baseline="30000" dirty="0">
                <a:latin typeface="Times New Roman" charset="0"/>
                <a:ea typeface="Times New Roman" charset="0"/>
                <a:cs typeface="Times New Roman" charset="0"/>
              </a:rPr>
              <a:t>nd</a:t>
            </a:r>
            <a:r>
              <a:rPr lang="en-US" altLang="en-US" sz="3200" dirty="0">
                <a:latin typeface="Times New Roman" charset="0"/>
                <a:ea typeface="Times New Roman" charset="0"/>
                <a:cs typeface="Times New Roman" charset="0"/>
              </a:rPr>
              <a:t> Period Elements</a:t>
            </a:r>
          </a:p>
        </p:txBody>
      </p:sp>
      <p:sp>
        <p:nvSpPr>
          <p:cNvPr id="60419" name="Rectangle 3"/>
          <p:cNvSpPr>
            <a:spLocks noGrp="1" noChangeArrowheads="1"/>
          </p:cNvSpPr>
          <p:nvPr>
            <p:ph type="body" idx="1"/>
          </p:nvPr>
        </p:nvSpPr>
        <p:spPr>
          <a:xfrm>
            <a:off x="685800" y="1600200"/>
            <a:ext cx="8001000" cy="4525963"/>
          </a:xfrm>
        </p:spPr>
        <p:txBody>
          <a:bodyPr/>
          <a:lstStyle/>
          <a:p>
            <a:pPr eaLnBrk="1" hangingPunct="1"/>
            <a:r>
              <a:rPr lang="en-US" altLang="en-US" sz="2200" dirty="0">
                <a:latin typeface="Times New Roman" charset="0"/>
                <a:ea typeface="Times New Roman" charset="0"/>
                <a:cs typeface="Times New Roman" charset="0"/>
              </a:rPr>
              <a:t>Atoms    </a:t>
            </a:r>
            <a:r>
              <a:rPr lang="en-US" altLang="en-US" sz="2200" b="1" dirty="0">
                <a:latin typeface="Times New Roman" charset="0"/>
                <a:ea typeface="Times New Roman" charset="0"/>
                <a:cs typeface="Times New Roman" charset="0"/>
              </a:rPr>
              <a:t>Orbital Diagram </a:t>
            </a:r>
            <a:r>
              <a:rPr lang="en-US" altLang="en-US" sz="2200" dirty="0">
                <a:latin typeface="Times New Roman" charset="0"/>
                <a:ea typeface="Times New Roman" charset="0"/>
                <a:cs typeface="Times New Roman" charset="0"/>
              </a:rPr>
              <a:t>(shows electrons in individual orbitals)</a:t>
            </a:r>
          </a:p>
          <a:p>
            <a:pPr eaLnBrk="1" hangingPunct="1"/>
            <a:r>
              <a:rPr lang="en-US" altLang="en-US" sz="2200" dirty="0">
                <a:latin typeface="Times New Roman" charset="0"/>
                <a:ea typeface="Times New Roman" charset="0"/>
                <a:cs typeface="Times New Roman" charset="0"/>
              </a:rPr>
              <a:t>Li:	[He]  ↑ </a:t>
            </a:r>
          </a:p>
          <a:p>
            <a:pPr eaLnBrk="1" hangingPunct="1"/>
            <a:r>
              <a:rPr lang="en-US" altLang="en-US" sz="2200" dirty="0">
                <a:latin typeface="Times New Roman" charset="0"/>
                <a:ea typeface="Times New Roman" charset="0"/>
                <a:cs typeface="Times New Roman" charset="0"/>
              </a:rPr>
              <a:t>Be:	[He]  ↑↓ </a:t>
            </a:r>
          </a:p>
          <a:p>
            <a:pPr eaLnBrk="1" hangingPunct="1"/>
            <a:r>
              <a:rPr lang="en-US" altLang="en-US" sz="2200" dirty="0">
                <a:latin typeface="Times New Roman" charset="0"/>
                <a:ea typeface="Times New Roman" charset="0"/>
                <a:cs typeface="Times New Roman" charset="0"/>
              </a:rPr>
              <a:t>B:	[He]  ↑↓     ↑ </a:t>
            </a:r>
          </a:p>
          <a:p>
            <a:pPr eaLnBrk="1" hangingPunct="1"/>
            <a:r>
              <a:rPr lang="en-US" altLang="en-US" sz="2200" dirty="0">
                <a:latin typeface="Times New Roman" charset="0"/>
                <a:ea typeface="Times New Roman" charset="0"/>
                <a:cs typeface="Times New Roman" charset="0"/>
              </a:rPr>
              <a:t>C:	[He]  ↑↓     ↑     ↑   </a:t>
            </a:r>
          </a:p>
          <a:p>
            <a:pPr eaLnBrk="1" hangingPunct="1"/>
            <a:r>
              <a:rPr lang="en-US" altLang="en-US" sz="2200" dirty="0">
                <a:latin typeface="Times New Roman" charset="0"/>
                <a:ea typeface="Times New Roman" charset="0"/>
                <a:cs typeface="Times New Roman" charset="0"/>
              </a:rPr>
              <a:t>N:	[He]  ↑↓     ↑     ↑     ↑ </a:t>
            </a:r>
          </a:p>
          <a:p>
            <a:pPr eaLnBrk="1" hangingPunct="1"/>
            <a:r>
              <a:rPr lang="en-US" altLang="en-US" sz="2200" dirty="0">
                <a:latin typeface="Times New Roman" charset="0"/>
                <a:ea typeface="Times New Roman" charset="0"/>
                <a:cs typeface="Times New Roman" charset="0"/>
              </a:rPr>
              <a:t>O:	[He]  ↑↓     ↑↓   ↑     ↑ </a:t>
            </a:r>
          </a:p>
          <a:p>
            <a:pPr eaLnBrk="1" hangingPunct="1"/>
            <a:r>
              <a:rPr lang="en-US" altLang="en-US" sz="2200" dirty="0">
                <a:latin typeface="Times New Roman" charset="0"/>
                <a:ea typeface="Times New Roman" charset="0"/>
                <a:cs typeface="Times New Roman" charset="0"/>
              </a:rPr>
              <a:t>F:	[He]  ↑↓     ↑↓   ↑↓   ↑ </a:t>
            </a:r>
          </a:p>
          <a:p>
            <a:pPr eaLnBrk="1" hangingPunct="1"/>
            <a:r>
              <a:rPr lang="en-US" altLang="en-US" sz="2200" dirty="0">
                <a:latin typeface="Times New Roman" charset="0"/>
                <a:ea typeface="Times New Roman" charset="0"/>
                <a:cs typeface="Times New Roman" charset="0"/>
              </a:rPr>
              <a:t>Ne:	[He]  ↑↓     ↑↓   ↑↓   ↑↓ </a:t>
            </a:r>
          </a:p>
          <a:p>
            <a:pPr eaLnBrk="1" hangingPunct="1"/>
            <a:r>
              <a:rPr lang="en-US" altLang="en-US" sz="2200" dirty="0">
                <a:latin typeface="Times New Roman" charset="0"/>
                <a:ea typeface="Times New Roman" charset="0"/>
                <a:cs typeface="Times New Roman" charset="0"/>
              </a:rPr>
              <a:t>                  2</a:t>
            </a:r>
            <a:r>
              <a:rPr lang="en-US" altLang="en-US" sz="2200" i="1" dirty="0">
                <a:latin typeface="Times New Roman" charset="0"/>
                <a:ea typeface="Times New Roman" charset="0"/>
                <a:cs typeface="Times New Roman" charset="0"/>
              </a:rPr>
              <a:t>s     </a:t>
            </a:r>
            <a:r>
              <a:rPr lang="en-US" altLang="en-US" sz="2200" i="1" dirty="0">
                <a:latin typeface="Times New Roman" charset="0"/>
                <a:ea typeface="Times New Roman" charset="0"/>
                <a:cs typeface="Times New Roman" charset="0"/>
                <a:sym typeface="Wingdings" charset="2"/>
              </a:rPr>
              <a:t>-----</a:t>
            </a:r>
            <a:r>
              <a:rPr lang="en-US" altLang="en-US" sz="2200" dirty="0">
                <a:latin typeface="Times New Roman" charset="0"/>
                <a:ea typeface="Times New Roman" charset="0"/>
                <a:cs typeface="Times New Roman" charset="0"/>
                <a:sym typeface="Wingdings" charset="2"/>
              </a:rPr>
              <a:t>2</a:t>
            </a:r>
            <a:r>
              <a:rPr lang="en-US" altLang="en-US" sz="2200" i="1" dirty="0">
                <a:latin typeface="Times New Roman" charset="0"/>
                <a:ea typeface="Times New Roman" charset="0"/>
                <a:cs typeface="Times New Roman" charset="0"/>
                <a:sym typeface="Wingdings" charset="2"/>
              </a:rPr>
              <a:t>p-----</a:t>
            </a:r>
            <a:endParaRPr lang="en-US" altLang="en-US" sz="2200" dirty="0">
              <a:latin typeface="Times New Roman" charset="0"/>
              <a:ea typeface="Times New Roman" charset="0"/>
              <a:cs typeface="Times New Roman" charset="0"/>
              <a:sym typeface="Wingdings"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4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4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4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4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z="3200">
                <a:latin typeface="Times New Roman" charset="0"/>
                <a:ea typeface="Times New Roman" charset="0"/>
                <a:cs typeface="Times New Roman" charset="0"/>
              </a:rPr>
              <a:t>Electron Configurations for Transition Metals using a noble gas symbol for inner shell.</a:t>
            </a:r>
          </a:p>
        </p:txBody>
      </p:sp>
      <p:sp>
        <p:nvSpPr>
          <p:cNvPr id="59395" name="Rectangle 3"/>
          <p:cNvSpPr>
            <a:spLocks noGrp="1" noChangeArrowheads="1"/>
          </p:cNvSpPr>
          <p:nvPr>
            <p:ph type="body" idx="1"/>
          </p:nvPr>
        </p:nvSpPr>
        <p:spPr>
          <a:xfrm>
            <a:off x="707858" y="1828800"/>
            <a:ext cx="7728284" cy="4297363"/>
          </a:xfrm>
        </p:spPr>
        <p:txBody>
          <a:bodyPr/>
          <a:lstStyle/>
          <a:p>
            <a:pPr eaLnBrk="1" hangingPunct="1">
              <a:lnSpc>
                <a:spcPct val="90000"/>
              </a:lnSpc>
            </a:pPr>
            <a:r>
              <a:rPr lang="en-US" altLang="en-US" sz="2400" dirty="0" err="1">
                <a:latin typeface="Times New Roman" charset="0"/>
                <a:ea typeface="Times New Roman" charset="0"/>
                <a:cs typeface="Times New Roman" charset="0"/>
              </a:rPr>
              <a:t>Sc</a:t>
            </a:r>
            <a:r>
              <a:rPr lang="en-US" altLang="en-US" sz="2400" dirty="0">
                <a:latin typeface="Times New Roman" charset="0"/>
                <a:ea typeface="Times New Roman" charset="0"/>
                <a:cs typeface="Times New Roman" charset="0"/>
              </a:rPr>
              <a:t> (Z = 21):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1</a:t>
            </a:r>
            <a:r>
              <a:rPr lang="en-US" altLang="en-US" sz="2400" dirty="0">
                <a:latin typeface="Times New Roman" charset="0"/>
                <a:ea typeface="Times New Roman" charset="0"/>
                <a:cs typeface="Times New Roman" charset="0"/>
              </a:rPr>
              <a:t>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 1</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2</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6</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6</a:t>
            </a:r>
            <a:r>
              <a:rPr lang="en-US" altLang="en-US" sz="2400" dirty="0">
                <a:latin typeface="Times New Roman" charset="0"/>
                <a:ea typeface="Times New Roman" charset="0"/>
                <a:cs typeface="Times New Roman" charset="0"/>
              </a:rPr>
              <a:t>) </a:t>
            </a:r>
          </a:p>
          <a:p>
            <a:pPr eaLnBrk="1" hangingPunct="1">
              <a:lnSpc>
                <a:spcPct val="90000"/>
              </a:lnSpc>
            </a:pPr>
            <a:r>
              <a:rPr lang="en-US" altLang="en-US" sz="2400" dirty="0" err="1">
                <a:latin typeface="Times New Roman" charset="0"/>
                <a:ea typeface="Times New Roman" charset="0"/>
                <a:cs typeface="Times New Roman" charset="0"/>
              </a:rPr>
              <a:t>Ti</a:t>
            </a:r>
            <a:r>
              <a:rPr lang="en-US" altLang="en-US" sz="2400" dirty="0">
                <a:latin typeface="Times New Roman" charset="0"/>
                <a:ea typeface="Times New Roman" charset="0"/>
                <a:cs typeface="Times New Roman" charset="0"/>
              </a:rPr>
              <a:t> (Z = 22):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a:t>
            </a:r>
          </a:p>
          <a:p>
            <a:pPr eaLnBrk="1" hangingPunct="1">
              <a:lnSpc>
                <a:spcPct val="90000"/>
              </a:lnSpc>
            </a:pPr>
            <a:r>
              <a:rPr lang="en-US" altLang="en-US" sz="2400" dirty="0">
                <a:latin typeface="Times New Roman" charset="0"/>
                <a:ea typeface="Times New Roman" charset="0"/>
                <a:cs typeface="Times New Roman" charset="0"/>
              </a:rPr>
              <a:t>V (Z = 23):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3</a:t>
            </a:r>
            <a:r>
              <a:rPr lang="en-US" altLang="en-US" sz="2400" dirty="0">
                <a:latin typeface="Times New Roman" charset="0"/>
                <a:ea typeface="Times New Roman" charset="0"/>
                <a:cs typeface="Times New Roman" charset="0"/>
              </a:rPr>
              <a:t> </a:t>
            </a:r>
          </a:p>
          <a:p>
            <a:pPr eaLnBrk="1" hangingPunct="1">
              <a:lnSpc>
                <a:spcPct val="90000"/>
              </a:lnSpc>
            </a:pPr>
            <a:r>
              <a:rPr lang="en-US" altLang="en-US" sz="2400" dirty="0">
                <a:latin typeface="Times New Roman" charset="0"/>
                <a:ea typeface="Times New Roman" charset="0"/>
                <a:cs typeface="Times New Roman" charset="0"/>
              </a:rPr>
              <a:t>*Cr (Z = 24):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1</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5</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a:t>
            </a:r>
            <a:r>
              <a:rPr lang="en-US" altLang="en-US" sz="2400" dirty="0">
                <a:latin typeface="Times New Roman" charset="0"/>
                <a:ea typeface="Times New Roman" charset="0"/>
                <a:cs typeface="Times New Roman" charset="0"/>
              </a:rPr>
              <a:t>Note: one electron in 4s)</a:t>
            </a:r>
          </a:p>
          <a:p>
            <a:pPr eaLnBrk="1" hangingPunct="1">
              <a:lnSpc>
                <a:spcPct val="90000"/>
              </a:lnSpc>
            </a:pPr>
            <a:r>
              <a:rPr lang="en-US" altLang="en-US" sz="2400" dirty="0" err="1">
                <a:latin typeface="Times New Roman" charset="0"/>
                <a:ea typeface="Times New Roman" charset="0"/>
                <a:cs typeface="Times New Roman" charset="0"/>
              </a:rPr>
              <a:t>Mn</a:t>
            </a:r>
            <a:r>
              <a:rPr lang="en-US" altLang="en-US" sz="2400" dirty="0">
                <a:latin typeface="Times New Roman" charset="0"/>
                <a:ea typeface="Times New Roman" charset="0"/>
                <a:cs typeface="Times New Roman" charset="0"/>
              </a:rPr>
              <a:t> (Z = 25):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5</a:t>
            </a:r>
            <a:r>
              <a:rPr lang="en-US" altLang="en-US" sz="2400" dirty="0">
                <a:latin typeface="Times New Roman" charset="0"/>
                <a:ea typeface="Times New Roman" charset="0"/>
                <a:cs typeface="Times New Roman" charset="0"/>
              </a:rPr>
              <a:t> </a:t>
            </a:r>
          </a:p>
          <a:p>
            <a:pPr eaLnBrk="1" hangingPunct="1">
              <a:lnSpc>
                <a:spcPct val="90000"/>
              </a:lnSpc>
            </a:pPr>
            <a:r>
              <a:rPr lang="en-US" altLang="en-US" sz="2400" dirty="0">
                <a:latin typeface="Times New Roman" charset="0"/>
                <a:ea typeface="Times New Roman" charset="0"/>
                <a:cs typeface="Times New Roman" charset="0"/>
              </a:rPr>
              <a:t>Fe (Z = 26):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6</a:t>
            </a:r>
            <a:r>
              <a:rPr lang="en-US" altLang="en-US" sz="2400" dirty="0">
                <a:latin typeface="Times New Roman" charset="0"/>
                <a:ea typeface="Times New Roman" charset="0"/>
                <a:cs typeface="Times New Roman" charset="0"/>
              </a:rPr>
              <a:t> </a:t>
            </a:r>
          </a:p>
          <a:p>
            <a:pPr eaLnBrk="1" hangingPunct="1">
              <a:lnSpc>
                <a:spcPct val="90000"/>
              </a:lnSpc>
            </a:pPr>
            <a:r>
              <a:rPr lang="en-US" altLang="en-US" sz="2400" dirty="0">
                <a:latin typeface="Times New Roman" charset="0"/>
                <a:ea typeface="Times New Roman" charset="0"/>
                <a:cs typeface="Times New Roman" charset="0"/>
              </a:rPr>
              <a:t>Co (Z = 27):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7</a:t>
            </a:r>
            <a:r>
              <a:rPr lang="en-US" altLang="en-US" sz="2400" dirty="0">
                <a:latin typeface="Times New Roman" charset="0"/>
                <a:ea typeface="Times New Roman" charset="0"/>
                <a:cs typeface="Times New Roman" charset="0"/>
              </a:rPr>
              <a:t> </a:t>
            </a:r>
          </a:p>
          <a:p>
            <a:pPr eaLnBrk="1" hangingPunct="1">
              <a:lnSpc>
                <a:spcPct val="90000"/>
              </a:lnSpc>
            </a:pPr>
            <a:r>
              <a:rPr lang="en-US" altLang="en-US" sz="2400" dirty="0">
                <a:latin typeface="Times New Roman" charset="0"/>
                <a:ea typeface="Times New Roman" charset="0"/>
                <a:cs typeface="Times New Roman" charset="0"/>
              </a:rPr>
              <a:t>Ni (Z = 28):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8</a:t>
            </a:r>
            <a:r>
              <a:rPr lang="en-US" altLang="en-US" sz="2400" dirty="0">
                <a:latin typeface="Times New Roman" charset="0"/>
                <a:ea typeface="Times New Roman" charset="0"/>
                <a:cs typeface="Times New Roman" charset="0"/>
              </a:rPr>
              <a:t> </a:t>
            </a:r>
          </a:p>
          <a:p>
            <a:pPr eaLnBrk="1" hangingPunct="1">
              <a:lnSpc>
                <a:spcPct val="90000"/>
              </a:lnSpc>
            </a:pPr>
            <a:r>
              <a:rPr lang="en-US" altLang="en-US" sz="2400" dirty="0">
                <a:latin typeface="Times New Roman" charset="0"/>
                <a:ea typeface="Times New Roman" charset="0"/>
                <a:cs typeface="Times New Roman" charset="0"/>
              </a:rPr>
              <a:t>*Cu (Z = 29):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1</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10</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Note: one electron in 4s)</a:t>
            </a:r>
          </a:p>
          <a:p>
            <a:pPr eaLnBrk="1" hangingPunct="1">
              <a:lnSpc>
                <a:spcPct val="90000"/>
              </a:lnSpc>
            </a:pPr>
            <a:r>
              <a:rPr lang="en-US" altLang="en-US" sz="2400" dirty="0">
                <a:latin typeface="Times New Roman" charset="0"/>
                <a:ea typeface="Times New Roman" charset="0"/>
                <a:cs typeface="Times New Roman" charset="0"/>
              </a:rPr>
              <a:t>Zn (Z = 30):   [</a:t>
            </a:r>
            <a:r>
              <a:rPr lang="en-US" altLang="en-US" sz="2400" dirty="0" err="1">
                <a:latin typeface="Times New Roman" charset="0"/>
                <a:ea typeface="Times New Roman" charset="0"/>
                <a:cs typeface="Times New Roman" charset="0"/>
              </a:rPr>
              <a:t>Ar</a:t>
            </a:r>
            <a:r>
              <a:rPr lang="en-US" altLang="en-US" sz="2400" dirty="0">
                <a:latin typeface="Times New Roman" charset="0"/>
                <a:ea typeface="Times New Roman" charset="0"/>
                <a:cs typeface="Times New Roman" charset="0"/>
              </a:rPr>
              <a:t>] 4</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3</a:t>
            </a:r>
            <a:r>
              <a:rPr lang="en-US" altLang="en-US" sz="2400" i="1" dirty="0">
                <a:latin typeface="Times New Roman" charset="0"/>
                <a:ea typeface="Times New Roman" charset="0"/>
                <a:cs typeface="Times New Roman" charset="0"/>
              </a:rPr>
              <a:t>d</a:t>
            </a:r>
            <a:r>
              <a:rPr lang="en-US" altLang="en-US" sz="2400" baseline="30000" dirty="0">
                <a:latin typeface="Times New Roman" charset="0"/>
                <a:ea typeface="Times New Roman" charset="0"/>
                <a:cs typeface="Times New Roman" charset="0"/>
              </a:rPr>
              <a:t>10</a:t>
            </a:r>
            <a:r>
              <a:rPr lang="en-US" altLang="en-US" sz="2400" dirty="0">
                <a:latin typeface="Times New Roman" charset="0"/>
                <a:ea typeface="Times New Roman"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3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3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3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3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z="3200">
                <a:latin typeface="Times New Roman" charset="0"/>
                <a:ea typeface="Times New Roman" charset="0"/>
                <a:cs typeface="Times New Roman" charset="0"/>
                <a:sym typeface="Wingdings" charset="2"/>
              </a:rPr>
              <a:t>Orbital Diagrams for The Transition Metals</a:t>
            </a:r>
          </a:p>
        </p:txBody>
      </p:sp>
      <p:sp>
        <p:nvSpPr>
          <p:cNvPr id="61443" name="Rectangle 3"/>
          <p:cNvSpPr>
            <a:spLocks noGrp="1" noChangeArrowheads="1"/>
          </p:cNvSpPr>
          <p:nvPr>
            <p:ph type="body" idx="1"/>
          </p:nvPr>
        </p:nvSpPr>
        <p:spPr>
          <a:xfrm>
            <a:off x="1143000" y="1600200"/>
            <a:ext cx="6477000" cy="4525963"/>
          </a:xfrm>
        </p:spPr>
        <p:txBody>
          <a:bodyPr/>
          <a:lstStyle/>
          <a:p>
            <a:pPr eaLnBrk="1" hangingPunct="1">
              <a:lnSpc>
                <a:spcPct val="80000"/>
              </a:lnSpc>
            </a:pPr>
            <a:r>
              <a:rPr lang="en-US" altLang="en-US" sz="2600" dirty="0" err="1">
                <a:latin typeface="Times New Roman" charset="0"/>
                <a:ea typeface="Times New Roman" charset="0"/>
                <a:cs typeface="Times New Roman" charset="0"/>
              </a:rPr>
              <a:t>Sc</a:t>
            </a:r>
            <a:r>
              <a:rPr lang="en-US" altLang="en-US" sz="2600" dirty="0">
                <a:latin typeface="Times New Roman" charset="0"/>
                <a:ea typeface="Times New Roman" charset="0"/>
                <a:cs typeface="Times New Roman" charset="0"/>
              </a:rPr>
              <a:t>: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a:t>
            </a:r>
          </a:p>
          <a:p>
            <a:pPr eaLnBrk="1" hangingPunct="1">
              <a:lnSpc>
                <a:spcPct val="80000"/>
              </a:lnSpc>
            </a:pPr>
            <a:r>
              <a:rPr lang="en-US" altLang="en-US" sz="2600" dirty="0" err="1">
                <a:latin typeface="Times New Roman" charset="0"/>
                <a:ea typeface="Times New Roman" charset="0"/>
                <a:cs typeface="Times New Roman" charset="0"/>
              </a:rPr>
              <a:t>Ti</a:t>
            </a:r>
            <a:r>
              <a:rPr lang="en-US" altLang="en-US" sz="2600" dirty="0">
                <a:latin typeface="Times New Roman" charset="0"/>
                <a:ea typeface="Times New Roman" charset="0"/>
                <a:cs typeface="Times New Roman" charset="0"/>
              </a:rPr>
              <a:t>: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a:t>
            </a:r>
          </a:p>
          <a:p>
            <a:pPr eaLnBrk="1" hangingPunct="1">
              <a:lnSpc>
                <a:spcPct val="80000"/>
              </a:lnSpc>
            </a:pPr>
            <a:r>
              <a:rPr lang="en-US" altLang="en-US" sz="2600" dirty="0">
                <a:latin typeface="Times New Roman" charset="0"/>
                <a:ea typeface="Times New Roman" charset="0"/>
                <a:cs typeface="Times New Roman" charset="0"/>
              </a:rPr>
              <a:t>V: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      ↑</a:t>
            </a:r>
          </a:p>
          <a:p>
            <a:pPr eaLnBrk="1" hangingPunct="1">
              <a:lnSpc>
                <a:spcPct val="80000"/>
              </a:lnSpc>
            </a:pPr>
            <a:r>
              <a:rPr lang="en-US" altLang="en-US" sz="2600" dirty="0">
                <a:latin typeface="Times New Roman" charset="0"/>
                <a:ea typeface="Times New Roman" charset="0"/>
                <a:cs typeface="Times New Roman" charset="0"/>
              </a:rPr>
              <a:t>Cr: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      ↑      ↑      ↑</a:t>
            </a:r>
          </a:p>
          <a:p>
            <a:pPr eaLnBrk="1" hangingPunct="1">
              <a:lnSpc>
                <a:spcPct val="80000"/>
              </a:lnSpc>
            </a:pPr>
            <a:r>
              <a:rPr lang="en-US" altLang="en-US" sz="2600" dirty="0" err="1">
                <a:latin typeface="Times New Roman" charset="0"/>
                <a:ea typeface="Times New Roman" charset="0"/>
                <a:cs typeface="Times New Roman" charset="0"/>
              </a:rPr>
              <a:t>Mn</a:t>
            </a:r>
            <a:r>
              <a:rPr lang="en-US" altLang="en-US" sz="2600" dirty="0">
                <a:latin typeface="Times New Roman" charset="0"/>
                <a:ea typeface="Times New Roman" charset="0"/>
                <a:cs typeface="Times New Roman" charset="0"/>
              </a:rPr>
              <a:t>: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      ↑      ↑      ↑ </a:t>
            </a:r>
          </a:p>
          <a:p>
            <a:pPr eaLnBrk="1" hangingPunct="1">
              <a:lnSpc>
                <a:spcPct val="80000"/>
              </a:lnSpc>
            </a:pPr>
            <a:r>
              <a:rPr lang="en-US" altLang="en-US" sz="2600" dirty="0">
                <a:latin typeface="Times New Roman" charset="0"/>
                <a:ea typeface="Times New Roman" charset="0"/>
                <a:cs typeface="Times New Roman" charset="0"/>
              </a:rPr>
              <a:t>Fe: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      ↑      ↑      ↑</a:t>
            </a:r>
          </a:p>
          <a:p>
            <a:pPr eaLnBrk="1" hangingPunct="1">
              <a:lnSpc>
                <a:spcPct val="80000"/>
              </a:lnSpc>
            </a:pPr>
            <a:r>
              <a:rPr lang="en-US" altLang="en-US" sz="2600" dirty="0">
                <a:latin typeface="Times New Roman" charset="0"/>
                <a:ea typeface="Times New Roman" charset="0"/>
                <a:cs typeface="Times New Roman" charset="0"/>
              </a:rPr>
              <a:t>Co: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    ↑      ↑      ↑</a:t>
            </a:r>
          </a:p>
          <a:p>
            <a:pPr eaLnBrk="1" hangingPunct="1">
              <a:lnSpc>
                <a:spcPct val="80000"/>
              </a:lnSpc>
            </a:pPr>
            <a:r>
              <a:rPr lang="en-US" altLang="en-US" sz="2600" dirty="0">
                <a:latin typeface="Times New Roman" charset="0"/>
                <a:ea typeface="Times New Roman" charset="0"/>
                <a:cs typeface="Times New Roman" charset="0"/>
              </a:rPr>
              <a:t>Ni: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    ↑↓    ↑      ↑</a:t>
            </a:r>
          </a:p>
          <a:p>
            <a:pPr eaLnBrk="1" hangingPunct="1">
              <a:lnSpc>
                <a:spcPct val="80000"/>
              </a:lnSpc>
            </a:pPr>
            <a:r>
              <a:rPr lang="en-US" altLang="en-US" sz="2600" dirty="0">
                <a:latin typeface="Times New Roman" charset="0"/>
                <a:ea typeface="Times New Roman" charset="0"/>
                <a:cs typeface="Times New Roman" charset="0"/>
              </a:rPr>
              <a:t>Cu: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    ↑↓    ↑↓    ↑↓</a:t>
            </a:r>
          </a:p>
          <a:p>
            <a:pPr eaLnBrk="1" hangingPunct="1">
              <a:lnSpc>
                <a:spcPct val="80000"/>
              </a:lnSpc>
            </a:pPr>
            <a:r>
              <a:rPr lang="en-US" altLang="en-US" sz="2600" dirty="0">
                <a:latin typeface="Times New Roman" charset="0"/>
                <a:ea typeface="Times New Roman" charset="0"/>
                <a:cs typeface="Times New Roman" charset="0"/>
              </a:rPr>
              <a:t>Zn:	[</a:t>
            </a:r>
            <a:r>
              <a:rPr lang="en-US" altLang="en-US" sz="2600" dirty="0" err="1">
                <a:latin typeface="Times New Roman" charset="0"/>
                <a:ea typeface="Times New Roman" charset="0"/>
                <a:cs typeface="Times New Roman" charset="0"/>
              </a:rPr>
              <a:t>Ar</a:t>
            </a:r>
            <a:r>
              <a:rPr lang="en-US" altLang="en-US" sz="2600" dirty="0">
                <a:latin typeface="Times New Roman" charset="0"/>
                <a:ea typeface="Times New Roman" charset="0"/>
                <a:cs typeface="Times New Roman" charset="0"/>
              </a:rPr>
              <a:t>]  ↑↓       ↑↓    ↑↓    ↑↓    ↑↓    ↑↓</a:t>
            </a:r>
          </a:p>
          <a:p>
            <a:pPr eaLnBrk="1" hangingPunct="1">
              <a:lnSpc>
                <a:spcPct val="80000"/>
              </a:lnSpc>
            </a:pPr>
            <a:r>
              <a:rPr lang="en-US" altLang="en-US" sz="2600" dirty="0">
                <a:latin typeface="Times New Roman" charset="0"/>
                <a:ea typeface="Times New Roman" charset="0"/>
                <a:cs typeface="Times New Roman" charset="0"/>
              </a:rPr>
              <a:t>                4</a:t>
            </a:r>
            <a:r>
              <a:rPr lang="en-US" altLang="en-US" sz="2600" i="1" dirty="0">
                <a:latin typeface="Times New Roman" charset="0"/>
                <a:ea typeface="Times New Roman" charset="0"/>
                <a:cs typeface="Times New Roman" charset="0"/>
              </a:rPr>
              <a:t>s        -----------</a:t>
            </a:r>
            <a:r>
              <a:rPr lang="en-US" altLang="en-US" sz="2600" dirty="0">
                <a:latin typeface="Times New Roman" charset="0"/>
                <a:ea typeface="Times New Roman" charset="0"/>
                <a:cs typeface="Times New Roman" charset="0"/>
              </a:rPr>
              <a:t>3</a:t>
            </a:r>
            <a:r>
              <a:rPr lang="en-US" altLang="en-US" sz="2600" i="1" dirty="0">
                <a:latin typeface="Times New Roman" charset="0"/>
                <a:ea typeface="Times New Roman" charset="0"/>
                <a:cs typeface="Times New Roman" charset="0"/>
              </a:rPr>
              <a: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44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44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4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Periodic Table</a:t>
            </a:r>
          </a:p>
        </p:txBody>
      </p:sp>
      <p:pic>
        <p:nvPicPr>
          <p:cNvPr id="6246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600200"/>
            <a:ext cx="7848600" cy="47244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The </a:t>
            </a:r>
            <a:r>
              <a:rPr lang="en-US" altLang="en-US" sz="3600" i="1">
                <a:latin typeface="Times New Roman" charset="0"/>
                <a:ea typeface="Times New Roman" charset="0"/>
                <a:cs typeface="Times New Roman" charset="0"/>
              </a:rPr>
              <a:t>spdf </a:t>
            </a:r>
            <a:r>
              <a:rPr lang="en-US" altLang="en-US" sz="3600">
                <a:latin typeface="Times New Roman" charset="0"/>
                <a:ea typeface="Times New Roman" charset="0"/>
                <a:cs typeface="Times New Roman" charset="0"/>
              </a:rPr>
              <a:t>Blocks of Periodic Table</a:t>
            </a:r>
          </a:p>
        </p:txBody>
      </p:sp>
      <p:pic>
        <p:nvPicPr>
          <p:cNvPr id="6349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Main Group Elements</a:t>
            </a:r>
          </a:p>
        </p:txBody>
      </p:sp>
      <p:pic>
        <p:nvPicPr>
          <p:cNvPr id="6451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0" y="1600200"/>
            <a:ext cx="7543800" cy="48006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200" dirty="0">
                <a:latin typeface="Times New Roman" charset="0"/>
                <a:ea typeface="Times New Roman" charset="0"/>
                <a:cs typeface="Times New Roman" charset="0"/>
              </a:rPr>
              <a:t>Electron Configurations </a:t>
            </a:r>
            <a:r>
              <a:rPr lang="en-US" altLang="en-US" sz="3200" dirty="0" smtClean="0">
                <a:latin typeface="Times New Roman" charset="0"/>
                <a:ea typeface="Times New Roman" charset="0"/>
                <a:cs typeface="Times New Roman" charset="0"/>
              </a:rPr>
              <a:t>for </a:t>
            </a:r>
            <a:r>
              <a:rPr lang="en-US" altLang="en-US" sz="3200" dirty="0">
                <a:latin typeface="Times New Roman" charset="0"/>
                <a:ea typeface="Times New Roman" charset="0"/>
                <a:cs typeface="Times New Roman" charset="0"/>
              </a:rPr>
              <a:t>Valence-Shells</a:t>
            </a:r>
          </a:p>
        </p:txBody>
      </p:sp>
      <p:sp>
        <p:nvSpPr>
          <p:cNvPr id="65539" name="Rectangle 3"/>
          <p:cNvSpPr>
            <a:spLocks noGrp="1" noChangeArrowheads="1"/>
          </p:cNvSpPr>
          <p:nvPr>
            <p:ph type="body" idx="1"/>
          </p:nvPr>
        </p:nvSpPr>
        <p:spPr>
          <a:xfrm>
            <a:off x="457200" y="1600200"/>
            <a:ext cx="8229600" cy="4648200"/>
          </a:xfrm>
        </p:spPr>
        <p:txBody>
          <a:bodyPr/>
          <a:lstStyle/>
          <a:p>
            <a:pPr eaLnBrk="1" hangingPunct="1">
              <a:lnSpc>
                <a:spcPct val="90000"/>
              </a:lnSpc>
            </a:pPr>
            <a:r>
              <a:rPr lang="en-US" altLang="en-US" sz="2200" dirty="0">
                <a:latin typeface="Times New Roman" charset="0"/>
                <a:ea typeface="Times New Roman" charset="0"/>
                <a:cs typeface="Times New Roman" charset="0"/>
              </a:rPr>
              <a:t>Elements in the same group have the same </a:t>
            </a:r>
            <a:r>
              <a:rPr lang="en-US" altLang="en-US" sz="2200" i="1" dirty="0">
                <a:latin typeface="Times New Roman" charset="0"/>
                <a:ea typeface="Times New Roman" charset="0"/>
                <a:cs typeface="Times New Roman" charset="0"/>
              </a:rPr>
              <a:t>valence-shell electron configurations – </a:t>
            </a:r>
            <a:r>
              <a:rPr lang="en-US" altLang="en-US" sz="2200" dirty="0">
                <a:latin typeface="Times New Roman" charset="0"/>
                <a:ea typeface="Times New Roman" charset="0"/>
                <a:cs typeface="Times New Roman" charset="0"/>
              </a:rPr>
              <a:t>thus explains the similarity in their properties.</a:t>
            </a:r>
          </a:p>
          <a:p>
            <a:pPr eaLnBrk="1" hangingPunct="1">
              <a:lnSpc>
                <a:spcPct val="90000"/>
              </a:lnSpc>
            </a:pPr>
            <a:r>
              <a:rPr lang="en-US" altLang="en-US" sz="2200" dirty="0">
                <a:latin typeface="Times New Roman" charset="0"/>
                <a:ea typeface="Times New Roman" charset="0"/>
                <a:cs typeface="Times New Roman" charset="0"/>
              </a:rPr>
              <a:t>Groups:     Electron Configurations</a:t>
            </a:r>
          </a:p>
          <a:p>
            <a:pPr marL="457200" lvl="1" indent="0" eaLnBrk="1" hangingPunct="1">
              <a:lnSpc>
                <a:spcPct val="90000"/>
              </a:lnSpc>
              <a:buFontTx/>
              <a:buNone/>
            </a:pPr>
            <a:r>
              <a:rPr lang="en-US" altLang="en-US" sz="1800" dirty="0">
                <a:latin typeface="Times New Roman" charset="0"/>
                <a:ea typeface="Times New Roman" charset="0"/>
                <a:cs typeface="Times New Roman" charset="0"/>
              </a:rPr>
              <a:t>		</a:t>
            </a:r>
            <a:r>
              <a:rPr lang="en-US" altLang="en-US" sz="2200" dirty="0">
                <a:latin typeface="Times New Roman" charset="0"/>
                <a:ea typeface="Times New Roman" charset="0"/>
                <a:cs typeface="Times New Roman" charset="0"/>
              </a:rPr>
              <a:t>of valence-shell</a:t>
            </a:r>
          </a:p>
          <a:p>
            <a:pPr eaLnBrk="1" hangingPunct="1">
              <a:lnSpc>
                <a:spcPct val="90000"/>
              </a:lnSpc>
            </a:pPr>
            <a:r>
              <a:rPr lang="en-US" altLang="en-US" sz="2400" dirty="0">
                <a:latin typeface="Times New Roman" charset="0"/>
                <a:ea typeface="Times New Roman" charset="0"/>
                <a:cs typeface="Times New Roman" charset="0"/>
              </a:rPr>
              <a:t>1A		n</a:t>
            </a:r>
            <a:r>
              <a:rPr lang="en-US" altLang="en-US" sz="2400" i="1" dirty="0">
                <a:latin typeface="Times New Roman" charset="0"/>
                <a:ea typeface="Times New Roman" charset="0"/>
                <a:cs typeface="Times New Roman" charset="0"/>
              </a:rPr>
              <a:t>s</a:t>
            </a:r>
            <a:r>
              <a:rPr lang="en-US" altLang="en-US" sz="2400" baseline="30000" dirty="0">
                <a:latin typeface="Times New Roman" charset="0"/>
                <a:ea typeface="Times New Roman" charset="0"/>
                <a:cs typeface="Times New Roman" charset="0"/>
              </a:rPr>
              <a:t>1</a:t>
            </a:r>
          </a:p>
          <a:p>
            <a:pPr eaLnBrk="1" hangingPunct="1">
              <a:lnSpc>
                <a:spcPct val="90000"/>
              </a:lnSpc>
            </a:pPr>
            <a:r>
              <a:rPr lang="en-US" altLang="en-US" sz="2400" dirty="0">
                <a:latin typeface="Times New Roman" charset="0"/>
                <a:ea typeface="Times New Roman" charset="0"/>
                <a:cs typeface="Times New Roman" charset="0"/>
              </a:rPr>
              <a:t>2A		n</a:t>
            </a:r>
            <a:r>
              <a:rPr lang="en-US" altLang="en-US" sz="2400" i="1" dirty="0">
                <a:latin typeface="Times New Roman" charset="0"/>
                <a:ea typeface="Times New Roman" charset="0"/>
                <a:cs typeface="Times New Roman" charset="0"/>
              </a:rPr>
              <a:t>s</a:t>
            </a:r>
            <a:r>
              <a:rPr lang="en-US" altLang="en-US" sz="2400" i="1" baseline="30000" dirty="0">
                <a:latin typeface="Times New Roman" charset="0"/>
                <a:ea typeface="Times New Roman" charset="0"/>
                <a:cs typeface="Times New Roman" charset="0"/>
              </a:rPr>
              <a:t>2</a:t>
            </a:r>
          </a:p>
          <a:p>
            <a:pPr eaLnBrk="1" hangingPunct="1">
              <a:lnSpc>
                <a:spcPct val="90000"/>
              </a:lnSpc>
            </a:pPr>
            <a:r>
              <a:rPr lang="en-US" altLang="en-US" sz="2400" dirty="0">
                <a:latin typeface="Times New Roman" charset="0"/>
                <a:ea typeface="Times New Roman" charset="0"/>
                <a:cs typeface="Times New Roman" charset="0"/>
              </a:rPr>
              <a:t>3A		n</a:t>
            </a:r>
            <a:r>
              <a:rPr lang="en-US" altLang="en-US" sz="2400" i="1" dirty="0">
                <a:latin typeface="Times New Roman" charset="0"/>
                <a:ea typeface="Times New Roman" charset="0"/>
                <a:cs typeface="Times New Roman" charset="0"/>
              </a:rPr>
              <a:t>s</a:t>
            </a:r>
            <a:r>
              <a:rPr lang="en-US" altLang="en-US" sz="2400" i="1"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n</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1</a:t>
            </a:r>
            <a:endParaRPr lang="en-US" altLang="en-US" sz="2400" dirty="0">
              <a:latin typeface="Times New Roman" charset="0"/>
              <a:ea typeface="Times New Roman" charset="0"/>
              <a:cs typeface="Times New Roman" charset="0"/>
            </a:endParaRPr>
          </a:p>
          <a:p>
            <a:pPr eaLnBrk="1" hangingPunct="1">
              <a:lnSpc>
                <a:spcPct val="90000"/>
              </a:lnSpc>
            </a:pPr>
            <a:r>
              <a:rPr lang="en-US" altLang="en-US" sz="2400" dirty="0">
                <a:latin typeface="Times New Roman" charset="0"/>
                <a:ea typeface="Times New Roman" charset="0"/>
                <a:cs typeface="Times New Roman" charset="0"/>
              </a:rPr>
              <a:t>4A		n</a:t>
            </a:r>
            <a:r>
              <a:rPr lang="en-US" altLang="en-US" sz="2400" i="1" dirty="0">
                <a:latin typeface="Times New Roman" charset="0"/>
                <a:ea typeface="Times New Roman" charset="0"/>
                <a:cs typeface="Times New Roman" charset="0"/>
              </a:rPr>
              <a:t>s</a:t>
            </a:r>
            <a:r>
              <a:rPr lang="en-US" altLang="en-US" sz="2400" i="1"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n</a:t>
            </a:r>
            <a:r>
              <a:rPr lang="en-US" altLang="en-US" sz="2400" i="1" dirty="0">
                <a:latin typeface="Times New Roman" charset="0"/>
                <a:ea typeface="Times New Roman" charset="0"/>
                <a:cs typeface="Times New Roman" charset="0"/>
              </a:rPr>
              <a:t>p</a:t>
            </a:r>
            <a:r>
              <a:rPr lang="en-US" altLang="en-US" sz="2400" i="1" baseline="30000" dirty="0">
                <a:latin typeface="Times New Roman" charset="0"/>
                <a:ea typeface="Times New Roman" charset="0"/>
                <a:cs typeface="Times New Roman" charset="0"/>
              </a:rPr>
              <a:t>2</a:t>
            </a:r>
            <a:endParaRPr lang="en-US" altLang="en-US" sz="2400" dirty="0">
              <a:latin typeface="Times New Roman" charset="0"/>
              <a:ea typeface="Times New Roman" charset="0"/>
              <a:cs typeface="Times New Roman" charset="0"/>
            </a:endParaRPr>
          </a:p>
          <a:p>
            <a:pPr eaLnBrk="1" hangingPunct="1">
              <a:lnSpc>
                <a:spcPct val="90000"/>
              </a:lnSpc>
            </a:pPr>
            <a:r>
              <a:rPr lang="en-US" altLang="en-US" sz="2400" dirty="0">
                <a:latin typeface="Times New Roman" charset="0"/>
                <a:ea typeface="Times New Roman" charset="0"/>
                <a:cs typeface="Times New Roman" charset="0"/>
              </a:rPr>
              <a:t>5A		n</a:t>
            </a:r>
            <a:r>
              <a:rPr lang="en-US" altLang="en-US" sz="2400" i="1" dirty="0">
                <a:latin typeface="Times New Roman" charset="0"/>
                <a:ea typeface="Times New Roman" charset="0"/>
                <a:cs typeface="Times New Roman" charset="0"/>
              </a:rPr>
              <a:t>s</a:t>
            </a:r>
            <a:r>
              <a:rPr lang="en-US" altLang="en-US" sz="2400" i="1"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n</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3</a:t>
            </a:r>
          </a:p>
          <a:p>
            <a:pPr eaLnBrk="1" hangingPunct="1">
              <a:lnSpc>
                <a:spcPct val="90000"/>
              </a:lnSpc>
            </a:pPr>
            <a:r>
              <a:rPr lang="en-US" altLang="en-US" sz="2400" dirty="0">
                <a:latin typeface="Times New Roman" charset="0"/>
                <a:ea typeface="Times New Roman" charset="0"/>
                <a:cs typeface="Times New Roman" charset="0"/>
              </a:rPr>
              <a:t>6A		n</a:t>
            </a:r>
            <a:r>
              <a:rPr lang="en-US" altLang="en-US" sz="2400" i="1" dirty="0">
                <a:latin typeface="Times New Roman" charset="0"/>
                <a:ea typeface="Times New Roman" charset="0"/>
                <a:cs typeface="Times New Roman" charset="0"/>
              </a:rPr>
              <a:t>s</a:t>
            </a:r>
            <a:r>
              <a:rPr lang="en-US" altLang="en-US" sz="2400" i="1"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n</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4</a:t>
            </a:r>
          </a:p>
          <a:p>
            <a:pPr eaLnBrk="1" hangingPunct="1">
              <a:lnSpc>
                <a:spcPct val="90000"/>
              </a:lnSpc>
            </a:pPr>
            <a:r>
              <a:rPr lang="en-US" altLang="en-US" sz="2400" dirty="0">
                <a:latin typeface="Times New Roman" charset="0"/>
                <a:ea typeface="Times New Roman" charset="0"/>
                <a:cs typeface="Times New Roman" charset="0"/>
              </a:rPr>
              <a:t>7A		n</a:t>
            </a:r>
            <a:r>
              <a:rPr lang="en-US" altLang="en-US" sz="2400" i="1" dirty="0">
                <a:latin typeface="Times New Roman" charset="0"/>
                <a:ea typeface="Times New Roman" charset="0"/>
                <a:cs typeface="Times New Roman" charset="0"/>
              </a:rPr>
              <a:t>s</a:t>
            </a:r>
            <a:r>
              <a:rPr lang="en-US" altLang="en-US" sz="2400" i="1"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n</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5</a:t>
            </a:r>
          </a:p>
          <a:p>
            <a:pPr eaLnBrk="1" hangingPunct="1">
              <a:lnSpc>
                <a:spcPct val="90000"/>
              </a:lnSpc>
            </a:pPr>
            <a:r>
              <a:rPr lang="en-US" altLang="en-US" sz="2400" dirty="0">
                <a:latin typeface="Times New Roman" charset="0"/>
                <a:ea typeface="Times New Roman" charset="0"/>
                <a:cs typeface="Times New Roman" charset="0"/>
              </a:rPr>
              <a:t>8A		n</a:t>
            </a:r>
            <a:r>
              <a:rPr lang="en-US" altLang="en-US" sz="2400" i="1" dirty="0">
                <a:latin typeface="Times New Roman" charset="0"/>
                <a:ea typeface="Times New Roman" charset="0"/>
                <a:cs typeface="Times New Roman" charset="0"/>
              </a:rPr>
              <a:t>s</a:t>
            </a:r>
            <a:r>
              <a:rPr lang="en-US" altLang="en-US" sz="2400" i="1" baseline="30000" dirty="0">
                <a:latin typeface="Times New Roman" charset="0"/>
                <a:ea typeface="Times New Roman" charset="0"/>
                <a:cs typeface="Times New Roman" charset="0"/>
              </a:rPr>
              <a:t>2</a:t>
            </a:r>
            <a:r>
              <a:rPr lang="en-US" altLang="en-US" sz="2400" dirty="0">
                <a:latin typeface="Times New Roman" charset="0"/>
                <a:ea typeface="Times New Roman" charset="0"/>
                <a:cs typeface="Times New Roman" charset="0"/>
              </a:rPr>
              <a:t> n</a:t>
            </a:r>
            <a:r>
              <a:rPr lang="en-US" altLang="en-US" sz="2400" i="1" dirty="0">
                <a:latin typeface="Times New Roman" charset="0"/>
                <a:ea typeface="Times New Roman" charset="0"/>
                <a:cs typeface="Times New Roman" charset="0"/>
              </a:rPr>
              <a:t>p</a:t>
            </a:r>
            <a:r>
              <a:rPr lang="en-US" altLang="en-US" sz="2400" baseline="30000" dirty="0">
                <a:latin typeface="Times New Roman" charset="0"/>
                <a:ea typeface="Times New Roman" charset="0"/>
                <a:cs typeface="Times New Roman" charset="0"/>
              </a:rPr>
              <a:t>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Periodic Trend of Atomic Sizes</a:t>
            </a:r>
          </a:p>
        </p:txBody>
      </p:sp>
      <p:pic>
        <p:nvPicPr>
          <p:cNvPr id="665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16175" y="1295400"/>
            <a:ext cx="4211638" cy="51054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944562"/>
          </a:xfrm>
        </p:spPr>
        <p:txBody>
          <a:bodyPr/>
          <a:lstStyle/>
          <a:p>
            <a:pPr eaLnBrk="1" hangingPunct="1"/>
            <a:r>
              <a:rPr lang="en-US" altLang="en-US" sz="4000">
                <a:latin typeface="Times New Roman" charset="0"/>
                <a:ea typeface="Times New Roman" charset="0"/>
                <a:cs typeface="Times New Roman" charset="0"/>
              </a:rPr>
              <a:t>Ionization Energy</a:t>
            </a:r>
          </a:p>
        </p:txBody>
      </p:sp>
      <p:sp>
        <p:nvSpPr>
          <p:cNvPr id="67587" name="Rectangle 3"/>
          <p:cNvSpPr>
            <a:spLocks noGrp="1" noChangeArrowheads="1"/>
          </p:cNvSpPr>
          <p:nvPr>
            <p:ph type="body" idx="1"/>
          </p:nvPr>
        </p:nvSpPr>
        <p:spPr>
          <a:xfrm>
            <a:off x="457200" y="1752600"/>
            <a:ext cx="8229600" cy="4572000"/>
          </a:xfrm>
        </p:spPr>
        <p:txBody>
          <a:bodyPr/>
          <a:lstStyle/>
          <a:p>
            <a:pPr eaLnBrk="1" hangingPunct="1">
              <a:buFontTx/>
              <a:buNone/>
            </a:pPr>
            <a:r>
              <a:rPr lang="en-US" altLang="en-US" sz="2800" i="1" dirty="0">
                <a:latin typeface="Times New Roman" charset="0"/>
                <a:ea typeface="Times New Roman" charset="0"/>
                <a:cs typeface="Times New Roman" charset="0"/>
              </a:rPr>
              <a:t>   Energy needed to remove an electron from a gaseous atom</a:t>
            </a:r>
            <a:r>
              <a:rPr lang="en-US" altLang="en-US" sz="2800" dirty="0">
                <a:latin typeface="Times New Roman" charset="0"/>
                <a:ea typeface="Times New Roman" charset="0"/>
                <a:cs typeface="Times New Roman" charset="0"/>
              </a:rPr>
              <a:t>:</a:t>
            </a:r>
          </a:p>
          <a:p>
            <a:pPr lvl="2" eaLnBrk="1" hangingPunct="1"/>
            <a:r>
              <a:rPr lang="en-US" altLang="en-US" sz="3200" dirty="0">
                <a:latin typeface="Times New Roman" charset="0"/>
                <a:ea typeface="Times New Roman" charset="0"/>
                <a:cs typeface="Times New Roman" charset="0"/>
              </a:rPr>
              <a:t>M</a:t>
            </a:r>
            <a:r>
              <a:rPr lang="en-US" altLang="en-US" dirty="0">
                <a:latin typeface="Times New Roman" charset="0"/>
                <a:ea typeface="Times New Roman" charset="0"/>
                <a:cs typeface="Times New Roman" charset="0"/>
              </a:rPr>
              <a:t>(g)</a:t>
            </a:r>
            <a:r>
              <a:rPr lang="en-US" altLang="en-US" sz="3200" dirty="0">
                <a:latin typeface="Times New Roman" charset="0"/>
                <a:ea typeface="Times New Roman" charset="0"/>
                <a:cs typeface="Times New Roman" charset="0"/>
              </a:rPr>
              <a:t>  +  </a:t>
            </a:r>
            <a:r>
              <a:rPr lang="en-US" altLang="en-US" sz="2800" i="1" dirty="0" smtClean="0">
                <a:latin typeface="Times New Roman" charset="0"/>
                <a:ea typeface="Times New Roman" charset="0"/>
                <a:cs typeface="Times New Roman" charset="0"/>
              </a:rPr>
              <a:t>IE</a:t>
            </a:r>
            <a:r>
              <a:rPr lang="en-US" altLang="en-US" sz="3200" dirty="0" smtClean="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sym typeface="Symbol" charset="2"/>
              </a:rPr>
              <a:t></a:t>
            </a:r>
            <a:r>
              <a:rPr lang="en-US" altLang="en-US" sz="3200" dirty="0">
                <a:latin typeface="Times New Roman" charset="0"/>
                <a:ea typeface="Times New Roman" charset="0"/>
                <a:cs typeface="Times New Roman" charset="0"/>
                <a:sym typeface="Wingdings" charset="2"/>
              </a:rPr>
              <a:t>  M</a:t>
            </a:r>
            <a:r>
              <a:rPr lang="en-US" altLang="en-US" sz="3200" baseline="40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(g)</a:t>
            </a:r>
            <a:r>
              <a:rPr lang="en-US" altLang="en-US" sz="3200" dirty="0">
                <a:latin typeface="Times New Roman" charset="0"/>
                <a:ea typeface="Times New Roman" charset="0"/>
                <a:cs typeface="Times New Roman" charset="0"/>
                <a:sym typeface="Wingdings" charset="2"/>
              </a:rPr>
              <a:t>  +  e</a:t>
            </a:r>
            <a:r>
              <a:rPr lang="en-US" altLang="en-US" sz="3200" baseline="30000" dirty="0">
                <a:latin typeface="Times New Roman" charset="0"/>
                <a:ea typeface="Times New Roman" charset="0"/>
                <a:cs typeface="Times New Roman" charset="0"/>
                <a:sym typeface="Wingdings" charset="2"/>
              </a:rPr>
              <a:t>-</a:t>
            </a:r>
            <a:r>
              <a:rPr lang="en-US" altLang="en-US" sz="3200" dirty="0">
                <a:latin typeface="Times New Roman" charset="0"/>
                <a:ea typeface="Times New Roman" charset="0"/>
                <a:cs typeface="Times New Roman" charset="0"/>
                <a:sym typeface="Wingdings" charset="2"/>
              </a:rPr>
              <a:t>; </a:t>
            </a:r>
          </a:p>
          <a:p>
            <a:pPr lvl="2" eaLnBrk="1" hangingPunct="1"/>
            <a:r>
              <a:rPr lang="en-US" altLang="en-US" sz="2800" dirty="0" smtClean="0">
                <a:latin typeface="Times New Roman" charset="0"/>
                <a:ea typeface="Times New Roman" charset="0"/>
                <a:cs typeface="Times New Roman" charset="0"/>
                <a:sym typeface="Wingdings" charset="2"/>
              </a:rPr>
              <a:t>(</a:t>
            </a:r>
            <a:r>
              <a:rPr lang="en-US" altLang="en-US" sz="2800" i="1" dirty="0" smtClean="0">
                <a:latin typeface="Times New Roman" charset="0"/>
                <a:ea typeface="Times New Roman" charset="0"/>
                <a:cs typeface="Times New Roman" charset="0"/>
                <a:sym typeface="Wingdings" charset="2"/>
              </a:rPr>
              <a:t>IE</a:t>
            </a:r>
            <a:r>
              <a:rPr lang="en-US" altLang="en-US" sz="2800" dirty="0" smtClean="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ionization </a:t>
            </a:r>
            <a:r>
              <a:rPr lang="en-US" altLang="en-US" sz="2800" dirty="0">
                <a:latin typeface="Times New Roman" charset="0"/>
                <a:ea typeface="Times New Roman" charset="0"/>
                <a:cs typeface="Times New Roman" charset="0"/>
              </a:rPr>
              <a:t>energy)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200" dirty="0" smtClean="0">
                <a:latin typeface="Times New Roman" charset="0"/>
              </a:rPr>
              <a:t>Spectrum produced by diffraction of White </a:t>
            </a:r>
            <a:r>
              <a:rPr lang="en-US" altLang="en-US" sz="3200" dirty="0">
                <a:latin typeface="Times New Roman" charset="0"/>
              </a:rPr>
              <a:t>Light</a:t>
            </a:r>
          </a:p>
        </p:txBody>
      </p:sp>
      <p:pic>
        <p:nvPicPr>
          <p:cNvPr id="7171"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76400" y="2060575"/>
            <a:ext cx="5943600" cy="3883025"/>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3200">
                <a:latin typeface="Times New Roman" charset="0"/>
                <a:ea typeface="Times New Roman" charset="0"/>
                <a:cs typeface="Times New Roman" charset="0"/>
              </a:rPr>
              <a:t>What is Ionization Energy?</a:t>
            </a:r>
          </a:p>
        </p:txBody>
      </p:sp>
      <p:pic>
        <p:nvPicPr>
          <p:cNvPr id="6861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86000" y="1600200"/>
            <a:ext cx="4572000" cy="4525963"/>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The Periodic Trend of Ionization Energy</a:t>
            </a:r>
          </a:p>
        </p:txBody>
      </p:sp>
      <p:pic>
        <p:nvPicPr>
          <p:cNvPr id="6963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600200"/>
            <a:ext cx="8229600" cy="47244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7302500" cy="820225"/>
          </a:xfrm>
        </p:spPr>
        <p:txBody>
          <a:bodyPr/>
          <a:lstStyle/>
          <a:p>
            <a:pPr algn="ctr"/>
            <a:r>
              <a:rPr lang="en-US" sz="3200" dirty="0" smtClean="0">
                <a:solidFill>
                  <a:srgbClr val="7030A0"/>
                </a:solidFill>
                <a:latin typeface="Times New Roman" charset="0"/>
                <a:ea typeface="Times New Roman" charset="0"/>
                <a:cs typeface="Times New Roman" charset="0"/>
              </a:rPr>
              <a:t>First Ionization </a:t>
            </a:r>
            <a:r>
              <a:rPr lang="en-US" sz="3200" dirty="0">
                <a:solidFill>
                  <a:srgbClr val="7030A0"/>
                </a:solidFill>
                <a:latin typeface="Times New Roman" charset="0"/>
                <a:ea typeface="Times New Roman" charset="0"/>
                <a:cs typeface="Times New Roman" charset="0"/>
              </a:rPr>
              <a:t>E</a:t>
            </a:r>
            <a:r>
              <a:rPr lang="en-US" sz="3200" dirty="0" smtClean="0">
                <a:solidFill>
                  <a:srgbClr val="7030A0"/>
                </a:solidFill>
                <a:latin typeface="Times New Roman" charset="0"/>
                <a:ea typeface="Times New Roman" charset="0"/>
                <a:cs typeface="Times New Roman" charset="0"/>
              </a:rPr>
              <a:t>nergies of Elements</a:t>
            </a:r>
            <a:endParaRPr lang="en-US" sz="3200" dirty="0">
              <a:solidFill>
                <a:srgbClr val="7030A0"/>
              </a:solidFill>
              <a:latin typeface="Times New Roman" charset="0"/>
              <a:ea typeface="Times New Roman" charset="0"/>
              <a:cs typeface="Times New Roman" charset="0"/>
            </a:endParaRPr>
          </a:p>
        </p:txBody>
      </p:sp>
      <p:pic>
        <p:nvPicPr>
          <p:cNvPr id="2" name="Picture Placeholder 1" descr="CNX_Chem_06_05_Firstionen.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5553" r="-5553"/>
          <a:stretch>
            <a:fillRect/>
          </a:stretch>
        </p:blipFill>
        <p:spPr>
          <a:xfrm>
            <a:off x="457200" y="1472049"/>
            <a:ext cx="8321087" cy="3612143"/>
          </a:xfrm>
        </p:spPr>
      </p:pic>
      <p:sp>
        <p:nvSpPr>
          <p:cNvPr id="7" name="Text Placeholder 6"/>
          <p:cNvSpPr>
            <a:spLocks noGrp="1"/>
          </p:cNvSpPr>
          <p:nvPr>
            <p:ph type="body" sz="quarter" idx="14"/>
          </p:nvPr>
        </p:nvSpPr>
        <p:spPr>
          <a:xfrm>
            <a:off x="457200" y="5334000"/>
            <a:ext cx="8062912" cy="947218"/>
          </a:xfrm>
        </p:spPr>
        <p:txBody>
          <a:bodyPr>
            <a:normAutofit/>
          </a:bodyPr>
          <a:lstStyle/>
          <a:p>
            <a:r>
              <a:rPr lang="en-US" sz="2200" dirty="0">
                <a:latin typeface="Times New Roman" charset="0"/>
                <a:ea typeface="Times New Roman" charset="0"/>
                <a:cs typeface="Times New Roman" charset="0"/>
              </a:rPr>
              <a:t>This version of the periodic table shows the first ionization energy of (</a:t>
            </a:r>
            <a:r>
              <a:rPr lang="en-US" sz="2200" i="1" dirty="0">
                <a:latin typeface="Times New Roman" charset="0"/>
                <a:ea typeface="Times New Roman" charset="0"/>
                <a:cs typeface="Times New Roman" charset="0"/>
              </a:rPr>
              <a:t>IE</a:t>
            </a:r>
            <a:r>
              <a:rPr lang="en-US" sz="2200" baseline="-25000" dirty="0">
                <a:latin typeface="Times New Roman" charset="0"/>
                <a:ea typeface="Times New Roman" charset="0"/>
                <a:cs typeface="Times New Roman" charset="0"/>
              </a:rPr>
              <a:t>1</a:t>
            </a:r>
            <a:r>
              <a:rPr lang="en-US" sz="2200" dirty="0">
                <a:latin typeface="Times New Roman" charset="0"/>
                <a:ea typeface="Times New Roman" charset="0"/>
                <a:cs typeface="Times New Roman" charset="0"/>
              </a:rPr>
              <a:t>), in kJ/</a:t>
            </a:r>
            <a:r>
              <a:rPr lang="en-US" sz="2200" dirty="0" err="1">
                <a:latin typeface="Times New Roman" charset="0"/>
                <a:ea typeface="Times New Roman" charset="0"/>
                <a:cs typeface="Times New Roman" charset="0"/>
              </a:rPr>
              <a:t>mol</a:t>
            </a:r>
            <a:r>
              <a:rPr lang="en-US" sz="2200" dirty="0">
                <a:latin typeface="Times New Roman" charset="0"/>
                <a:ea typeface="Times New Roman" charset="0"/>
                <a:cs typeface="Times New Roman" charset="0"/>
              </a:rPr>
              <a:t>, of </a:t>
            </a:r>
            <a:r>
              <a:rPr lang="en-US" sz="2200" dirty="0" smtClean="0">
                <a:latin typeface="Times New Roman" charset="0"/>
                <a:ea typeface="Times New Roman" charset="0"/>
                <a:cs typeface="Times New Roman" charset="0"/>
              </a:rPr>
              <a:t>selected </a:t>
            </a:r>
            <a:r>
              <a:rPr lang="fr-FR" sz="2200" dirty="0" err="1" smtClean="0">
                <a:latin typeface="Times New Roman" charset="0"/>
                <a:ea typeface="Times New Roman" charset="0"/>
                <a:cs typeface="Times New Roman" charset="0"/>
              </a:rPr>
              <a:t>elements</a:t>
            </a:r>
            <a:r>
              <a:rPr lang="fr-FR" sz="2200" dirty="0">
                <a:latin typeface="Times New Roman" charset="0"/>
                <a:ea typeface="Times New Roman" charset="0"/>
                <a:cs typeface="Times New Roman" charset="0"/>
              </a:rPr>
              <a:t>.</a:t>
            </a:r>
            <a:endParaRPr lang="en-US" sz="2200" dirty="0">
              <a:latin typeface="Times New Roman" charset="0"/>
              <a:ea typeface="Times New Roman" charset="0"/>
              <a:cs typeface="Times New Roman" charset="0"/>
            </a:endParaRPr>
          </a:p>
        </p:txBody>
      </p:sp>
      <p:pic>
        <p:nvPicPr>
          <p:cNvPr id="6" name="Picture 5" descr="OSX-Stacked-TM-RGB-300dpi-201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Tree>
    <p:extLst>
      <p:ext uri="{BB962C8B-B14F-4D97-AF65-F5344CB8AC3E}">
        <p14:creationId xmlns:p14="http://schemas.microsoft.com/office/powerpoint/2010/main" val="11370068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sz="3200" dirty="0" smtClean="0">
                <a:latin typeface="Times New Roman" charset="0"/>
                <a:ea typeface="Times New Roman" charset="0"/>
                <a:cs typeface="Times New Roman" charset="0"/>
              </a:rPr>
              <a:t>Successive Ionization Energies for </a:t>
            </a:r>
            <a:r>
              <a:rPr lang="en-US" altLang="en-US" sz="3200" dirty="0">
                <a:latin typeface="Times New Roman" charset="0"/>
                <a:ea typeface="Times New Roman" charset="0"/>
                <a:cs typeface="Times New Roman" charset="0"/>
              </a:rPr>
              <a:t>Magnesium</a:t>
            </a:r>
          </a:p>
        </p:txBody>
      </p:sp>
      <p:sp>
        <p:nvSpPr>
          <p:cNvPr id="72707" name="Rectangle 3"/>
          <p:cNvSpPr>
            <a:spLocks noGrp="1" noChangeArrowheads="1"/>
          </p:cNvSpPr>
          <p:nvPr>
            <p:ph type="body" idx="1"/>
          </p:nvPr>
        </p:nvSpPr>
        <p:spPr/>
        <p:txBody>
          <a:bodyPr/>
          <a:lstStyle/>
          <a:p>
            <a:pPr eaLnBrk="1" hangingPunct="1">
              <a:buFontTx/>
              <a:buNone/>
            </a:pPr>
            <a:r>
              <a:rPr lang="en-US" altLang="en-US" dirty="0">
                <a:latin typeface="Times New Roman" charset="0"/>
                <a:ea typeface="Times New Roman" charset="0"/>
                <a:cs typeface="Times New Roman" charset="0"/>
              </a:rPr>
              <a:t>	</a:t>
            </a:r>
            <a:r>
              <a:rPr lang="en-US" altLang="en-US" sz="2800" dirty="0" smtClean="0">
                <a:latin typeface="Times New Roman" charset="0"/>
                <a:ea typeface="Times New Roman" charset="0"/>
                <a:cs typeface="Times New Roman" charset="0"/>
              </a:rPr>
              <a:t>Mg</a:t>
            </a:r>
            <a:r>
              <a:rPr lang="en-US" altLang="en-US" sz="2000" dirty="0" smtClean="0">
                <a:latin typeface="Times New Roman" charset="0"/>
                <a:ea typeface="Times New Roman" charset="0"/>
                <a:cs typeface="Times New Roman" charset="0"/>
              </a:rPr>
              <a:t>(g</a:t>
            </a:r>
            <a:r>
              <a:rPr lang="en-US" altLang="en-US" sz="2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Mg</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 </a:t>
            </a:r>
            <a:r>
              <a:rPr lang="en-US" altLang="en-US" sz="2800" dirty="0" smtClean="0">
                <a:latin typeface="Times New Roman" charset="0"/>
                <a:ea typeface="Times New Roman" charset="0"/>
                <a:cs typeface="Times New Roman" charset="0"/>
                <a:sym typeface="Wingdings" charset="2"/>
              </a:rPr>
              <a:t>e</a:t>
            </a:r>
            <a:r>
              <a:rPr lang="en-US" altLang="en-US" sz="2800" baseline="30000" dirty="0" smtClean="0">
                <a:latin typeface="Times New Roman" charset="0"/>
                <a:ea typeface="Times New Roman" charset="0"/>
                <a:cs typeface="Times New Roman" charset="0"/>
                <a:sym typeface="Wingdings" charset="2"/>
              </a:rPr>
              <a:t>-</a:t>
            </a:r>
            <a:r>
              <a:rPr lang="en-US" altLang="en-US" sz="2800" dirty="0">
                <a:latin typeface="Times New Roman" charset="0"/>
                <a:ea typeface="Times New Roman" charset="0"/>
                <a:cs typeface="Times New Roman" charset="0"/>
                <a:sym typeface="Wingdings" charset="2"/>
              </a:rPr>
              <a:t>;	</a:t>
            </a:r>
            <a:r>
              <a:rPr lang="en-US" altLang="en-US" sz="2800" dirty="0" smtClean="0">
                <a:latin typeface="Times New Roman" charset="0"/>
                <a:ea typeface="Times New Roman" charset="0"/>
                <a:cs typeface="Times New Roman" charset="0"/>
                <a:sym typeface="Wingdings" charset="2"/>
              </a:rPr>
              <a:t>	</a:t>
            </a:r>
            <a:r>
              <a:rPr lang="en-US" altLang="en-US" sz="2800" i="1" dirty="0" smtClean="0">
                <a:latin typeface="Times New Roman" charset="0"/>
                <a:ea typeface="Times New Roman" charset="0"/>
                <a:cs typeface="Times New Roman" charset="0"/>
                <a:sym typeface="Wingdings" charset="2"/>
              </a:rPr>
              <a:t>IE</a:t>
            </a:r>
            <a:r>
              <a:rPr lang="en-US" altLang="en-US" sz="2800" baseline="-12000" dirty="0" smtClean="0">
                <a:latin typeface="Times New Roman" charset="0"/>
                <a:ea typeface="Times New Roman" charset="0"/>
                <a:cs typeface="Times New Roman" charset="0"/>
                <a:sym typeface="Wingdings" charset="2"/>
              </a:rPr>
              <a:t>1</a:t>
            </a:r>
            <a:r>
              <a:rPr lang="en-US" altLang="en-US" sz="2800" dirty="0" smtClean="0">
                <a:latin typeface="Times New Roman" charset="0"/>
                <a:ea typeface="Times New Roman" charset="0"/>
                <a:cs typeface="Times New Roman" charset="0"/>
                <a:sym typeface="Wingdings" charset="2"/>
              </a:rPr>
              <a:t> </a:t>
            </a:r>
            <a:r>
              <a:rPr lang="en-US" altLang="en-US" sz="2800" dirty="0">
                <a:latin typeface="Times New Roman" charset="0"/>
                <a:ea typeface="Times New Roman" charset="0"/>
                <a:cs typeface="Times New Roman" charset="0"/>
                <a:sym typeface="Wingdings" charset="2"/>
              </a:rPr>
              <a:t>= 736 kJ/</a:t>
            </a:r>
            <a:r>
              <a:rPr lang="en-US" altLang="en-US" sz="2800" dirty="0" err="1">
                <a:latin typeface="Times New Roman" charset="0"/>
                <a:ea typeface="Times New Roman" charset="0"/>
                <a:cs typeface="Times New Roman" charset="0"/>
                <a:sym typeface="Wingdings" charset="2"/>
              </a:rPr>
              <a:t>mol</a:t>
            </a:r>
            <a:endParaRPr lang="en-US" altLang="en-US" sz="2800" dirty="0">
              <a:latin typeface="Times New Roman" charset="0"/>
              <a:ea typeface="Times New Roman" charset="0"/>
              <a:cs typeface="Times New Roman" charset="0"/>
              <a:sym typeface="Wingdings" charset="2"/>
            </a:endParaRPr>
          </a:p>
          <a:p>
            <a:pPr eaLnBrk="1" hangingPunct="1">
              <a:buFontTx/>
              <a:buNone/>
            </a:pPr>
            <a:r>
              <a:rPr lang="en-US" altLang="en-US" sz="2800" dirty="0">
                <a:latin typeface="Times New Roman" charset="0"/>
                <a:ea typeface="Times New Roman" charset="0"/>
                <a:cs typeface="Times New Roman" charset="0"/>
                <a:sym typeface="Wingdings" charset="2"/>
              </a:rPr>
              <a:t>	Mg</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Mg</a:t>
            </a:r>
            <a:r>
              <a:rPr lang="en-US" altLang="en-US" sz="2800" baseline="36000" dirty="0">
                <a:latin typeface="Times New Roman" charset="0"/>
                <a:ea typeface="Times New Roman" charset="0"/>
                <a:cs typeface="Times New Roman" charset="0"/>
                <a:sym typeface="Wingdings" charset="2"/>
              </a:rPr>
              <a:t>2</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  e</a:t>
            </a:r>
            <a:r>
              <a:rPr lang="en-US" altLang="en-US" sz="2800" baseline="30000" dirty="0">
                <a:latin typeface="Times New Roman" charset="0"/>
                <a:ea typeface="Times New Roman" charset="0"/>
                <a:cs typeface="Times New Roman" charset="0"/>
                <a:sym typeface="Wingdings" charset="2"/>
              </a:rPr>
              <a:t>-</a:t>
            </a:r>
            <a:r>
              <a:rPr lang="en-US" altLang="en-US" sz="2800" dirty="0">
                <a:latin typeface="Times New Roman" charset="0"/>
                <a:ea typeface="Times New Roman" charset="0"/>
                <a:cs typeface="Times New Roman" charset="0"/>
                <a:sym typeface="Wingdings" charset="2"/>
              </a:rPr>
              <a:t>;	</a:t>
            </a:r>
            <a:r>
              <a:rPr lang="en-US" altLang="en-US" sz="2800" dirty="0" smtClean="0">
                <a:latin typeface="Times New Roman" charset="0"/>
                <a:ea typeface="Times New Roman" charset="0"/>
                <a:cs typeface="Times New Roman" charset="0"/>
                <a:sym typeface="Wingdings" charset="2"/>
              </a:rPr>
              <a:t>	</a:t>
            </a:r>
            <a:r>
              <a:rPr lang="en-US" altLang="en-US" sz="2800" i="1" dirty="0" smtClean="0">
                <a:latin typeface="Times New Roman" charset="0"/>
                <a:ea typeface="Times New Roman" charset="0"/>
                <a:cs typeface="Times New Roman" charset="0"/>
                <a:sym typeface="Wingdings" charset="2"/>
              </a:rPr>
              <a:t>IE</a:t>
            </a:r>
            <a:r>
              <a:rPr lang="en-US" altLang="en-US" sz="2800" baseline="-12000" dirty="0" smtClean="0">
                <a:latin typeface="Times New Roman" charset="0"/>
                <a:ea typeface="Times New Roman" charset="0"/>
                <a:cs typeface="Times New Roman" charset="0"/>
                <a:sym typeface="Wingdings" charset="2"/>
              </a:rPr>
              <a:t>2</a:t>
            </a:r>
            <a:r>
              <a:rPr lang="en-US" altLang="en-US" sz="2800" dirty="0" smtClean="0">
                <a:latin typeface="Times New Roman" charset="0"/>
                <a:ea typeface="Times New Roman" charset="0"/>
                <a:cs typeface="Times New Roman" charset="0"/>
                <a:sym typeface="Wingdings" charset="2"/>
              </a:rPr>
              <a:t> </a:t>
            </a:r>
            <a:r>
              <a:rPr lang="en-US" altLang="en-US" sz="2800" dirty="0">
                <a:latin typeface="Times New Roman" charset="0"/>
                <a:ea typeface="Times New Roman" charset="0"/>
                <a:cs typeface="Times New Roman" charset="0"/>
                <a:sym typeface="Wingdings" charset="2"/>
              </a:rPr>
              <a:t>= 1445 kJ/</a:t>
            </a:r>
            <a:r>
              <a:rPr lang="en-US" altLang="en-US" sz="2800" dirty="0" err="1">
                <a:latin typeface="Times New Roman" charset="0"/>
                <a:ea typeface="Times New Roman" charset="0"/>
                <a:cs typeface="Times New Roman" charset="0"/>
                <a:sym typeface="Wingdings" charset="2"/>
              </a:rPr>
              <a:t>mol</a:t>
            </a:r>
            <a:endParaRPr lang="en-US" altLang="en-US" sz="2800" dirty="0">
              <a:latin typeface="Times New Roman" charset="0"/>
              <a:ea typeface="Times New Roman" charset="0"/>
              <a:cs typeface="Times New Roman" charset="0"/>
              <a:sym typeface="Wingdings" charset="2"/>
            </a:endParaRPr>
          </a:p>
          <a:p>
            <a:pPr eaLnBrk="1" hangingPunct="1">
              <a:buFontTx/>
              <a:buNone/>
            </a:pPr>
            <a:r>
              <a:rPr lang="en-US" altLang="en-US" sz="2800" dirty="0">
                <a:latin typeface="Times New Roman" charset="0"/>
                <a:ea typeface="Times New Roman" charset="0"/>
                <a:cs typeface="Times New Roman" charset="0"/>
                <a:sym typeface="Wingdings" charset="2"/>
              </a:rPr>
              <a:t>	Mg</a:t>
            </a:r>
            <a:r>
              <a:rPr lang="en-US" altLang="en-US" sz="2800" baseline="36000" dirty="0">
                <a:latin typeface="Times New Roman" charset="0"/>
                <a:ea typeface="Times New Roman" charset="0"/>
                <a:cs typeface="Times New Roman" charset="0"/>
                <a:sym typeface="Wingdings" charset="2"/>
              </a:rPr>
              <a:t>2</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Mg</a:t>
            </a:r>
            <a:r>
              <a:rPr lang="en-US" altLang="en-US" sz="2800" baseline="36000" dirty="0">
                <a:latin typeface="Times New Roman" charset="0"/>
                <a:ea typeface="Times New Roman" charset="0"/>
                <a:cs typeface="Times New Roman" charset="0"/>
                <a:sym typeface="Wingdings" charset="2"/>
              </a:rPr>
              <a:t>3</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 e</a:t>
            </a:r>
            <a:r>
              <a:rPr lang="en-US" altLang="en-US" sz="2800" baseline="30000" dirty="0">
                <a:latin typeface="Times New Roman" charset="0"/>
                <a:ea typeface="Times New Roman" charset="0"/>
                <a:cs typeface="Times New Roman" charset="0"/>
                <a:sym typeface="Wingdings" charset="2"/>
              </a:rPr>
              <a:t>-</a:t>
            </a:r>
            <a:r>
              <a:rPr lang="en-US" altLang="en-US" sz="2800" dirty="0">
                <a:latin typeface="Times New Roman" charset="0"/>
                <a:ea typeface="Times New Roman" charset="0"/>
                <a:cs typeface="Times New Roman" charset="0"/>
                <a:sym typeface="Wingdings" charset="2"/>
              </a:rPr>
              <a:t>;	</a:t>
            </a:r>
            <a:r>
              <a:rPr lang="en-US" altLang="en-US" sz="2800" i="1" dirty="0" smtClean="0">
                <a:latin typeface="Times New Roman" charset="0"/>
                <a:ea typeface="Times New Roman" charset="0"/>
                <a:cs typeface="Times New Roman" charset="0"/>
                <a:sym typeface="Wingdings" charset="2"/>
              </a:rPr>
              <a:t>IE</a:t>
            </a:r>
            <a:r>
              <a:rPr lang="en-US" altLang="en-US" sz="2800" baseline="-12000" dirty="0" smtClean="0">
                <a:latin typeface="Times New Roman" charset="0"/>
                <a:ea typeface="Times New Roman" charset="0"/>
                <a:cs typeface="Times New Roman" charset="0"/>
                <a:sym typeface="Wingdings" charset="2"/>
              </a:rPr>
              <a:t>3</a:t>
            </a:r>
            <a:r>
              <a:rPr lang="en-US" altLang="en-US" sz="2800" dirty="0" smtClean="0">
                <a:latin typeface="Times New Roman" charset="0"/>
                <a:ea typeface="Times New Roman" charset="0"/>
                <a:cs typeface="Times New Roman" charset="0"/>
                <a:sym typeface="Wingdings" charset="2"/>
              </a:rPr>
              <a:t> </a:t>
            </a:r>
            <a:r>
              <a:rPr lang="en-US" altLang="en-US" sz="2800" dirty="0">
                <a:latin typeface="Times New Roman" charset="0"/>
                <a:ea typeface="Times New Roman" charset="0"/>
                <a:cs typeface="Times New Roman" charset="0"/>
                <a:sym typeface="Wingdings" charset="2"/>
              </a:rPr>
              <a:t>= 7730 kJ/</a:t>
            </a:r>
            <a:r>
              <a:rPr lang="en-US" altLang="en-US" sz="2800" dirty="0" err="1">
                <a:latin typeface="Times New Roman" charset="0"/>
                <a:ea typeface="Times New Roman" charset="0"/>
                <a:cs typeface="Times New Roman" charset="0"/>
                <a:sym typeface="Wingdings" charset="2"/>
              </a:rPr>
              <a:t>mol</a:t>
            </a:r>
            <a:r>
              <a:rPr lang="en-US" altLang="en-US" sz="2800" dirty="0">
                <a:latin typeface="Times New Roman" charset="0"/>
                <a:ea typeface="Times New Roman" charset="0"/>
                <a:cs typeface="Times New Roman" charset="0"/>
                <a:sym typeface="Wingdings" charset="2"/>
              </a:rPr>
              <a:t> </a:t>
            </a:r>
          </a:p>
          <a:p>
            <a:pPr eaLnBrk="1" hangingPunct="1">
              <a:buFontTx/>
              <a:buNone/>
            </a:pPr>
            <a:endParaRPr lang="en-US" altLang="en-US" sz="2400" dirty="0">
              <a:latin typeface="Times New Roman" charset="0"/>
              <a:ea typeface="Times New Roman" charset="0"/>
              <a:cs typeface="Times New Roman" charset="0"/>
              <a:sym typeface="Wingdings" charset="2"/>
            </a:endParaRPr>
          </a:p>
          <a:p>
            <a:pPr eaLnBrk="1" hangingPunct="1">
              <a:buFontTx/>
              <a:buNone/>
            </a:pPr>
            <a:r>
              <a:rPr lang="en-US" altLang="en-US" sz="2400" dirty="0">
                <a:latin typeface="Times New Roman" charset="0"/>
                <a:ea typeface="Times New Roman" charset="0"/>
                <a:cs typeface="Times New Roman" charset="0"/>
                <a:sym typeface="Wingdings" charset="2"/>
              </a:rPr>
              <a:t>	</a:t>
            </a:r>
            <a:r>
              <a:rPr lang="en-US" altLang="en-US" sz="2400" dirty="0" smtClean="0">
                <a:latin typeface="Times New Roman" charset="0"/>
                <a:ea typeface="Times New Roman" charset="0"/>
                <a:cs typeface="Times New Roman" charset="0"/>
                <a:sym typeface="Wingdings" charset="2"/>
              </a:rPr>
              <a:t>Notice </a:t>
            </a:r>
            <a:r>
              <a:rPr lang="en-US" altLang="en-US" sz="2400" dirty="0">
                <a:latin typeface="Times New Roman" charset="0"/>
                <a:ea typeface="Times New Roman" charset="0"/>
                <a:cs typeface="Times New Roman" charset="0"/>
                <a:sym typeface="Wingdings" charset="2"/>
              </a:rPr>
              <a:t>the large </a:t>
            </a:r>
            <a:r>
              <a:rPr lang="en-US" altLang="en-US" sz="2400" dirty="0" smtClean="0">
                <a:latin typeface="Times New Roman" charset="0"/>
                <a:ea typeface="Times New Roman" charset="0"/>
                <a:cs typeface="Times New Roman" charset="0"/>
                <a:sym typeface="Wingdings" charset="2"/>
              </a:rPr>
              <a:t>jump in ionization energy </a:t>
            </a:r>
            <a:r>
              <a:rPr lang="en-US" altLang="en-US" sz="2400" dirty="0">
                <a:latin typeface="Times New Roman" charset="0"/>
                <a:ea typeface="Times New Roman" charset="0"/>
                <a:cs typeface="Times New Roman" charset="0"/>
                <a:sym typeface="Wingdings" charset="2"/>
              </a:rPr>
              <a:t>between the second (</a:t>
            </a:r>
            <a:r>
              <a:rPr lang="en-US" altLang="en-US" sz="2400" i="1" dirty="0" smtClean="0">
                <a:latin typeface="Times New Roman" charset="0"/>
                <a:ea typeface="Times New Roman" charset="0"/>
                <a:cs typeface="Times New Roman" charset="0"/>
                <a:sym typeface="Wingdings" charset="2"/>
              </a:rPr>
              <a:t>IE</a:t>
            </a:r>
            <a:r>
              <a:rPr lang="en-US" altLang="en-US" sz="2400" baseline="-12000" dirty="0" smtClean="0">
                <a:latin typeface="Times New Roman" charset="0"/>
                <a:ea typeface="Times New Roman" charset="0"/>
                <a:cs typeface="Times New Roman" charset="0"/>
                <a:sym typeface="Wingdings" charset="2"/>
              </a:rPr>
              <a:t>2</a:t>
            </a:r>
            <a:r>
              <a:rPr lang="en-US" altLang="en-US" sz="2400" dirty="0">
                <a:latin typeface="Times New Roman" charset="0"/>
                <a:ea typeface="Times New Roman" charset="0"/>
                <a:cs typeface="Times New Roman" charset="0"/>
                <a:sym typeface="Wingdings" charset="2"/>
              </a:rPr>
              <a:t>) and third (</a:t>
            </a:r>
            <a:r>
              <a:rPr lang="en-US" altLang="en-US" sz="2400" i="1" dirty="0" smtClean="0">
                <a:latin typeface="Times New Roman" charset="0"/>
                <a:ea typeface="Times New Roman" charset="0"/>
                <a:cs typeface="Times New Roman" charset="0"/>
                <a:sym typeface="Wingdings" charset="2"/>
              </a:rPr>
              <a:t>IE</a:t>
            </a:r>
            <a:r>
              <a:rPr lang="en-US" altLang="en-US" sz="2400" baseline="-12000" dirty="0" smtClean="0">
                <a:latin typeface="Times New Roman" charset="0"/>
                <a:ea typeface="Times New Roman" charset="0"/>
                <a:cs typeface="Times New Roman" charset="0"/>
                <a:sym typeface="Wingdings" charset="2"/>
              </a:rPr>
              <a:t>3</a:t>
            </a:r>
            <a:r>
              <a:rPr lang="en-US" altLang="en-US" sz="2400" dirty="0" smtClean="0">
                <a:latin typeface="Times New Roman" charset="0"/>
                <a:ea typeface="Times New Roman" charset="0"/>
                <a:cs typeface="Times New Roman" charset="0"/>
                <a:sym typeface="Wingdings" charset="2"/>
              </a:rPr>
              <a:t>), which is about 9 times the difference between the first (</a:t>
            </a:r>
            <a:r>
              <a:rPr lang="en-US" altLang="en-US" sz="2400" i="1" dirty="0" smtClean="0">
                <a:latin typeface="Times New Roman" charset="0"/>
                <a:ea typeface="Times New Roman" charset="0"/>
                <a:cs typeface="Times New Roman" charset="0"/>
                <a:sym typeface="Wingdings" charset="2"/>
              </a:rPr>
              <a:t>IE</a:t>
            </a:r>
            <a:r>
              <a:rPr lang="en-US" altLang="en-US" sz="2400" baseline="-25000" dirty="0" smtClean="0">
                <a:latin typeface="Times New Roman" charset="0"/>
                <a:ea typeface="Times New Roman" charset="0"/>
                <a:cs typeface="Times New Roman" charset="0"/>
                <a:sym typeface="Wingdings" charset="2"/>
              </a:rPr>
              <a:t>1</a:t>
            </a:r>
            <a:r>
              <a:rPr lang="en-US" altLang="en-US" sz="2400" dirty="0" smtClean="0">
                <a:latin typeface="Times New Roman" charset="0"/>
                <a:ea typeface="Times New Roman" charset="0"/>
                <a:cs typeface="Times New Roman" charset="0"/>
                <a:sym typeface="Wingdings" charset="2"/>
              </a:rPr>
              <a:t>) and second (</a:t>
            </a:r>
            <a:r>
              <a:rPr lang="en-US" altLang="en-US" sz="2400" i="1" dirty="0" smtClean="0">
                <a:latin typeface="Times New Roman" charset="0"/>
                <a:ea typeface="Times New Roman" charset="0"/>
                <a:cs typeface="Times New Roman" charset="0"/>
                <a:sym typeface="Wingdings" charset="2"/>
              </a:rPr>
              <a:t>IE</a:t>
            </a:r>
            <a:r>
              <a:rPr lang="en-US" altLang="en-US" sz="2400" baseline="-25000" dirty="0" smtClean="0">
                <a:latin typeface="Times New Roman" charset="0"/>
                <a:ea typeface="Times New Roman" charset="0"/>
                <a:cs typeface="Times New Roman" charset="0"/>
                <a:sym typeface="Wingdings" charset="2"/>
              </a:rPr>
              <a:t>2</a:t>
            </a:r>
            <a:r>
              <a:rPr lang="en-US" altLang="en-US" sz="2400" dirty="0" smtClean="0">
                <a:latin typeface="Times New Roman" charset="0"/>
                <a:ea typeface="Times New Roman" charset="0"/>
                <a:cs typeface="Times New Roman" charset="0"/>
                <a:sym typeface="Wingdings" charset="2"/>
              </a:rPr>
              <a:t>). Can you explain the much larger increase in </a:t>
            </a:r>
            <a:r>
              <a:rPr lang="en-US" altLang="en-US" sz="2400" i="1" dirty="0" smtClean="0">
                <a:latin typeface="Times New Roman" charset="0"/>
                <a:ea typeface="Times New Roman" charset="0"/>
                <a:cs typeface="Times New Roman" charset="0"/>
                <a:sym typeface="Wingdings" charset="2"/>
              </a:rPr>
              <a:t>IE</a:t>
            </a:r>
            <a:r>
              <a:rPr lang="en-US" altLang="en-US" sz="2400" baseline="-25000" dirty="0" smtClean="0">
                <a:latin typeface="Times New Roman" charset="0"/>
                <a:ea typeface="Times New Roman" charset="0"/>
                <a:cs typeface="Times New Roman" charset="0"/>
                <a:sym typeface="Wingdings" charset="2"/>
              </a:rPr>
              <a:t>3</a:t>
            </a:r>
            <a:r>
              <a:rPr lang="en-US" altLang="en-US" sz="2400" dirty="0">
                <a:latin typeface="Times New Roman" charset="0"/>
                <a:ea typeface="Times New Roman" charset="0"/>
                <a:cs typeface="Times New Roman" charset="0"/>
                <a:sym typeface="Wingdings" charset="2"/>
              </a:rPr>
              <a:t> </a:t>
            </a:r>
            <a:r>
              <a:rPr lang="en-US" altLang="en-US" sz="2400" dirty="0" smtClean="0">
                <a:latin typeface="Times New Roman" charset="0"/>
                <a:ea typeface="Times New Roman" charset="0"/>
                <a:cs typeface="Times New Roman" charset="0"/>
                <a:sym typeface="Wingdings" charset="2"/>
              </a:rPr>
              <a:t>?</a:t>
            </a:r>
            <a:endParaRPr lang="en-US" altLang="en-US" sz="2400" dirty="0">
              <a:latin typeface="Times New Roman" charset="0"/>
              <a:ea typeface="Times New Roman" charset="0"/>
              <a:cs typeface="Times New Roman" charset="0"/>
              <a:sym typeface="Wingdings" charset="2"/>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4638"/>
            <a:ext cx="8229600" cy="1249362"/>
          </a:xfrm>
        </p:spPr>
        <p:txBody>
          <a:bodyPr/>
          <a:lstStyle/>
          <a:p>
            <a:pPr eaLnBrk="1" hangingPunct="1"/>
            <a:r>
              <a:rPr lang="en-US" altLang="en-US" sz="3200" dirty="0" smtClean="0">
                <a:latin typeface="Times New Roman" charset="0"/>
                <a:ea typeface="Times New Roman" charset="0"/>
                <a:cs typeface="Times New Roman" charset="0"/>
              </a:rPr>
              <a:t>Successive Ionization </a:t>
            </a:r>
            <a:r>
              <a:rPr lang="en-US" altLang="en-US" sz="3200" dirty="0">
                <a:latin typeface="Times New Roman" charset="0"/>
                <a:ea typeface="Times New Roman" charset="0"/>
                <a:cs typeface="Times New Roman" charset="0"/>
              </a:rPr>
              <a:t>Energies </a:t>
            </a:r>
            <a:r>
              <a:rPr lang="en-US" altLang="en-US" sz="3200" dirty="0" smtClean="0">
                <a:latin typeface="Times New Roman" charset="0"/>
                <a:ea typeface="Times New Roman" charset="0"/>
                <a:cs typeface="Times New Roman" charset="0"/>
              </a:rPr>
              <a:t/>
            </a:r>
            <a:br>
              <a:rPr lang="en-US" altLang="en-US" sz="3200" dirty="0" smtClean="0">
                <a:latin typeface="Times New Roman" charset="0"/>
                <a:ea typeface="Times New Roman" charset="0"/>
                <a:cs typeface="Times New Roman" charset="0"/>
              </a:rPr>
            </a:br>
            <a:r>
              <a:rPr lang="en-US" altLang="en-US" sz="3200" dirty="0" smtClean="0">
                <a:latin typeface="Times New Roman" charset="0"/>
                <a:ea typeface="Times New Roman" charset="0"/>
                <a:cs typeface="Times New Roman" charset="0"/>
              </a:rPr>
              <a:t>for </a:t>
            </a:r>
            <a:r>
              <a:rPr lang="en-US" altLang="en-US" sz="3200" dirty="0">
                <a:latin typeface="Times New Roman" charset="0"/>
                <a:ea typeface="Times New Roman" charset="0"/>
                <a:cs typeface="Times New Roman" charset="0"/>
              </a:rPr>
              <a:t>3</a:t>
            </a:r>
            <a:r>
              <a:rPr lang="en-US" altLang="en-US" sz="3200" baseline="30000" dirty="0">
                <a:latin typeface="Times New Roman" charset="0"/>
                <a:ea typeface="Times New Roman" charset="0"/>
                <a:cs typeface="Times New Roman" charset="0"/>
              </a:rPr>
              <a:t>rd</a:t>
            </a:r>
            <a:r>
              <a:rPr lang="en-US" altLang="en-US" sz="3200" dirty="0">
                <a:latin typeface="Times New Roman" charset="0"/>
                <a:ea typeface="Times New Roman" charset="0"/>
                <a:cs typeface="Times New Roman" charset="0"/>
              </a:rPr>
              <a:t> Period Elements </a:t>
            </a:r>
          </a:p>
        </p:txBody>
      </p:sp>
      <p:pic>
        <p:nvPicPr>
          <p:cNvPr id="7168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43023" y="1828800"/>
            <a:ext cx="8229601" cy="2895600"/>
          </a:xfrm>
        </p:spPr>
      </p:pic>
      <p:sp>
        <p:nvSpPr>
          <p:cNvPr id="2" name="Rectangle 1"/>
          <p:cNvSpPr/>
          <p:nvPr/>
        </p:nvSpPr>
        <p:spPr>
          <a:xfrm>
            <a:off x="535172" y="4876800"/>
            <a:ext cx="8073656" cy="707886"/>
          </a:xfrm>
          <a:prstGeom prst="rect">
            <a:avLst/>
          </a:prstGeom>
        </p:spPr>
        <p:txBody>
          <a:bodyPr wrap="square">
            <a:spAutoFit/>
          </a:bodyPr>
          <a:lstStyle/>
          <a:p>
            <a:pPr marL="0" marR="0">
              <a:spcBef>
                <a:spcPts val="0"/>
              </a:spcBef>
              <a:spcAft>
                <a:spcPts val="0"/>
              </a:spcAft>
            </a:pPr>
            <a:r>
              <a:rPr lang="en-US" sz="2000" dirty="0">
                <a:latin typeface="Times New Roman" charset="0"/>
                <a:ea typeface="Calibri" charset="0"/>
                <a:cs typeface="Times New Roman" charset="0"/>
              </a:rPr>
              <a:t>Notice the very large jump in ionization energies at certain points in the ionization process of each element</a:t>
            </a:r>
            <a:r>
              <a:rPr lang="en-US" sz="2000">
                <a:latin typeface="Times New Roman" charset="0"/>
                <a:ea typeface="Calibri" charset="0"/>
                <a:cs typeface="Times New Roman" charset="0"/>
              </a:rPr>
              <a:t>, </a:t>
            </a:r>
            <a:r>
              <a:rPr lang="en-US" sz="2000" smtClean="0">
                <a:latin typeface="Times New Roman" charset="0"/>
                <a:ea typeface="Calibri" charset="0"/>
                <a:cs typeface="Times New Roman" charset="0"/>
              </a:rPr>
              <a:t>which </a:t>
            </a:r>
            <a:r>
              <a:rPr lang="en-US" sz="2000">
                <a:latin typeface="Times New Roman" charset="0"/>
                <a:ea typeface="Calibri" charset="0"/>
                <a:cs typeface="Times New Roman" charset="0"/>
              </a:rPr>
              <a:t>represents </a:t>
            </a:r>
            <a:r>
              <a:rPr lang="en-US" sz="2000" smtClean="0">
                <a:latin typeface="Times New Roman" charset="0"/>
                <a:ea typeface="Calibri" charset="0"/>
                <a:cs typeface="Times New Roman" charset="0"/>
              </a:rPr>
              <a:t>the </a:t>
            </a:r>
            <a:r>
              <a:rPr lang="en-US" sz="2000" dirty="0">
                <a:latin typeface="Times New Roman" charset="0"/>
                <a:ea typeface="Calibri" charset="0"/>
                <a:cs typeface="Times New Roman" charset="0"/>
              </a:rPr>
              <a:t>trend for that group</a:t>
            </a:r>
            <a:r>
              <a:rPr lang="en-US" sz="2000" dirty="0" smtClean="0">
                <a:latin typeface="Times New Roman" charset="0"/>
                <a:ea typeface="Calibri" charset="0"/>
                <a:cs typeface="Times New Roman" charset="0"/>
              </a:rPr>
              <a:t>. </a:t>
            </a:r>
            <a:endParaRPr lang="en-US" sz="2000" dirty="0">
              <a:effectLst/>
              <a:latin typeface="Calibri" charset="0"/>
              <a:ea typeface="Calibri" charset="0"/>
              <a:cs typeface="Times New Roman"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533400"/>
            <a:ext cx="8229600" cy="884238"/>
          </a:xfrm>
        </p:spPr>
        <p:txBody>
          <a:bodyPr/>
          <a:lstStyle/>
          <a:p>
            <a:pPr eaLnBrk="1" hangingPunct="1"/>
            <a:r>
              <a:rPr lang="en-US" altLang="en-US" sz="4000">
                <a:latin typeface="Times New Roman" charset="0"/>
                <a:ea typeface="Times New Roman" charset="0"/>
                <a:cs typeface="Times New Roman" charset="0"/>
                <a:sym typeface="Wingdings" charset="2"/>
              </a:rPr>
              <a:t>Electron Affinity</a:t>
            </a:r>
          </a:p>
        </p:txBody>
      </p:sp>
      <p:sp>
        <p:nvSpPr>
          <p:cNvPr id="73731" name="Rectangle 3"/>
          <p:cNvSpPr>
            <a:spLocks noGrp="1" noChangeArrowheads="1"/>
          </p:cNvSpPr>
          <p:nvPr>
            <p:ph type="body" idx="1"/>
          </p:nvPr>
        </p:nvSpPr>
        <p:spPr>
          <a:xfrm>
            <a:off x="457200" y="1828800"/>
            <a:ext cx="8229600" cy="4297363"/>
          </a:xfrm>
        </p:spPr>
        <p:txBody>
          <a:bodyPr/>
          <a:lstStyle/>
          <a:p>
            <a:pPr eaLnBrk="1" hangingPunct="1">
              <a:buFont typeface="Arial" charset="0"/>
              <a:buChar char="•"/>
            </a:pPr>
            <a:r>
              <a:rPr lang="en-US" altLang="en-US" sz="2800" dirty="0" smtClean="0">
                <a:latin typeface="Times New Roman" charset="0"/>
                <a:ea typeface="Times New Roman" charset="0"/>
                <a:cs typeface="Times New Roman" charset="0"/>
                <a:sym typeface="Wingdings" charset="2"/>
              </a:rPr>
              <a:t>It is </a:t>
            </a:r>
            <a:r>
              <a:rPr lang="en-US" altLang="en-US" sz="2800" i="1" dirty="0" smtClean="0">
                <a:latin typeface="Times New Roman" charset="0"/>
                <a:ea typeface="Times New Roman" charset="0"/>
                <a:cs typeface="Times New Roman" charset="0"/>
                <a:sym typeface="Wingdings" charset="2"/>
              </a:rPr>
              <a:t>the energy </a:t>
            </a:r>
            <a:r>
              <a:rPr lang="en-US" altLang="en-US" sz="2800" i="1" dirty="0">
                <a:latin typeface="Times New Roman" charset="0"/>
                <a:ea typeface="Times New Roman" charset="0"/>
                <a:cs typeface="Times New Roman" charset="0"/>
                <a:sym typeface="Wingdings" charset="2"/>
              </a:rPr>
              <a:t>released when an electron is added to an </a:t>
            </a:r>
            <a:r>
              <a:rPr lang="en-US" altLang="en-US" sz="2800" i="1" dirty="0" smtClean="0">
                <a:latin typeface="Times New Roman" charset="0"/>
                <a:ea typeface="Times New Roman" charset="0"/>
                <a:cs typeface="Times New Roman" charset="0"/>
                <a:sym typeface="Wingdings" charset="2"/>
              </a:rPr>
              <a:t>atom in the gaseous state</a:t>
            </a:r>
            <a:r>
              <a:rPr lang="en-US" altLang="en-US" sz="2800" dirty="0" smtClean="0">
                <a:latin typeface="Times New Roman" charset="0"/>
                <a:ea typeface="Times New Roman" charset="0"/>
                <a:cs typeface="Times New Roman" charset="0"/>
                <a:sym typeface="Wingdings" charset="2"/>
              </a:rPr>
              <a:t>:</a:t>
            </a:r>
            <a:endParaRPr lang="en-US" altLang="en-US" sz="2800" dirty="0">
              <a:latin typeface="Times New Roman" charset="0"/>
              <a:ea typeface="Times New Roman" charset="0"/>
              <a:cs typeface="Times New Roman" charset="0"/>
              <a:sym typeface="Wingdings" charset="2"/>
            </a:endParaRPr>
          </a:p>
          <a:p>
            <a:pPr lvl="2" eaLnBrk="1" hangingPunct="1">
              <a:lnSpc>
                <a:spcPct val="150000"/>
              </a:lnSpc>
              <a:buFontTx/>
              <a:buNone/>
            </a:pPr>
            <a:r>
              <a:rPr lang="en-US" altLang="en-US" sz="3200" dirty="0">
                <a:latin typeface="Times New Roman" charset="0"/>
                <a:ea typeface="Times New Roman" charset="0"/>
                <a:cs typeface="Times New Roman" charset="0"/>
                <a:sym typeface="Wingdings" charset="2"/>
              </a:rPr>
              <a:t>X</a:t>
            </a:r>
            <a:r>
              <a:rPr lang="en-US" altLang="en-US" dirty="0">
                <a:latin typeface="Times New Roman" charset="0"/>
                <a:ea typeface="Times New Roman" charset="0"/>
                <a:cs typeface="Times New Roman" charset="0"/>
                <a:sym typeface="Wingdings" charset="2"/>
              </a:rPr>
              <a:t>(g)</a:t>
            </a:r>
            <a:r>
              <a:rPr lang="en-US" altLang="en-US" sz="3200" dirty="0">
                <a:latin typeface="Times New Roman" charset="0"/>
                <a:ea typeface="Times New Roman" charset="0"/>
                <a:cs typeface="Times New Roman" charset="0"/>
                <a:sym typeface="Wingdings" charset="2"/>
              </a:rPr>
              <a:t>  +  e</a:t>
            </a:r>
            <a:r>
              <a:rPr lang="en-US" altLang="en-US" sz="3200" baseline="30000" dirty="0">
                <a:latin typeface="Times New Roman" charset="0"/>
                <a:ea typeface="Times New Roman" charset="0"/>
                <a:cs typeface="Times New Roman" charset="0"/>
                <a:sym typeface="Wingdings" charset="2"/>
              </a:rPr>
              <a:t>-</a:t>
            </a:r>
            <a:r>
              <a:rPr lang="en-US" altLang="en-US" sz="3200" dirty="0">
                <a:latin typeface="Times New Roman" charset="0"/>
                <a:ea typeface="Times New Roman" charset="0"/>
                <a:cs typeface="Times New Roman" charset="0"/>
                <a:sym typeface="Wingdings" charset="2"/>
              </a:rPr>
              <a:t> </a:t>
            </a:r>
            <a:r>
              <a:rPr lang="en-US" altLang="en-US" sz="3200" dirty="0">
                <a:latin typeface="Times New Roman" charset="0"/>
                <a:ea typeface="Times New Roman" charset="0"/>
                <a:cs typeface="Times New Roman" charset="0"/>
                <a:sym typeface="Symbol" charset="2"/>
              </a:rPr>
              <a:t></a:t>
            </a:r>
            <a:r>
              <a:rPr lang="en-US" altLang="en-US" sz="3200" dirty="0">
                <a:latin typeface="Times New Roman" charset="0"/>
                <a:ea typeface="Times New Roman" charset="0"/>
                <a:cs typeface="Times New Roman" charset="0"/>
                <a:sym typeface="Wingdings" charset="2"/>
              </a:rPr>
              <a:t>  X</a:t>
            </a:r>
            <a:r>
              <a:rPr lang="en-US" altLang="en-US" sz="3200" baseline="38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(g)</a:t>
            </a:r>
            <a:r>
              <a:rPr lang="en-US" altLang="en-US" sz="3200" dirty="0">
                <a:latin typeface="Times New Roman" charset="0"/>
                <a:ea typeface="Times New Roman" charset="0"/>
                <a:cs typeface="Times New Roman" charset="0"/>
                <a:sym typeface="Wingdings" charset="2"/>
              </a:rPr>
              <a:t>  +  Energy (EA)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sz="2800">
                <a:latin typeface="Times New Roman" charset="0"/>
                <a:ea typeface="Times New Roman" charset="0"/>
                <a:cs typeface="Times New Roman" charset="0"/>
              </a:rPr>
              <a:t>Electron Affinity = </a:t>
            </a:r>
            <a:r>
              <a:rPr lang="en-US" altLang="en-US" sz="2800" i="1">
                <a:latin typeface="Times New Roman" charset="0"/>
                <a:ea typeface="Times New Roman" charset="0"/>
                <a:cs typeface="Times New Roman" charset="0"/>
              </a:rPr>
              <a:t>Energy released when an electron is added to a gaseous atom</a:t>
            </a:r>
          </a:p>
        </p:txBody>
      </p:sp>
      <p:pic>
        <p:nvPicPr>
          <p:cNvPr id="7475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38400" y="1905000"/>
            <a:ext cx="3581400" cy="1312863"/>
          </a:xfrm>
        </p:spPr>
      </p:pic>
      <p:pic>
        <p:nvPicPr>
          <p:cNvPr id="747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962400"/>
            <a:ext cx="22098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1"/>
          <p:cNvSpPr>
            <a:spLocks noChangeArrowheads="1"/>
          </p:cNvSpPr>
          <p:nvPr/>
        </p:nvSpPr>
        <p:spPr bwMode="auto">
          <a:xfrm>
            <a:off x="6037263" y="2286000"/>
            <a:ext cx="1811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a:latin typeface="Times New Roman" charset="0"/>
                <a:ea typeface="Times New Roman" charset="0"/>
                <a:cs typeface="Times New Roman" charset="0"/>
              </a:rPr>
              <a:t>+ Energy </a:t>
            </a:r>
            <a:endParaRPr lang="en-US" altLang="en-US" sz="2800" b="1"/>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Electron Affinity</a:t>
            </a:r>
          </a:p>
        </p:txBody>
      </p:sp>
      <p:pic>
        <p:nvPicPr>
          <p:cNvPr id="7782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981200"/>
            <a:ext cx="8229600" cy="426720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Electron Affinity</a:t>
            </a:r>
          </a:p>
        </p:txBody>
      </p:sp>
      <p:sp>
        <p:nvSpPr>
          <p:cNvPr id="75779" name="Rectangle 3"/>
          <p:cNvSpPr>
            <a:spLocks noGrp="1" noChangeArrowheads="1"/>
          </p:cNvSpPr>
          <p:nvPr>
            <p:ph type="body" idx="1"/>
          </p:nvPr>
        </p:nvSpPr>
        <p:spPr/>
        <p:txBody>
          <a:bodyPr/>
          <a:lstStyle/>
          <a:p>
            <a:pPr eaLnBrk="1" hangingPunct="1"/>
            <a:r>
              <a:rPr lang="en-US" altLang="en-US" sz="2800" dirty="0">
                <a:latin typeface="Times New Roman" charset="0"/>
                <a:ea typeface="Times New Roman" charset="0"/>
                <a:cs typeface="Times New Roman" charset="0"/>
              </a:rPr>
              <a:t>Electron affinities </a:t>
            </a:r>
            <a:r>
              <a:rPr lang="en-US" altLang="en-US" sz="2800" dirty="0" smtClean="0">
                <a:latin typeface="Times New Roman" charset="0"/>
                <a:ea typeface="Times New Roman" charset="0"/>
                <a:cs typeface="Times New Roman" charset="0"/>
              </a:rPr>
              <a:t>for </a:t>
            </a:r>
            <a:r>
              <a:rPr lang="en-US" altLang="en-US" sz="2800" dirty="0">
                <a:latin typeface="Times New Roman" charset="0"/>
                <a:ea typeface="Times New Roman" charset="0"/>
                <a:cs typeface="Times New Roman" charset="0"/>
              </a:rPr>
              <a:t>the halogen </a:t>
            </a:r>
            <a:r>
              <a:rPr lang="en-US" altLang="en-US" sz="2800" dirty="0" smtClean="0">
                <a:latin typeface="Times New Roman" charset="0"/>
                <a:ea typeface="Times New Roman" charset="0"/>
                <a:cs typeface="Times New Roman" charset="0"/>
              </a:rPr>
              <a:t>family</a:t>
            </a:r>
            <a:endParaRPr lang="en-US" altLang="en-US" sz="2800" dirty="0">
              <a:latin typeface="Times New Roman" charset="0"/>
              <a:ea typeface="Times New Roman" charset="0"/>
              <a:cs typeface="Times New Roman" charset="0"/>
            </a:endParaRPr>
          </a:p>
          <a:p>
            <a:pPr eaLnBrk="1" hangingPunct="1">
              <a:buFontTx/>
              <a:buNone/>
            </a:pPr>
            <a:r>
              <a:rPr lang="en-US" altLang="en-US" dirty="0">
                <a:latin typeface="Times New Roman" charset="0"/>
                <a:ea typeface="Times New Roman" charset="0"/>
                <a:cs typeface="Times New Roman" charset="0"/>
              </a:rPr>
              <a:t>                                             </a:t>
            </a:r>
            <a:r>
              <a:rPr lang="en-US" altLang="en-US" u="sng" dirty="0">
                <a:latin typeface="Times New Roman" charset="0"/>
                <a:ea typeface="Times New Roman" charset="0"/>
                <a:cs typeface="Times New Roman" charset="0"/>
              </a:rPr>
              <a:t>EA </a:t>
            </a:r>
            <a:r>
              <a:rPr lang="en-US" altLang="en-US" sz="2800" u="sng" dirty="0">
                <a:latin typeface="Times New Roman" charset="0"/>
                <a:ea typeface="Times New Roman" charset="0"/>
                <a:cs typeface="Times New Roman" charset="0"/>
              </a:rPr>
              <a:t>(kJ/</a:t>
            </a:r>
            <a:r>
              <a:rPr lang="en-US" altLang="en-US" sz="2800" u="sng" dirty="0" err="1">
                <a:latin typeface="Times New Roman" charset="0"/>
                <a:ea typeface="Times New Roman" charset="0"/>
                <a:cs typeface="Times New Roman" charset="0"/>
              </a:rPr>
              <a:t>mol</a:t>
            </a:r>
            <a:r>
              <a:rPr lang="en-US" altLang="en-US" sz="2800" u="sng" dirty="0">
                <a:latin typeface="Times New Roman" charset="0"/>
                <a:ea typeface="Times New Roman" charset="0"/>
                <a:cs typeface="Times New Roman" charset="0"/>
              </a:rPr>
              <a:t>)</a:t>
            </a:r>
          </a:p>
          <a:p>
            <a:pPr eaLnBrk="1" hangingPunct="1"/>
            <a:r>
              <a:rPr lang="en-US" altLang="en-US" sz="2800" dirty="0" smtClean="0">
                <a:latin typeface="Times New Roman" charset="0"/>
                <a:ea typeface="Times New Roman" charset="0"/>
                <a:cs typeface="Times New Roman" charset="0"/>
              </a:rPr>
              <a:t>F</a:t>
            </a:r>
            <a:r>
              <a:rPr lang="en-US" altLang="en-US" sz="2000" dirty="0" smtClean="0">
                <a:latin typeface="Times New Roman" charset="0"/>
                <a:ea typeface="Times New Roman" charset="0"/>
                <a:cs typeface="Times New Roman" charset="0"/>
              </a:rPr>
              <a:t>(g</a:t>
            </a:r>
            <a:r>
              <a:rPr lang="en-US" altLang="en-US" sz="2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  e</a:t>
            </a:r>
            <a:r>
              <a:rPr lang="en-US" altLang="en-US" sz="2800" baseline="30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a:t>
            </a:r>
            <a:r>
              <a:rPr lang="en-US" altLang="en-US" sz="2800" dirty="0" smtClean="0">
                <a:latin typeface="Times New Roman" charset="0"/>
                <a:ea typeface="Times New Roman" charset="0"/>
                <a:cs typeface="Times New Roman" charset="0"/>
                <a:sym typeface="Wingdings" charset="2"/>
              </a:rPr>
              <a:t>F</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-328 kJ/</a:t>
            </a:r>
            <a:r>
              <a:rPr lang="en-US" altLang="en-US" sz="2800" dirty="0" err="1">
                <a:latin typeface="Times New Roman" charset="0"/>
                <a:ea typeface="Times New Roman" charset="0"/>
                <a:cs typeface="Times New Roman" charset="0"/>
                <a:sym typeface="Wingdings" charset="2"/>
              </a:rPr>
              <a:t>mol</a:t>
            </a:r>
            <a:endParaRPr lang="en-US" altLang="en-US" sz="2800" dirty="0">
              <a:latin typeface="Times New Roman" charset="0"/>
              <a:ea typeface="Times New Roman" charset="0"/>
              <a:cs typeface="Times New Roman" charset="0"/>
              <a:sym typeface="Wingdings" charset="2"/>
            </a:endParaRPr>
          </a:p>
          <a:p>
            <a:pPr eaLnBrk="1" hangingPunct="1"/>
            <a:r>
              <a:rPr lang="en-US" altLang="en-US" sz="2800" dirty="0" smtClean="0">
                <a:latin typeface="Times New Roman" charset="0"/>
                <a:ea typeface="Times New Roman" charset="0"/>
                <a:cs typeface="Times New Roman" charset="0"/>
              </a:rPr>
              <a:t>Cl</a:t>
            </a:r>
            <a:r>
              <a:rPr lang="en-US" altLang="en-US" sz="2000" dirty="0" smtClean="0">
                <a:latin typeface="Times New Roman" charset="0"/>
                <a:ea typeface="Times New Roman" charset="0"/>
                <a:cs typeface="Times New Roman" charset="0"/>
              </a:rPr>
              <a:t>(g</a:t>
            </a:r>
            <a:r>
              <a:rPr lang="en-US" altLang="en-US" sz="2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  e</a:t>
            </a:r>
            <a:r>
              <a:rPr lang="en-US" altLang="en-US" sz="2800" baseline="30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a:t>
            </a:r>
            <a:r>
              <a:rPr lang="en-US" altLang="en-US" sz="2800" dirty="0" smtClean="0">
                <a:latin typeface="Times New Roman" charset="0"/>
                <a:ea typeface="Times New Roman" charset="0"/>
                <a:cs typeface="Times New Roman" charset="0"/>
                <a:sym typeface="Wingdings" charset="2"/>
              </a:rPr>
              <a:t>Cl</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-349 kJ/</a:t>
            </a:r>
            <a:r>
              <a:rPr lang="en-US" altLang="en-US" sz="2800" dirty="0" err="1">
                <a:latin typeface="Times New Roman" charset="0"/>
                <a:ea typeface="Times New Roman" charset="0"/>
                <a:cs typeface="Times New Roman" charset="0"/>
                <a:sym typeface="Wingdings" charset="2"/>
              </a:rPr>
              <a:t>mol</a:t>
            </a:r>
            <a:endParaRPr lang="en-US" altLang="en-US" sz="2800" dirty="0">
              <a:latin typeface="Times New Roman" charset="0"/>
              <a:ea typeface="Times New Roman" charset="0"/>
              <a:cs typeface="Times New Roman" charset="0"/>
              <a:sym typeface="Wingdings" charset="2"/>
            </a:endParaRPr>
          </a:p>
          <a:p>
            <a:pPr eaLnBrk="1" hangingPunct="1"/>
            <a:r>
              <a:rPr lang="en-US" altLang="en-US" sz="2800" dirty="0" smtClean="0">
                <a:latin typeface="Times New Roman" charset="0"/>
                <a:ea typeface="Times New Roman" charset="0"/>
                <a:cs typeface="Times New Roman" charset="0"/>
              </a:rPr>
              <a:t>Br</a:t>
            </a:r>
            <a:r>
              <a:rPr lang="en-US" altLang="en-US" sz="2000" dirty="0" smtClean="0">
                <a:latin typeface="Times New Roman" charset="0"/>
                <a:ea typeface="Times New Roman" charset="0"/>
                <a:cs typeface="Times New Roman" charset="0"/>
              </a:rPr>
              <a:t>(g</a:t>
            </a:r>
            <a:r>
              <a:rPr lang="en-US" altLang="en-US" sz="2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  e</a:t>
            </a:r>
            <a:r>
              <a:rPr lang="en-US" altLang="en-US" sz="2800" baseline="30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a:t>
            </a:r>
            <a:r>
              <a:rPr lang="en-US" altLang="en-US" sz="2800" dirty="0" smtClean="0">
                <a:latin typeface="Times New Roman" charset="0"/>
                <a:ea typeface="Times New Roman" charset="0"/>
                <a:cs typeface="Times New Roman" charset="0"/>
                <a:sym typeface="Wingdings" charset="2"/>
              </a:rPr>
              <a:t>Br</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-325 kJ/</a:t>
            </a:r>
            <a:r>
              <a:rPr lang="en-US" altLang="en-US" sz="2800" dirty="0" err="1">
                <a:latin typeface="Times New Roman" charset="0"/>
                <a:ea typeface="Times New Roman" charset="0"/>
                <a:cs typeface="Times New Roman" charset="0"/>
                <a:sym typeface="Wingdings" charset="2"/>
              </a:rPr>
              <a:t>mol</a:t>
            </a:r>
            <a:endParaRPr lang="en-US" altLang="en-US" sz="2800" dirty="0">
              <a:latin typeface="Times New Roman" charset="0"/>
              <a:ea typeface="Times New Roman" charset="0"/>
              <a:cs typeface="Times New Roman" charset="0"/>
              <a:sym typeface="Wingdings" charset="2"/>
            </a:endParaRPr>
          </a:p>
          <a:p>
            <a:pPr eaLnBrk="1" hangingPunct="1"/>
            <a:r>
              <a:rPr lang="en-US" altLang="en-US" sz="2800" dirty="0" smtClean="0">
                <a:latin typeface="Times New Roman" charset="0"/>
                <a:ea typeface="Times New Roman" charset="0"/>
                <a:cs typeface="Times New Roman" charset="0"/>
              </a:rPr>
              <a:t>I</a:t>
            </a:r>
            <a:r>
              <a:rPr lang="en-US" altLang="en-US" sz="2000" dirty="0" smtClean="0">
                <a:latin typeface="Times New Roman" charset="0"/>
                <a:ea typeface="Times New Roman" charset="0"/>
                <a:cs typeface="Times New Roman" charset="0"/>
              </a:rPr>
              <a:t>(g</a:t>
            </a:r>
            <a:r>
              <a:rPr lang="en-US" altLang="en-US" sz="2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  e</a:t>
            </a:r>
            <a:r>
              <a:rPr lang="en-US" altLang="en-US" sz="2800" baseline="30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a:t>
            </a:r>
            <a:r>
              <a:rPr lang="en-US" altLang="en-US" sz="2800" dirty="0" smtClean="0">
                <a:latin typeface="Times New Roman" charset="0"/>
                <a:ea typeface="Times New Roman" charset="0"/>
                <a:cs typeface="Times New Roman" charset="0"/>
                <a:sym typeface="Wingdings" charset="2"/>
              </a:rPr>
              <a:t>I</a:t>
            </a:r>
            <a:r>
              <a:rPr lang="en-US" altLang="en-US" sz="2800" baseline="36000" dirty="0" smtClean="0">
                <a:latin typeface="Times New Roman" charset="0"/>
                <a:ea typeface="Times New Roman" charset="0"/>
                <a:cs typeface="Times New Roman" charset="0"/>
                <a:sym typeface="Wingdings" charset="2"/>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a:t>
            </a:r>
            <a:r>
              <a:rPr lang="en-US" altLang="en-US" sz="2800" dirty="0" smtClean="0">
                <a:latin typeface="Times New Roman" charset="0"/>
                <a:ea typeface="Times New Roman" charset="0"/>
                <a:cs typeface="Times New Roman" charset="0"/>
                <a:sym typeface="Wingdings" charset="2"/>
              </a:rPr>
              <a:t>	-</a:t>
            </a:r>
            <a:r>
              <a:rPr lang="en-US" altLang="en-US" sz="2800" dirty="0">
                <a:latin typeface="Times New Roman" charset="0"/>
                <a:ea typeface="Times New Roman" charset="0"/>
                <a:cs typeface="Times New Roman" charset="0"/>
                <a:sym typeface="Wingdings" charset="2"/>
              </a:rPr>
              <a:t>295 kJ/</a:t>
            </a:r>
            <a:r>
              <a:rPr lang="en-US" altLang="en-US" sz="2800" dirty="0" err="1">
                <a:latin typeface="Times New Roman" charset="0"/>
                <a:ea typeface="Times New Roman" charset="0"/>
                <a:cs typeface="Times New Roman" charset="0"/>
                <a:sym typeface="Wingdings" charset="2"/>
              </a:rPr>
              <a:t>mol</a:t>
            </a:r>
            <a:endParaRPr lang="en-US" altLang="en-US" sz="2800" dirty="0">
              <a:latin typeface="Times New Roman" charset="0"/>
              <a:ea typeface="Times New Roman" charset="0"/>
              <a:cs typeface="Times New Roman" charset="0"/>
              <a:sym typeface="Wingdings" charset="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Electron Affinity</a:t>
            </a:r>
          </a:p>
        </p:txBody>
      </p:sp>
      <p:sp>
        <p:nvSpPr>
          <p:cNvPr id="76803" name="Rectangle 3"/>
          <p:cNvSpPr>
            <a:spLocks noGrp="1" noChangeArrowheads="1"/>
          </p:cNvSpPr>
          <p:nvPr>
            <p:ph type="body" idx="1"/>
          </p:nvPr>
        </p:nvSpPr>
        <p:spPr>
          <a:xfrm>
            <a:off x="457200" y="1600200"/>
            <a:ext cx="8229600" cy="4800600"/>
          </a:xfrm>
        </p:spPr>
        <p:txBody>
          <a:bodyPr/>
          <a:lstStyle/>
          <a:p>
            <a:pPr eaLnBrk="1" hangingPunct="1"/>
            <a:r>
              <a:rPr lang="en-US" altLang="en-US" sz="2800" dirty="0">
                <a:latin typeface="Times New Roman" charset="0"/>
                <a:ea typeface="Times New Roman" charset="0"/>
                <a:cs typeface="Times New Roman" charset="0"/>
              </a:rPr>
              <a:t>Electron affinities of oxygen:</a:t>
            </a:r>
          </a:p>
          <a:p>
            <a:pPr eaLnBrk="1" hangingPunct="1">
              <a:buFontTx/>
              <a:buNone/>
            </a:pPr>
            <a:r>
              <a:rPr lang="en-US" altLang="en-US" sz="2800" dirty="0">
                <a:latin typeface="Times New Roman" charset="0"/>
                <a:ea typeface="Times New Roman" charset="0"/>
                <a:cs typeface="Times New Roman" charset="0"/>
              </a:rPr>
              <a:t>	  O</a:t>
            </a:r>
            <a:r>
              <a:rPr lang="en-US" altLang="en-US" sz="2000" dirty="0">
                <a:latin typeface="Times New Roman" charset="0"/>
                <a:ea typeface="Times New Roman" charset="0"/>
                <a:cs typeface="Times New Roman" charset="0"/>
              </a:rPr>
              <a:t>(g)</a:t>
            </a:r>
            <a:r>
              <a:rPr lang="en-US" altLang="en-US" sz="2800" dirty="0">
                <a:latin typeface="Times New Roman" charset="0"/>
                <a:ea typeface="Times New Roman" charset="0"/>
                <a:cs typeface="Times New Roman" charset="0"/>
              </a:rPr>
              <a:t> + e</a:t>
            </a:r>
            <a:r>
              <a:rPr lang="en-US" altLang="en-US" sz="2800" baseline="30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O</a:t>
            </a:r>
            <a:r>
              <a:rPr lang="en-US" altLang="en-US" sz="2800" baseline="36000" dirty="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a:t>
            </a:r>
            <a:r>
              <a:rPr lang="en-US" altLang="en-US" sz="2600" dirty="0" err="1">
                <a:latin typeface="Symbol" charset="2"/>
                <a:ea typeface="Times New Roman" charset="0"/>
                <a:cs typeface="Times New Roman" charset="0"/>
                <a:sym typeface="Wingdings" charset="2"/>
              </a:rPr>
              <a:t>D</a:t>
            </a:r>
            <a:r>
              <a:rPr lang="en-US" altLang="en-US" sz="2600" i="1" dirty="0" err="1">
                <a:latin typeface="Times New Roman" charset="0"/>
                <a:ea typeface="Times New Roman" charset="0"/>
                <a:cs typeface="Times New Roman" charset="0"/>
                <a:sym typeface="Wingdings" charset="2"/>
              </a:rPr>
              <a:t>H</a:t>
            </a:r>
            <a:r>
              <a:rPr lang="en-US" altLang="en-US" sz="2600" baseline="38000" dirty="0" err="1">
                <a:latin typeface="Times New Roman" charset="0"/>
                <a:ea typeface="Times New Roman" charset="0"/>
                <a:cs typeface="Times New Roman" charset="0"/>
                <a:sym typeface="Wingdings" charset="2"/>
              </a:rPr>
              <a:t>o</a:t>
            </a:r>
            <a:r>
              <a:rPr lang="en-US" altLang="en-US" sz="2600" dirty="0">
                <a:latin typeface="Times New Roman" charset="0"/>
                <a:ea typeface="Times New Roman" charset="0"/>
                <a:cs typeface="Times New Roman" charset="0"/>
                <a:sym typeface="Wingdings" charset="2"/>
              </a:rPr>
              <a:t> = EA</a:t>
            </a:r>
            <a:r>
              <a:rPr lang="en-US" altLang="en-US" sz="2600" baseline="-12000" dirty="0">
                <a:latin typeface="Times New Roman" charset="0"/>
                <a:ea typeface="Times New Roman" charset="0"/>
                <a:cs typeface="Times New Roman" charset="0"/>
                <a:sym typeface="Wingdings" charset="2"/>
              </a:rPr>
              <a:t>1</a:t>
            </a:r>
            <a:r>
              <a:rPr lang="en-US" altLang="en-US" sz="2600" dirty="0">
                <a:latin typeface="Times New Roman" charset="0"/>
                <a:ea typeface="Times New Roman" charset="0"/>
                <a:cs typeface="Times New Roman" charset="0"/>
                <a:sym typeface="Wingdings" charset="2"/>
              </a:rPr>
              <a:t> = -141 kJ/</a:t>
            </a:r>
            <a:r>
              <a:rPr lang="en-US" altLang="en-US" sz="2600" dirty="0" err="1">
                <a:latin typeface="Times New Roman" charset="0"/>
                <a:ea typeface="Times New Roman" charset="0"/>
                <a:cs typeface="Times New Roman" charset="0"/>
                <a:sym typeface="Wingdings" charset="2"/>
              </a:rPr>
              <a:t>mol</a:t>
            </a:r>
            <a:endParaRPr lang="en-US" altLang="en-US" sz="2600" dirty="0">
              <a:latin typeface="Times New Roman" charset="0"/>
              <a:ea typeface="Times New Roman" charset="0"/>
              <a:cs typeface="Times New Roman" charset="0"/>
              <a:sym typeface="Wingdings" charset="2"/>
            </a:endParaRPr>
          </a:p>
          <a:p>
            <a:pPr eaLnBrk="1" hangingPunct="1">
              <a:buFontTx/>
              <a:buNone/>
            </a:pPr>
            <a:r>
              <a:rPr lang="en-US" altLang="en-US" sz="2800" dirty="0">
                <a:latin typeface="Times New Roman" charset="0"/>
                <a:ea typeface="Times New Roman" charset="0"/>
                <a:cs typeface="Times New Roman" charset="0"/>
                <a:sym typeface="Wingdings" charset="2"/>
              </a:rPr>
              <a:t>	  O</a:t>
            </a:r>
            <a:r>
              <a:rPr lang="en-US" altLang="en-US" sz="2800" baseline="36000" dirty="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 e</a:t>
            </a:r>
            <a:r>
              <a:rPr lang="en-US" altLang="en-US" sz="2800" baseline="30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sym typeface="Wingdings" charset="2"/>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O</a:t>
            </a:r>
            <a:r>
              <a:rPr lang="en-US" altLang="en-US" sz="2800" baseline="36000" dirty="0">
                <a:latin typeface="Times New Roman" charset="0"/>
                <a:ea typeface="Times New Roman" charset="0"/>
                <a:cs typeface="Times New Roman" charset="0"/>
                <a:sym typeface="Wingdings" charset="2"/>
              </a:rPr>
              <a:t>2-</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a:t>
            </a:r>
            <a:r>
              <a:rPr lang="en-US" altLang="en-US" sz="2600" dirty="0" err="1">
                <a:latin typeface="Symbol" charset="2"/>
                <a:ea typeface="Times New Roman" charset="0"/>
                <a:cs typeface="Times New Roman" charset="0"/>
                <a:sym typeface="Wingdings" charset="2"/>
              </a:rPr>
              <a:t>D</a:t>
            </a:r>
            <a:r>
              <a:rPr lang="en-US" altLang="en-US" sz="2600" i="1" dirty="0" err="1">
                <a:latin typeface="Times New Roman" charset="0"/>
                <a:ea typeface="Times New Roman" charset="0"/>
                <a:cs typeface="Times New Roman" charset="0"/>
                <a:sym typeface="Wingdings" charset="2"/>
              </a:rPr>
              <a:t>H</a:t>
            </a:r>
            <a:r>
              <a:rPr lang="en-US" altLang="en-US" sz="2600" baseline="38000" dirty="0" err="1">
                <a:latin typeface="Times New Roman" charset="0"/>
                <a:ea typeface="Times New Roman" charset="0"/>
                <a:cs typeface="Times New Roman" charset="0"/>
                <a:sym typeface="Wingdings" charset="2"/>
              </a:rPr>
              <a:t>o</a:t>
            </a:r>
            <a:r>
              <a:rPr lang="en-US" altLang="en-US" sz="2600" dirty="0">
                <a:latin typeface="Times New Roman" charset="0"/>
                <a:ea typeface="Times New Roman" charset="0"/>
                <a:cs typeface="Times New Roman" charset="0"/>
                <a:sym typeface="Wingdings" charset="2"/>
              </a:rPr>
              <a:t> = EA</a:t>
            </a:r>
            <a:r>
              <a:rPr lang="en-US" altLang="en-US" sz="2600" baseline="-12000" dirty="0">
                <a:latin typeface="Times New Roman" charset="0"/>
                <a:ea typeface="Times New Roman" charset="0"/>
                <a:cs typeface="Times New Roman" charset="0"/>
                <a:sym typeface="Wingdings" charset="2"/>
              </a:rPr>
              <a:t>2</a:t>
            </a:r>
            <a:r>
              <a:rPr lang="en-US" altLang="en-US" sz="2600" dirty="0">
                <a:latin typeface="Times New Roman" charset="0"/>
                <a:ea typeface="Times New Roman" charset="0"/>
                <a:cs typeface="Times New Roman" charset="0"/>
                <a:sym typeface="Wingdings" charset="2"/>
              </a:rPr>
              <a:t> =  878 kJ/</a:t>
            </a:r>
            <a:r>
              <a:rPr lang="en-US" altLang="en-US" sz="2600" dirty="0" err="1">
                <a:latin typeface="Times New Roman" charset="0"/>
                <a:ea typeface="Times New Roman" charset="0"/>
                <a:cs typeface="Times New Roman" charset="0"/>
                <a:sym typeface="Wingdings" charset="2"/>
              </a:rPr>
              <a:t>mol</a:t>
            </a:r>
            <a:endParaRPr lang="en-US" altLang="en-US" sz="2600" dirty="0">
              <a:latin typeface="Times New Roman" charset="0"/>
              <a:ea typeface="Times New Roman" charset="0"/>
              <a:cs typeface="Times New Roman" charset="0"/>
            </a:endParaRPr>
          </a:p>
          <a:p>
            <a:pPr eaLnBrk="1" hangingPunct="1">
              <a:buFontTx/>
              <a:buNone/>
            </a:pPr>
            <a:r>
              <a:rPr lang="en-US" altLang="en-US" sz="2800" dirty="0">
                <a:latin typeface="Times New Roman" charset="0"/>
                <a:ea typeface="Times New Roman" charset="0"/>
                <a:cs typeface="Times New Roman" charset="0"/>
                <a:sym typeface="Symbol" charset="2"/>
              </a:rPr>
              <a:t>   </a:t>
            </a:r>
          </a:p>
          <a:p>
            <a:pPr eaLnBrk="1" hangingPunct="1">
              <a:buFontTx/>
              <a:buNone/>
            </a:pPr>
            <a:r>
              <a:rPr lang="en-US" altLang="en-US" sz="2800" dirty="0">
                <a:latin typeface="Times New Roman" charset="0"/>
                <a:ea typeface="Times New Roman" charset="0"/>
                <a:cs typeface="Times New Roman" charset="0"/>
                <a:sym typeface="Symbol" charset="2"/>
              </a:rPr>
              <a:t>     </a:t>
            </a:r>
            <a:r>
              <a:rPr lang="en-US" altLang="en-US" sz="2800" dirty="0">
                <a:latin typeface="Times New Roman" charset="0"/>
                <a:ea typeface="Times New Roman" charset="0"/>
                <a:cs typeface="Times New Roman" charset="0"/>
              </a:rPr>
              <a:t>O</a:t>
            </a:r>
            <a:r>
              <a:rPr lang="en-US" altLang="en-US" sz="2000" dirty="0">
                <a:latin typeface="Times New Roman" charset="0"/>
                <a:ea typeface="Times New Roman" charset="0"/>
                <a:cs typeface="Times New Roman" charset="0"/>
              </a:rPr>
              <a:t>(g)</a:t>
            </a:r>
            <a:r>
              <a:rPr lang="en-US" altLang="en-US" sz="2800" dirty="0">
                <a:latin typeface="Times New Roman" charset="0"/>
                <a:ea typeface="Times New Roman" charset="0"/>
                <a:cs typeface="Times New Roman" charset="0"/>
              </a:rPr>
              <a:t> + </a:t>
            </a:r>
            <a:r>
              <a:rPr lang="en-US" altLang="en-US" sz="2600" dirty="0">
                <a:latin typeface="Times New Roman" charset="0"/>
                <a:ea typeface="Times New Roman" charset="0"/>
                <a:cs typeface="Times New Roman" charset="0"/>
              </a:rPr>
              <a:t>2</a:t>
            </a:r>
            <a:r>
              <a:rPr lang="en-US" altLang="en-US" sz="2800" dirty="0">
                <a:latin typeface="Times New Roman" charset="0"/>
                <a:ea typeface="Times New Roman" charset="0"/>
                <a:cs typeface="Times New Roman" charset="0"/>
              </a:rPr>
              <a:t>e</a:t>
            </a:r>
            <a:r>
              <a:rPr lang="en-US" altLang="en-US" sz="2800" baseline="30000" dirty="0">
                <a:latin typeface="Times New Roman" charset="0"/>
                <a:ea typeface="Times New Roman" charset="0"/>
                <a:cs typeface="Times New Roman" charset="0"/>
              </a:rPr>
              <a:t>-</a:t>
            </a:r>
            <a:r>
              <a:rPr lang="en-US" altLang="en-US" sz="2800"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sym typeface="Symbol" charset="2"/>
              </a:rPr>
              <a:t></a:t>
            </a:r>
            <a:r>
              <a:rPr lang="en-US" altLang="en-US" sz="2800" dirty="0">
                <a:latin typeface="Times New Roman" charset="0"/>
                <a:ea typeface="Times New Roman" charset="0"/>
                <a:cs typeface="Times New Roman" charset="0"/>
                <a:sym typeface="Wingdings" charset="2"/>
              </a:rPr>
              <a:t>  O</a:t>
            </a:r>
            <a:r>
              <a:rPr lang="en-US" altLang="en-US" sz="2800" baseline="36000" dirty="0">
                <a:latin typeface="Times New Roman" charset="0"/>
                <a:ea typeface="Times New Roman" charset="0"/>
                <a:cs typeface="Times New Roman" charset="0"/>
                <a:sym typeface="Wingdings" charset="2"/>
              </a:rPr>
              <a:t>2-</a:t>
            </a:r>
            <a:r>
              <a:rPr lang="en-US" altLang="en-US" sz="2000" dirty="0">
                <a:latin typeface="Times New Roman" charset="0"/>
                <a:ea typeface="Times New Roman" charset="0"/>
                <a:cs typeface="Times New Roman" charset="0"/>
                <a:sym typeface="Wingdings" charset="2"/>
              </a:rPr>
              <a:t>(g)</a:t>
            </a:r>
            <a:r>
              <a:rPr lang="en-US" altLang="en-US" sz="2800" dirty="0">
                <a:latin typeface="Times New Roman" charset="0"/>
                <a:ea typeface="Times New Roman" charset="0"/>
                <a:cs typeface="Times New Roman" charset="0"/>
                <a:sym typeface="Wingdings" charset="2"/>
              </a:rPr>
              <a:t>;	  </a:t>
            </a:r>
            <a:r>
              <a:rPr lang="en-US" altLang="en-US" sz="2600" dirty="0" err="1">
                <a:latin typeface="Symbol" charset="2"/>
                <a:ea typeface="Times New Roman" charset="0"/>
                <a:cs typeface="Times New Roman" charset="0"/>
                <a:sym typeface="Wingdings" charset="2"/>
              </a:rPr>
              <a:t>D</a:t>
            </a:r>
            <a:r>
              <a:rPr lang="en-US" altLang="en-US" sz="2600" i="1" dirty="0" err="1">
                <a:latin typeface="Times New Roman" charset="0"/>
                <a:ea typeface="Times New Roman" charset="0"/>
                <a:cs typeface="Times New Roman" charset="0"/>
                <a:sym typeface="Wingdings" charset="2"/>
              </a:rPr>
              <a:t>H</a:t>
            </a:r>
            <a:r>
              <a:rPr lang="en-US" altLang="en-US" sz="2600" baseline="38000" dirty="0" err="1">
                <a:latin typeface="Times New Roman" charset="0"/>
                <a:ea typeface="Times New Roman" charset="0"/>
                <a:cs typeface="Times New Roman" charset="0"/>
                <a:sym typeface="Wingdings" charset="2"/>
              </a:rPr>
              <a:t>o</a:t>
            </a:r>
            <a:r>
              <a:rPr lang="en-US" altLang="en-US" sz="2600" dirty="0">
                <a:latin typeface="Times New Roman" charset="0"/>
                <a:ea typeface="Times New Roman" charset="0"/>
                <a:cs typeface="Times New Roman" charset="0"/>
                <a:sym typeface="Wingdings" charset="2"/>
              </a:rPr>
              <a:t> = EA  =  737 kJ/</a:t>
            </a:r>
            <a:r>
              <a:rPr lang="en-US" altLang="en-US" sz="2600" dirty="0" err="1">
                <a:latin typeface="Times New Roman" charset="0"/>
                <a:ea typeface="Times New Roman" charset="0"/>
                <a:cs typeface="Times New Roman" charset="0"/>
                <a:sym typeface="Wingdings" charset="2"/>
              </a:rPr>
              <a:t>mol</a:t>
            </a:r>
            <a:endParaRPr lang="en-US" altLang="en-US" sz="2600" dirty="0">
              <a:latin typeface="Times New Roman" charset="0"/>
              <a:ea typeface="Times New Roman" charset="0"/>
              <a:cs typeface="Times New Roman" charset="0"/>
              <a:sym typeface="Wingdings" charset="2"/>
            </a:endParaRPr>
          </a:p>
          <a:p>
            <a:pPr eaLnBrk="1" hangingPunct="1">
              <a:buFontTx/>
              <a:buNone/>
            </a:pPr>
            <a:endParaRPr lang="en-US" altLang="en-US" sz="2600" dirty="0">
              <a:latin typeface="Times New Roman" charset="0"/>
              <a:ea typeface="Times New Roman" charset="0"/>
              <a:cs typeface="Times New Roman" charset="0"/>
              <a:sym typeface="Wingdings" charset="2"/>
            </a:endParaRPr>
          </a:p>
          <a:p>
            <a:pPr eaLnBrk="1" hangingPunct="1"/>
            <a:r>
              <a:rPr lang="en-US" altLang="en-US" sz="2400" dirty="0">
                <a:latin typeface="Times New Roman" charset="0"/>
                <a:ea typeface="Times New Roman" charset="0"/>
                <a:cs typeface="Times New Roman" charset="0"/>
                <a:sym typeface="Wingdings" charset="2"/>
              </a:rPr>
              <a:t>EA</a:t>
            </a:r>
            <a:r>
              <a:rPr lang="en-US" altLang="en-US" sz="2400" baseline="-12000" dirty="0">
                <a:latin typeface="Times New Roman" charset="0"/>
                <a:ea typeface="Times New Roman" charset="0"/>
                <a:cs typeface="Times New Roman" charset="0"/>
                <a:sym typeface="Wingdings" charset="2"/>
              </a:rPr>
              <a:t>2</a:t>
            </a:r>
            <a:r>
              <a:rPr lang="en-US" altLang="en-US" sz="2400" dirty="0">
                <a:latin typeface="Times New Roman" charset="0"/>
                <a:ea typeface="Times New Roman" charset="0"/>
                <a:cs typeface="Times New Roman" charset="0"/>
                <a:sym typeface="Wingdings" charset="2"/>
              </a:rPr>
              <a:t> </a:t>
            </a:r>
            <a:r>
              <a:rPr lang="en-US" altLang="en-US" sz="2400" dirty="0" smtClean="0">
                <a:latin typeface="Times New Roman" charset="0"/>
                <a:ea typeface="Times New Roman" charset="0"/>
                <a:cs typeface="Times New Roman" charset="0"/>
                <a:sym typeface="Wingdings" charset="2"/>
              </a:rPr>
              <a:t>has a </a:t>
            </a:r>
            <a:r>
              <a:rPr lang="en-US" altLang="en-US" sz="2400" dirty="0">
                <a:latin typeface="Times New Roman" charset="0"/>
                <a:ea typeface="Times New Roman" charset="0"/>
                <a:cs typeface="Times New Roman" charset="0"/>
                <a:sym typeface="Wingdings" charset="2"/>
              </a:rPr>
              <a:t>positive </a:t>
            </a:r>
            <a:r>
              <a:rPr lang="en-US" altLang="en-US" sz="2400" dirty="0" smtClean="0">
                <a:latin typeface="Times New Roman" charset="0"/>
                <a:ea typeface="Times New Roman" charset="0"/>
                <a:cs typeface="Times New Roman" charset="0"/>
                <a:sym typeface="Wingdings" charset="2"/>
              </a:rPr>
              <a:t>value, implying that energy </a:t>
            </a:r>
            <a:r>
              <a:rPr lang="en-US" altLang="en-US" sz="2400" dirty="0">
                <a:latin typeface="Times New Roman" charset="0"/>
                <a:ea typeface="Times New Roman" charset="0"/>
                <a:cs typeface="Times New Roman" charset="0"/>
                <a:sym typeface="Wingdings" charset="2"/>
              </a:rPr>
              <a:t>is needed to overcome </a:t>
            </a:r>
            <a:r>
              <a:rPr lang="en-US" altLang="en-US" sz="2400" dirty="0" smtClean="0">
                <a:latin typeface="Times New Roman" charset="0"/>
                <a:ea typeface="Times New Roman" charset="0"/>
                <a:cs typeface="Times New Roman" charset="0"/>
                <a:sym typeface="Wingdings" charset="2"/>
              </a:rPr>
              <a:t>the repulsion </a:t>
            </a:r>
            <a:r>
              <a:rPr lang="en-US" altLang="en-US" sz="2400" dirty="0">
                <a:latin typeface="Times New Roman" charset="0"/>
                <a:ea typeface="Times New Roman" charset="0"/>
                <a:cs typeface="Times New Roman" charset="0"/>
                <a:sym typeface="Wingdings" charset="2"/>
              </a:rPr>
              <a:t>force </a:t>
            </a:r>
            <a:r>
              <a:rPr lang="en-US" altLang="en-US" sz="2400" dirty="0" smtClean="0">
                <a:latin typeface="Times New Roman" charset="0"/>
                <a:ea typeface="Times New Roman" charset="0"/>
                <a:cs typeface="Times New Roman" charset="0"/>
                <a:sym typeface="Wingdings" charset="2"/>
              </a:rPr>
              <a:t>between O</a:t>
            </a:r>
            <a:r>
              <a:rPr lang="en-US" altLang="en-US" sz="2400" baseline="36000" dirty="0" smtClean="0">
                <a:latin typeface="Times New Roman" charset="0"/>
                <a:ea typeface="Times New Roman" charset="0"/>
                <a:cs typeface="Times New Roman" charset="0"/>
                <a:sym typeface="Wingdings" charset="2"/>
              </a:rPr>
              <a:t>-</a:t>
            </a:r>
            <a:r>
              <a:rPr lang="en-US" altLang="en-US" sz="2400" dirty="0" smtClean="0">
                <a:latin typeface="Times New Roman" charset="0"/>
                <a:ea typeface="Times New Roman" charset="0"/>
                <a:cs typeface="Times New Roman" charset="0"/>
                <a:sym typeface="Wingdings" charset="2"/>
              </a:rPr>
              <a:t> and e</a:t>
            </a:r>
            <a:r>
              <a:rPr lang="en-US" altLang="en-US" sz="2400" baseline="30000" dirty="0" smtClean="0">
                <a:latin typeface="Times New Roman" charset="0"/>
                <a:ea typeface="Times New Roman" charset="0"/>
                <a:cs typeface="Times New Roman" charset="0"/>
                <a:sym typeface="Wingdings" charset="2"/>
              </a:rPr>
              <a:t>-</a:t>
            </a:r>
            <a:r>
              <a:rPr lang="en-US" altLang="en-US" sz="2400" dirty="0">
                <a:latin typeface="Times New Roman" charset="0"/>
                <a:ea typeface="Times New Roman" charset="0"/>
                <a:cs typeface="Times New Roman" charset="0"/>
                <a:sym typeface="Wingdings" charset="2"/>
              </a:rPr>
              <a:t> </a:t>
            </a:r>
            <a:r>
              <a:rPr lang="en-US" altLang="en-US" sz="2400" dirty="0" smtClean="0">
                <a:latin typeface="Times New Roman" charset="0"/>
                <a:ea typeface="Times New Roman" charset="0"/>
                <a:cs typeface="Times New Roman" charset="0"/>
                <a:sym typeface="Wingdings" charset="2"/>
              </a:rPr>
              <a:t>(both are negatively charged).</a:t>
            </a:r>
            <a:endParaRPr lang="en-US" altLang="en-US" sz="2400" dirty="0">
              <a:latin typeface="Times New Roman" charset="0"/>
              <a:ea typeface="Times New Roman" charset="0"/>
              <a:cs typeface="Times New Roman" charset="0"/>
              <a:sym typeface="Wingdings" charset="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1020762"/>
          </a:xfrm>
        </p:spPr>
        <p:txBody>
          <a:bodyPr/>
          <a:lstStyle/>
          <a:p>
            <a:pPr eaLnBrk="1" hangingPunct="1"/>
            <a:r>
              <a:rPr lang="en-US" altLang="en-US" sz="3600" dirty="0">
                <a:latin typeface="Times New Roman" charset="0"/>
                <a:ea typeface="Times New Roman" charset="0"/>
                <a:cs typeface="Times New Roman" charset="0"/>
              </a:rPr>
              <a:t>What is Electromagnetic Radiation?</a:t>
            </a:r>
          </a:p>
        </p:txBody>
      </p:sp>
      <p:sp>
        <p:nvSpPr>
          <p:cNvPr id="9219" name="Rectangle 3"/>
          <p:cNvSpPr>
            <a:spLocks noGrp="1" noChangeArrowheads="1"/>
          </p:cNvSpPr>
          <p:nvPr>
            <p:ph type="body" idx="1"/>
          </p:nvPr>
        </p:nvSpPr>
        <p:spPr>
          <a:xfrm>
            <a:off x="457200" y="1447800"/>
            <a:ext cx="8229600" cy="5029200"/>
          </a:xfrm>
        </p:spPr>
        <p:txBody>
          <a:bodyPr/>
          <a:lstStyle/>
          <a:p>
            <a:pPr marL="609600" indent="-609600" eaLnBrk="1" hangingPunct="1">
              <a:defRPr/>
            </a:pPr>
            <a:r>
              <a:rPr lang="en-US" altLang="en-US" sz="2400" dirty="0" smtClean="0">
                <a:solidFill>
                  <a:srgbClr val="002060"/>
                </a:solidFill>
                <a:latin typeface="Times New Roman" pitchFamily="18" charset="0"/>
                <a:ea typeface="+mn-ea"/>
                <a:cs typeface="Times New Roman" pitchFamily="18" charset="0"/>
              </a:rPr>
              <a:t>Light is a form of Electromagnetic Radiation; </a:t>
            </a:r>
          </a:p>
          <a:p>
            <a:pPr marL="609600" indent="-609600" eaLnBrk="1" hangingPunct="1">
              <a:defRPr/>
            </a:pPr>
            <a:r>
              <a:rPr lang="en-US" altLang="en-US" sz="2400" i="1" dirty="0" smtClean="0">
                <a:solidFill>
                  <a:srgbClr val="C00000"/>
                </a:solidFill>
                <a:latin typeface="Times New Roman" pitchFamily="18" charset="0"/>
                <a:cs typeface="Times New Roman" pitchFamily="18" charset="0"/>
              </a:rPr>
              <a:t>Radiation</a:t>
            </a:r>
            <a:r>
              <a:rPr lang="en-US" altLang="en-US" sz="2400" dirty="0" smtClean="0">
                <a:solidFill>
                  <a:srgbClr val="C00000"/>
                </a:solidFill>
                <a:latin typeface="Times New Roman" pitchFamily="18" charset="0"/>
                <a:cs typeface="Times New Roman" pitchFamily="18" charset="0"/>
              </a:rPr>
              <a:t>:</a:t>
            </a:r>
            <a:r>
              <a:rPr lang="en-US" altLang="en-US" sz="2400" i="1" dirty="0" smtClean="0">
                <a:solidFill>
                  <a:srgbClr val="C00000"/>
                </a:solidFill>
                <a:latin typeface="Times New Roman" pitchFamily="18" charset="0"/>
                <a:cs typeface="Times New Roman" pitchFamily="18" charset="0"/>
              </a:rPr>
              <a:t> </a:t>
            </a:r>
            <a:r>
              <a:rPr lang="en-US" altLang="en-US" sz="2400" dirty="0" smtClean="0">
                <a:solidFill>
                  <a:srgbClr val="C00000"/>
                </a:solidFill>
                <a:latin typeface="Times New Roman" pitchFamily="18" charset="0"/>
                <a:cs typeface="Times New Roman" pitchFamily="18" charset="0"/>
              </a:rPr>
              <a:t>energy that propagates through space or vacuum in the form of wave; </a:t>
            </a:r>
          </a:p>
          <a:p>
            <a:pPr marL="609600" indent="-609600" eaLnBrk="1" hangingPunct="1">
              <a:defRPr/>
            </a:pPr>
            <a:r>
              <a:rPr lang="en-US" altLang="en-US" sz="2400" dirty="0" smtClean="0">
                <a:solidFill>
                  <a:srgbClr val="0070C0"/>
                </a:solidFill>
                <a:latin typeface="Times New Roman" pitchFamily="18" charset="0"/>
                <a:cs typeface="Times New Roman" pitchFamily="18" charset="0"/>
              </a:rPr>
              <a:t>The speed of light is </a:t>
            </a:r>
            <a:r>
              <a:rPr lang="en-US" altLang="en-US" sz="2400" i="1" dirty="0" smtClean="0">
                <a:solidFill>
                  <a:srgbClr val="0070C0"/>
                </a:solidFill>
                <a:latin typeface="Times New Roman" pitchFamily="18" charset="0"/>
                <a:cs typeface="Times New Roman" pitchFamily="18" charset="0"/>
              </a:rPr>
              <a:t>constant</a:t>
            </a:r>
            <a:r>
              <a:rPr lang="en-US" altLang="en-US" sz="2400" dirty="0" smtClean="0">
                <a:solidFill>
                  <a:srgbClr val="0070C0"/>
                </a:solidFill>
                <a:latin typeface="Times New Roman" pitchFamily="18" charset="0"/>
                <a:cs typeface="Times New Roman" pitchFamily="18" charset="0"/>
              </a:rPr>
              <a:t> in a given medium; speed of light in vacuum is approximately, </a:t>
            </a:r>
            <a:r>
              <a:rPr lang="en-US" altLang="en-US" sz="2800" dirty="0" smtClean="0">
                <a:solidFill>
                  <a:srgbClr val="0070C0"/>
                </a:solidFill>
                <a:latin typeface="Times New Roman" pitchFamily="18" charset="0"/>
                <a:cs typeface="Times New Roman" pitchFamily="18" charset="0"/>
              </a:rPr>
              <a:t>c = 3.00 x 10</a:t>
            </a:r>
            <a:r>
              <a:rPr lang="en-US" altLang="en-US" sz="2800" baseline="40000" dirty="0" smtClean="0">
                <a:solidFill>
                  <a:srgbClr val="0070C0"/>
                </a:solidFill>
                <a:latin typeface="Times New Roman" pitchFamily="18" charset="0"/>
                <a:cs typeface="Times New Roman" pitchFamily="18" charset="0"/>
              </a:rPr>
              <a:t>8</a:t>
            </a:r>
            <a:r>
              <a:rPr lang="en-US" altLang="en-US" sz="2800" dirty="0" smtClean="0">
                <a:solidFill>
                  <a:srgbClr val="0070C0"/>
                </a:solidFill>
                <a:latin typeface="Times New Roman" pitchFamily="18" charset="0"/>
                <a:cs typeface="Times New Roman" pitchFamily="18" charset="0"/>
              </a:rPr>
              <a:t> m/s; </a:t>
            </a:r>
          </a:p>
          <a:p>
            <a:pPr marL="609600" indent="-609600" eaLnBrk="1" hangingPunct="1">
              <a:defRPr/>
            </a:pPr>
            <a:r>
              <a:rPr lang="en-US" altLang="en-US" sz="2400" dirty="0" smtClean="0">
                <a:solidFill>
                  <a:srgbClr val="002060"/>
                </a:solidFill>
                <a:latin typeface="Times New Roman" pitchFamily="18" charset="0"/>
                <a:cs typeface="Times New Roman" pitchFamily="18" charset="0"/>
              </a:rPr>
              <a:t>Speed:</a:t>
            </a:r>
            <a:r>
              <a:rPr lang="en-US" altLang="en-US" sz="2400" i="1" dirty="0" smtClean="0">
                <a:solidFill>
                  <a:srgbClr val="002060"/>
                </a:solidFill>
                <a:latin typeface="Times New Roman" pitchFamily="18" charset="0"/>
                <a:cs typeface="Times New Roman" pitchFamily="18" charset="0"/>
              </a:rPr>
              <a:t>  </a:t>
            </a:r>
            <a:r>
              <a:rPr lang="en-US" altLang="en-US" sz="2800" i="1" dirty="0" smtClean="0">
                <a:solidFill>
                  <a:srgbClr val="00B050"/>
                </a:solidFill>
                <a:latin typeface="Times New Roman" pitchFamily="18" charset="0"/>
                <a:cs typeface="Times New Roman" pitchFamily="18" charset="0"/>
              </a:rPr>
              <a:t>c = </a:t>
            </a:r>
            <a:r>
              <a:rPr lang="en-US" altLang="en-US" sz="2800" dirty="0" smtClean="0">
                <a:solidFill>
                  <a:srgbClr val="00B050"/>
                </a:solidFill>
                <a:latin typeface="Symbol" pitchFamily="18" charset="2"/>
                <a:cs typeface="Times New Roman" pitchFamily="18" charset="0"/>
              </a:rPr>
              <a:t>ln</a:t>
            </a:r>
            <a:r>
              <a:rPr lang="en-US" altLang="en-US" sz="2800" dirty="0" smtClean="0">
                <a:solidFill>
                  <a:srgbClr val="00B050"/>
                </a:solidFill>
                <a:latin typeface="Times New Roman" pitchFamily="18" charset="0"/>
                <a:cs typeface="Times New Roman" pitchFamily="18" charset="0"/>
              </a:rPr>
              <a:t> </a:t>
            </a:r>
            <a:r>
              <a:rPr lang="en-US" altLang="en-US" sz="2800" dirty="0" smtClean="0">
                <a:solidFill>
                  <a:srgbClr val="002060"/>
                </a:solidFill>
                <a:latin typeface="Times New Roman" pitchFamily="18" charset="0"/>
                <a:cs typeface="Times New Roman" pitchFamily="18" charset="0"/>
              </a:rPr>
              <a:t>	</a:t>
            </a:r>
            <a:r>
              <a:rPr lang="en-US" altLang="en-US" sz="2400" dirty="0" smtClean="0">
                <a:solidFill>
                  <a:srgbClr val="002060"/>
                </a:solidFill>
                <a:latin typeface="Times New Roman" pitchFamily="18" charset="0"/>
                <a:cs typeface="Times New Roman" pitchFamily="18" charset="0"/>
              </a:rPr>
              <a:t>(where </a:t>
            </a:r>
            <a:r>
              <a:rPr lang="en-US" altLang="en-US" sz="2400" dirty="0" smtClean="0">
                <a:solidFill>
                  <a:srgbClr val="002060"/>
                </a:solidFill>
                <a:latin typeface="Symbol" pitchFamily="18" charset="2"/>
                <a:cs typeface="Times New Roman" pitchFamily="18" charset="0"/>
              </a:rPr>
              <a:t>l</a:t>
            </a:r>
            <a:r>
              <a:rPr lang="en-US" altLang="en-US" sz="2400" dirty="0" smtClean="0">
                <a:solidFill>
                  <a:srgbClr val="002060"/>
                </a:solidFill>
                <a:latin typeface="Times New Roman" pitchFamily="18" charset="0"/>
                <a:cs typeface="Times New Roman" pitchFamily="18" charset="0"/>
              </a:rPr>
              <a:t> = wavelength, </a:t>
            </a:r>
            <a:r>
              <a:rPr lang="en-US" altLang="en-US" sz="2400" dirty="0" smtClean="0">
                <a:solidFill>
                  <a:srgbClr val="002060"/>
                </a:solidFill>
                <a:latin typeface="Symbol" pitchFamily="18" charset="2"/>
                <a:cs typeface="Times New Roman" pitchFamily="18" charset="0"/>
              </a:rPr>
              <a:t>n</a:t>
            </a:r>
            <a:r>
              <a:rPr lang="en-US" altLang="en-US" sz="2400" dirty="0" smtClean="0">
                <a:solidFill>
                  <a:srgbClr val="002060"/>
                </a:solidFill>
                <a:latin typeface="Times New Roman" pitchFamily="18" charset="0"/>
                <a:cs typeface="Times New Roman" pitchFamily="18" charset="0"/>
              </a:rPr>
              <a:t> = frequency); </a:t>
            </a:r>
          </a:p>
          <a:p>
            <a:pPr marL="609600" indent="-609600" eaLnBrk="1" hangingPunct="1">
              <a:defRPr/>
            </a:pPr>
            <a:r>
              <a:rPr lang="en-US" altLang="en-US" sz="2400" dirty="0" smtClean="0">
                <a:solidFill>
                  <a:srgbClr val="7030A0"/>
                </a:solidFill>
                <a:latin typeface="Times New Roman" pitchFamily="18" charset="0"/>
                <a:cs typeface="Times New Roman" pitchFamily="18" charset="0"/>
              </a:rPr>
              <a:t>Light with longer wavelength has lower frequency, and one with higher frequency has shorter wavelength. </a:t>
            </a:r>
          </a:p>
          <a:p>
            <a:pPr marL="609600" indent="-609600" eaLnBrk="1" hangingPunct="1">
              <a:defRPr/>
            </a:pPr>
            <a:r>
              <a:rPr lang="en-US" altLang="en-US" sz="2400" dirty="0" smtClean="0">
                <a:solidFill>
                  <a:srgbClr val="FF0000"/>
                </a:solidFill>
                <a:latin typeface="Times New Roman" pitchFamily="18" charset="0"/>
                <a:cs typeface="Times New Roman" pitchFamily="18" charset="0"/>
              </a:rPr>
              <a:t>According to Quantum Theory: Radiation Energy depends only on frequency:  </a:t>
            </a:r>
            <a:r>
              <a:rPr lang="en-US" altLang="en-US" sz="2800" i="1" dirty="0" err="1" smtClean="0">
                <a:solidFill>
                  <a:srgbClr val="002060"/>
                </a:solidFill>
                <a:latin typeface="Times New Roman" pitchFamily="18" charset="0"/>
                <a:cs typeface="Times New Roman" pitchFamily="18" charset="0"/>
              </a:rPr>
              <a:t>E</a:t>
            </a:r>
            <a:r>
              <a:rPr lang="en-US" altLang="en-US" sz="2800" baseline="-12000" dirty="0" err="1" smtClean="0">
                <a:solidFill>
                  <a:srgbClr val="002060"/>
                </a:solidFill>
                <a:latin typeface="Symbol" pitchFamily="18" charset="2"/>
                <a:cs typeface="Times New Roman" pitchFamily="18" charset="0"/>
              </a:rPr>
              <a:t>n</a:t>
            </a:r>
            <a:r>
              <a:rPr lang="en-US" altLang="en-US" sz="2800" baseline="-12000" smtClean="0">
                <a:solidFill>
                  <a:srgbClr val="002060"/>
                </a:solidFill>
                <a:latin typeface="Symbol" pitchFamily="18" charset="2"/>
                <a:cs typeface="Times New Roman" pitchFamily="18" charset="0"/>
              </a:rPr>
              <a:t> </a:t>
            </a:r>
            <a:r>
              <a:rPr lang="en-US" altLang="en-US" sz="2800" smtClean="0">
                <a:solidFill>
                  <a:srgbClr val="002060"/>
                </a:solidFill>
                <a:latin typeface="Times New Roman" pitchFamily="18" charset="0"/>
                <a:cs typeface="Times New Roman" pitchFamily="18" charset="0"/>
              </a:rPr>
              <a:t>= </a:t>
            </a:r>
            <a:r>
              <a:rPr lang="en-US" altLang="en-US" sz="2800" i="1" err="1" smtClean="0">
                <a:solidFill>
                  <a:srgbClr val="002060"/>
                </a:solidFill>
                <a:latin typeface="Times New Roman" pitchFamily="18" charset="0"/>
                <a:cs typeface="Times New Roman" pitchFamily="18" charset="0"/>
              </a:rPr>
              <a:t>h</a:t>
            </a:r>
            <a:r>
              <a:rPr lang="en-US" altLang="en-US" sz="2800" err="1" smtClean="0">
                <a:solidFill>
                  <a:srgbClr val="002060"/>
                </a:solidFill>
                <a:latin typeface="Symbol" pitchFamily="18" charset="2"/>
                <a:cs typeface="Times New Roman" pitchFamily="18" charset="0"/>
              </a:rPr>
              <a:t>n</a:t>
            </a:r>
            <a:r>
              <a:rPr lang="en-US" altLang="en-US" sz="2800" smtClean="0">
                <a:solidFill>
                  <a:srgbClr val="002060"/>
                </a:solidFill>
                <a:latin typeface="Times New Roman" pitchFamily="18" charset="0"/>
                <a:cs typeface="Times New Roman" pitchFamily="18" charset="0"/>
              </a:rPr>
              <a:t> </a:t>
            </a:r>
            <a:endParaRPr lang="en-US" altLang="en-US" sz="2800" baseline="-12000" smtClean="0">
              <a:solidFill>
                <a:srgbClr val="002060"/>
              </a:solidFill>
              <a:latin typeface="Symbol" pitchFamily="18" charset="2"/>
              <a:cs typeface="Times New Roman" pitchFamily="18" charset="0"/>
            </a:endParaRPr>
          </a:p>
          <a:p>
            <a:pPr marL="457200" lvl="1" indent="0" eaLnBrk="1" hangingPunct="1">
              <a:buFontTx/>
              <a:buNone/>
              <a:defRPr/>
            </a:pPr>
            <a:r>
              <a:rPr lang="en-US" altLang="en-US" sz="2400" smtClean="0">
                <a:solidFill>
                  <a:srgbClr val="FF0000"/>
                </a:solidFill>
                <a:latin typeface="Times New Roman" pitchFamily="18" charset="0"/>
                <a:cs typeface="Times New Roman" pitchFamily="18" charset="0"/>
              </a:rPr>
              <a:t>	where the </a:t>
            </a:r>
            <a:r>
              <a:rPr lang="en-US" altLang="en-US" sz="2400" i="1" smtClean="0">
                <a:solidFill>
                  <a:srgbClr val="FF0000"/>
                </a:solidFill>
                <a:latin typeface="Times New Roman" pitchFamily="18" charset="0"/>
                <a:cs typeface="Times New Roman" pitchFamily="18" charset="0"/>
              </a:rPr>
              <a:t>Planck constant</a:t>
            </a:r>
            <a:r>
              <a:rPr lang="en-US" altLang="en-US" sz="2400" smtClean="0">
                <a:solidFill>
                  <a:srgbClr val="FF0000"/>
                </a:solidFill>
                <a:latin typeface="Times New Roman" pitchFamily="18" charset="0"/>
                <a:cs typeface="Times New Roman" pitchFamily="18" charset="0"/>
              </a:rPr>
              <a:t> </a:t>
            </a:r>
            <a:r>
              <a:rPr lang="en-US" altLang="en-US" sz="2400" i="1" smtClean="0">
                <a:solidFill>
                  <a:srgbClr val="002060"/>
                </a:solidFill>
                <a:latin typeface="Times New Roman" pitchFamily="18" charset="0"/>
                <a:cs typeface="Times New Roman" pitchFamily="18" charset="0"/>
              </a:rPr>
              <a:t>h</a:t>
            </a:r>
            <a:r>
              <a:rPr lang="en-US" altLang="en-US" sz="2400" smtClean="0">
                <a:solidFill>
                  <a:srgbClr val="002060"/>
                </a:solidFill>
                <a:latin typeface="Times New Roman" pitchFamily="18" charset="0"/>
                <a:cs typeface="Times New Roman" pitchFamily="18" charset="0"/>
              </a:rPr>
              <a:t> = 6.626 x 10</a:t>
            </a:r>
            <a:r>
              <a:rPr lang="en-US" altLang="en-US" sz="2400" baseline="40000" smtClean="0">
                <a:solidFill>
                  <a:srgbClr val="002060"/>
                </a:solidFill>
                <a:latin typeface="Times New Roman" pitchFamily="18" charset="0"/>
                <a:cs typeface="Times New Roman" pitchFamily="18" charset="0"/>
              </a:rPr>
              <a:t>-34</a:t>
            </a:r>
            <a:r>
              <a:rPr lang="en-US" altLang="en-US" sz="2400" smtClean="0">
                <a:solidFill>
                  <a:srgbClr val="002060"/>
                </a:solidFill>
                <a:latin typeface="Times New Roman" pitchFamily="18" charset="0"/>
                <a:cs typeface="Times New Roman" pitchFamily="18" charset="0"/>
              </a:rPr>
              <a:t> J.s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990600"/>
            <a:ext cx="8229600" cy="1143000"/>
          </a:xfrm>
        </p:spPr>
        <p:txBody>
          <a:bodyPr/>
          <a:lstStyle/>
          <a:p>
            <a:pPr eaLnBrk="1" hangingPunct="1"/>
            <a:r>
              <a:rPr lang="en-US" altLang="en-US" sz="4000" dirty="0">
                <a:latin typeface="Times New Roman" charset="0"/>
                <a:ea typeface="Times New Roman" charset="0"/>
                <a:cs typeface="Times New Roman" charset="0"/>
                <a:sym typeface="Wingdings" charset="2"/>
              </a:rPr>
              <a:t>Electronegativity</a:t>
            </a:r>
          </a:p>
        </p:txBody>
      </p:sp>
      <p:sp>
        <p:nvSpPr>
          <p:cNvPr id="93187" name="Rectangle 3"/>
          <p:cNvSpPr>
            <a:spLocks noGrp="1" noChangeArrowheads="1"/>
          </p:cNvSpPr>
          <p:nvPr>
            <p:ph type="body" idx="1"/>
          </p:nvPr>
        </p:nvSpPr>
        <p:spPr>
          <a:xfrm>
            <a:off x="685800" y="2895600"/>
            <a:ext cx="7620000" cy="2667000"/>
          </a:xfrm>
        </p:spPr>
        <p:txBody>
          <a:bodyPr/>
          <a:lstStyle/>
          <a:p>
            <a:pPr eaLnBrk="1" hangingPunct="1">
              <a:buFontTx/>
              <a:buNone/>
            </a:pPr>
            <a:r>
              <a:rPr lang="en-US" altLang="en-US" sz="2800" i="1">
                <a:latin typeface="Times New Roman" charset="0"/>
                <a:ea typeface="Times New Roman" charset="0"/>
                <a:cs typeface="Times New Roman" charset="0"/>
                <a:sym typeface="Wingdings" charset="2"/>
              </a:rPr>
              <a:t>The relative ability of bonded atoms to draw </a:t>
            </a:r>
            <a:r>
              <a:rPr lang="en-US" altLang="en-US" sz="2800">
                <a:latin typeface="Times New Roman" charset="0"/>
                <a:ea typeface="Times New Roman" charset="0"/>
                <a:cs typeface="Times New Roman" charset="0"/>
                <a:sym typeface="Wingdings" charset="2"/>
              </a:rPr>
              <a:t>(</a:t>
            </a:r>
            <a:r>
              <a:rPr lang="en-US" altLang="en-US" sz="2800" i="1">
                <a:latin typeface="Times New Roman" charset="0"/>
                <a:ea typeface="Times New Roman" charset="0"/>
                <a:cs typeface="Times New Roman" charset="0"/>
                <a:sym typeface="Wingdings" charset="2"/>
              </a:rPr>
              <a:t>pull</a:t>
            </a:r>
            <a:r>
              <a:rPr lang="en-US" altLang="en-US" sz="2800">
                <a:latin typeface="Times New Roman" charset="0"/>
                <a:ea typeface="Times New Roman" charset="0"/>
                <a:cs typeface="Times New Roman" charset="0"/>
                <a:sym typeface="Wingdings" charset="2"/>
              </a:rPr>
              <a:t>)</a:t>
            </a:r>
            <a:r>
              <a:rPr lang="en-US" altLang="en-US" sz="2800" i="1">
                <a:latin typeface="Times New Roman" charset="0"/>
                <a:ea typeface="Times New Roman" charset="0"/>
                <a:cs typeface="Times New Roman" charset="0"/>
                <a:sym typeface="Wingdings" charset="2"/>
              </a:rPr>
              <a:t> shared electrons closer to its center.</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74638"/>
            <a:ext cx="8229600" cy="868362"/>
          </a:xfrm>
        </p:spPr>
        <p:txBody>
          <a:bodyPr/>
          <a:lstStyle/>
          <a:p>
            <a:pPr eaLnBrk="1" hangingPunct="1"/>
            <a:r>
              <a:rPr lang="en-US" altLang="en-US" sz="3600" dirty="0">
                <a:latin typeface="Times New Roman" charset="0"/>
                <a:ea typeface="Times New Roman" charset="0"/>
                <a:cs typeface="Times New Roman" charset="0"/>
              </a:rPr>
              <a:t>Trend in Electronegativity</a:t>
            </a:r>
          </a:p>
        </p:txBody>
      </p:sp>
      <p:pic>
        <p:nvPicPr>
          <p:cNvPr id="9421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84300"/>
            <a:ext cx="72390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en-US" sz="4000">
                <a:latin typeface="Times New Roman" charset="0"/>
                <a:ea typeface="Times New Roman" charset="0"/>
                <a:cs typeface="Times New Roman" charset="0"/>
              </a:rPr>
              <a:t>Trends of Atomic Properties</a:t>
            </a:r>
          </a:p>
        </p:txBody>
      </p:sp>
      <p:pic>
        <p:nvPicPr>
          <p:cNvPr id="7885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66800" y="1600200"/>
            <a:ext cx="7162800" cy="47244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altLang="en-US" sz="2800">
                <a:latin typeface="Times New Roman" charset="0"/>
                <a:ea typeface="Times New Roman" charset="0"/>
                <a:cs typeface="Times New Roman" charset="0"/>
              </a:rPr>
              <a:t>Trends in Metallic, Ionic, and Covalent Characters</a:t>
            </a:r>
          </a:p>
        </p:txBody>
      </p:sp>
      <p:pic>
        <p:nvPicPr>
          <p:cNvPr id="9523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19200" y="1600200"/>
            <a:ext cx="6781800" cy="4525963"/>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sz="3200" dirty="0" smtClean="0">
                <a:latin typeface="Times New Roman" charset="0"/>
                <a:ea typeface="Times New Roman" charset="0"/>
                <a:cs typeface="Times New Roman" charset="0"/>
              </a:rPr>
              <a:t>Exercise-#1: </a:t>
            </a:r>
            <a:r>
              <a:rPr lang="en-US" altLang="en-US" sz="3200" dirty="0" smtClean="0">
                <a:latin typeface="Times New Roman" charset="0"/>
                <a:ea typeface="Times New Roman" charset="0"/>
                <a:cs typeface="Times New Roman" charset="0"/>
              </a:rPr>
              <a:t>Trends </a:t>
            </a:r>
            <a:r>
              <a:rPr lang="en-US" altLang="en-US" sz="3200" dirty="0">
                <a:latin typeface="Times New Roman" charset="0"/>
                <a:ea typeface="Times New Roman" charset="0"/>
                <a:cs typeface="Times New Roman" charset="0"/>
              </a:rPr>
              <a:t>in Atomic Properties</a:t>
            </a:r>
          </a:p>
        </p:txBody>
      </p:sp>
      <p:sp>
        <p:nvSpPr>
          <p:cNvPr id="81923" name="Rectangle 3"/>
          <p:cNvSpPr>
            <a:spLocks noGrp="1" noChangeArrowheads="1"/>
          </p:cNvSpPr>
          <p:nvPr>
            <p:ph type="body" idx="1"/>
          </p:nvPr>
        </p:nvSpPr>
        <p:spPr/>
        <p:txBody>
          <a:bodyPr/>
          <a:lstStyle/>
          <a:p>
            <a:pPr>
              <a:buFont typeface="Arial" charset="0"/>
              <a:buChar char="•"/>
            </a:pPr>
            <a:r>
              <a:rPr lang="en-US" altLang="en-US" sz="2800" dirty="0">
                <a:latin typeface="Times New Roman" charset="0"/>
                <a:ea typeface="Times New Roman" charset="0"/>
                <a:cs typeface="Times New Roman" charset="0"/>
              </a:rPr>
              <a:t>Rank the following element in order of increasing (smallest to largest) atomic radii:</a:t>
            </a:r>
          </a:p>
          <a:p>
            <a:pPr marL="990600" lvl="1" indent="-533400">
              <a:buFontTx/>
              <a:buAutoNum type="arabicPeriod"/>
            </a:pPr>
            <a:r>
              <a:rPr lang="en-US" altLang="en-US" dirty="0">
                <a:latin typeface="Times New Roman" charset="0"/>
                <a:ea typeface="Times New Roman" charset="0"/>
                <a:cs typeface="Times New Roman" charset="0"/>
              </a:rPr>
              <a:t>C, N, Mg, Al, and Si;</a:t>
            </a:r>
          </a:p>
          <a:p>
            <a:pPr marL="990600" lvl="1" indent="-533400">
              <a:buFontTx/>
              <a:buAutoNum type="arabicPeriod"/>
            </a:pPr>
            <a:r>
              <a:rPr lang="en-US" altLang="en-US" dirty="0">
                <a:latin typeface="Times New Roman" charset="0"/>
                <a:ea typeface="Times New Roman" charset="0"/>
                <a:cs typeface="Times New Roman" charset="0"/>
              </a:rPr>
              <a:t>Li, Na, K, </a:t>
            </a:r>
            <a:r>
              <a:rPr lang="en-US" altLang="en-US" dirty="0" err="1">
                <a:latin typeface="Times New Roman" charset="0"/>
                <a:ea typeface="Times New Roman" charset="0"/>
                <a:cs typeface="Times New Roman" charset="0"/>
              </a:rPr>
              <a:t>Rb</a:t>
            </a:r>
            <a:r>
              <a:rPr lang="en-US" altLang="en-US" dirty="0">
                <a:latin typeface="Times New Roman" charset="0"/>
                <a:ea typeface="Times New Roman" charset="0"/>
                <a:cs typeface="Times New Roman" charset="0"/>
              </a:rPr>
              <a:t>, and Cs;</a:t>
            </a:r>
          </a:p>
          <a:p>
            <a:pPr marL="990600" lvl="1" indent="-533400">
              <a:buFontTx/>
              <a:buAutoNum type="arabicPeriod"/>
            </a:pPr>
            <a:r>
              <a:rPr lang="en-US" altLang="en-US" dirty="0">
                <a:latin typeface="Times New Roman" charset="0"/>
                <a:ea typeface="Times New Roman" charset="0"/>
                <a:cs typeface="Times New Roman" charset="0"/>
              </a:rPr>
              <a:t>Si, P, S, Cl, and </a:t>
            </a:r>
            <a:r>
              <a:rPr lang="en-US" altLang="en-US" dirty="0" err="1">
                <a:latin typeface="Times New Roman" charset="0"/>
                <a:ea typeface="Times New Roman" charset="0"/>
                <a:cs typeface="Times New Roman" charset="0"/>
              </a:rPr>
              <a:t>Ar</a:t>
            </a:r>
            <a:r>
              <a:rPr lang="en-US" altLang="en-US" dirty="0">
                <a:latin typeface="Times New Roman" charset="0"/>
                <a:ea typeface="Times New Roman" charset="0"/>
                <a:cs typeface="Times New Roman" charset="0"/>
              </a:rPr>
              <a: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81000"/>
            <a:ext cx="8229600" cy="1036638"/>
          </a:xfrm>
        </p:spPr>
        <p:txBody>
          <a:bodyPr/>
          <a:lstStyle/>
          <a:p>
            <a:r>
              <a:rPr lang="en-US" altLang="en-US" sz="3200" dirty="0" smtClean="0">
                <a:latin typeface="Times New Roman" charset="0"/>
                <a:ea typeface="Times New Roman" charset="0"/>
                <a:cs typeface="Times New Roman" charset="0"/>
              </a:rPr>
              <a:t>Exercise-#2: </a:t>
            </a:r>
            <a:r>
              <a:rPr lang="en-US" altLang="en-US" sz="3200" dirty="0" smtClean="0">
                <a:latin typeface="Times New Roman" charset="0"/>
                <a:ea typeface="Times New Roman" charset="0"/>
                <a:cs typeface="Times New Roman" charset="0"/>
              </a:rPr>
              <a:t>Trend </a:t>
            </a:r>
            <a:r>
              <a:rPr lang="en-US" altLang="en-US" sz="3200" dirty="0">
                <a:latin typeface="Times New Roman" charset="0"/>
                <a:ea typeface="Times New Roman" charset="0"/>
                <a:cs typeface="Times New Roman" charset="0"/>
              </a:rPr>
              <a:t>in Atomic Properties</a:t>
            </a:r>
          </a:p>
        </p:txBody>
      </p:sp>
      <p:sp>
        <p:nvSpPr>
          <p:cNvPr id="84995" name="Rectangle 3"/>
          <p:cNvSpPr>
            <a:spLocks noGrp="1" noChangeArrowheads="1"/>
          </p:cNvSpPr>
          <p:nvPr>
            <p:ph type="body" idx="1"/>
          </p:nvPr>
        </p:nvSpPr>
        <p:spPr>
          <a:xfrm>
            <a:off x="457200" y="1752600"/>
            <a:ext cx="8229600" cy="4373563"/>
          </a:xfrm>
        </p:spPr>
        <p:txBody>
          <a:bodyPr/>
          <a:lstStyle/>
          <a:p>
            <a:pPr marL="609600" indent="-609600"/>
            <a:r>
              <a:rPr lang="en-US" altLang="en-US">
                <a:latin typeface="Times New Roman" charset="0"/>
                <a:ea typeface="Times New Roman" charset="0"/>
                <a:cs typeface="Times New Roman" charset="0"/>
              </a:rPr>
              <a:t>Rank the following atoms in order of increasing ionization energy.</a:t>
            </a:r>
          </a:p>
          <a:p>
            <a:pPr marL="990600" lvl="1" indent="-533400">
              <a:buFontTx/>
              <a:buAutoNum type="arabicPeriod"/>
            </a:pPr>
            <a:r>
              <a:rPr lang="en-US" altLang="en-US">
                <a:latin typeface="Times New Roman" charset="0"/>
                <a:ea typeface="Times New Roman" charset="0"/>
                <a:cs typeface="Times New Roman" charset="0"/>
              </a:rPr>
              <a:t>Al, Si, P, S, Cl;</a:t>
            </a:r>
          </a:p>
          <a:p>
            <a:pPr marL="990600" lvl="1" indent="-533400">
              <a:buFontTx/>
              <a:buAutoNum type="arabicPeriod"/>
            </a:pPr>
            <a:r>
              <a:rPr lang="en-US" altLang="en-US">
                <a:latin typeface="Times New Roman" charset="0"/>
                <a:ea typeface="Times New Roman" charset="0"/>
                <a:cs typeface="Times New Roman" charset="0"/>
              </a:rPr>
              <a:t>Li, Na, K, Rb, Cs;</a:t>
            </a:r>
          </a:p>
          <a:p>
            <a:pPr marL="990600" lvl="1" indent="-533400">
              <a:buFontTx/>
              <a:buAutoNum type="arabicPeriod"/>
            </a:pPr>
            <a:r>
              <a:rPr lang="en-US" altLang="en-US">
                <a:latin typeface="Times New Roman" charset="0"/>
                <a:ea typeface="Times New Roman" charset="0"/>
                <a:cs typeface="Times New Roman" charset="0"/>
              </a:rPr>
              <a:t>Al, C, Ca, Mg, N;</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457200"/>
            <a:ext cx="8255000" cy="1143000"/>
          </a:xfrm>
        </p:spPr>
        <p:txBody>
          <a:bodyPr/>
          <a:lstStyle/>
          <a:p>
            <a:pPr>
              <a:spcBef>
                <a:spcPct val="20000"/>
              </a:spcBef>
            </a:pPr>
            <a:r>
              <a:rPr lang="en-US" altLang="en-US" sz="3200" dirty="0" smtClean="0">
                <a:latin typeface="Times New Roman" charset="0"/>
                <a:ea typeface="Times New Roman" charset="0"/>
                <a:cs typeface="Times New Roman" charset="0"/>
              </a:rPr>
              <a:t>Exercise-#3: Trend </a:t>
            </a:r>
            <a:r>
              <a:rPr lang="en-US" altLang="en-US" sz="3200" dirty="0">
                <a:latin typeface="Times New Roman" charset="0"/>
                <a:ea typeface="Times New Roman" charset="0"/>
                <a:cs typeface="Times New Roman" charset="0"/>
              </a:rPr>
              <a:t>in Atomic Properties</a:t>
            </a:r>
          </a:p>
        </p:txBody>
      </p:sp>
      <p:sp>
        <p:nvSpPr>
          <p:cNvPr id="86019" name="Rectangle 3"/>
          <p:cNvSpPr>
            <a:spLocks noGrp="1" noChangeArrowheads="1"/>
          </p:cNvSpPr>
          <p:nvPr>
            <p:ph type="body" idx="1"/>
          </p:nvPr>
        </p:nvSpPr>
        <p:spPr>
          <a:xfrm>
            <a:off x="478465" y="1905000"/>
            <a:ext cx="8229600" cy="3994150"/>
          </a:xfrm>
        </p:spPr>
        <p:txBody>
          <a:bodyPr/>
          <a:lstStyle/>
          <a:p>
            <a:pPr marL="514350" indent="-514350">
              <a:lnSpc>
                <a:spcPct val="90000"/>
              </a:lnSpc>
              <a:buFont typeface="+mj-lt"/>
              <a:buAutoNum type="arabicPeriod"/>
            </a:pPr>
            <a:r>
              <a:rPr lang="en-US" altLang="en-US" sz="2400" dirty="0" smtClean="0">
                <a:latin typeface="Times New Roman" charset="0"/>
                <a:ea typeface="Times New Roman" charset="0"/>
                <a:cs typeface="Times New Roman" charset="0"/>
              </a:rPr>
              <a:t>The energy level for the valence electron in atom </a:t>
            </a:r>
            <a:r>
              <a:rPr lang="en-US" altLang="en-US" sz="2400" b="1" dirty="0">
                <a:latin typeface="Times New Roman" charset="0"/>
                <a:ea typeface="Times New Roman" charset="0"/>
                <a:cs typeface="Times New Roman" charset="0"/>
              </a:rPr>
              <a:t>A</a:t>
            </a:r>
            <a:r>
              <a:rPr lang="en-US" altLang="en-US" sz="2400" dirty="0">
                <a:latin typeface="Times New Roman" charset="0"/>
                <a:ea typeface="Times New Roman" charset="0"/>
                <a:cs typeface="Times New Roman" charset="0"/>
              </a:rPr>
              <a:t> </a:t>
            </a:r>
            <a:r>
              <a:rPr lang="en-US" altLang="en-US" sz="2400" dirty="0" smtClean="0">
                <a:latin typeface="Times New Roman" charset="0"/>
                <a:ea typeface="Times New Roman" charset="0"/>
                <a:cs typeface="Times New Roman" charset="0"/>
              </a:rPr>
              <a:t>is </a:t>
            </a:r>
            <a:r>
              <a:rPr lang="en-US" altLang="en-US" sz="2400" dirty="0">
                <a:latin typeface="Times New Roman" charset="0"/>
                <a:ea typeface="Times New Roman" charset="0"/>
                <a:cs typeface="Times New Roman" charset="0"/>
              </a:rPr>
              <a:t>lower </a:t>
            </a:r>
            <a:r>
              <a:rPr lang="en-US" altLang="en-US" sz="2400" dirty="0" smtClean="0">
                <a:latin typeface="Times New Roman" charset="0"/>
                <a:ea typeface="Times New Roman" charset="0"/>
                <a:cs typeface="Times New Roman" charset="0"/>
              </a:rPr>
              <a:t>than </a:t>
            </a:r>
            <a:r>
              <a:rPr lang="en-US" altLang="en-US" sz="2400" dirty="0">
                <a:latin typeface="Times New Roman" charset="0"/>
                <a:ea typeface="Times New Roman" charset="0"/>
                <a:cs typeface="Times New Roman" charset="0"/>
              </a:rPr>
              <a:t>the </a:t>
            </a:r>
            <a:r>
              <a:rPr lang="en-US" altLang="en-US" sz="2400" dirty="0" smtClean="0">
                <a:latin typeface="Times New Roman" charset="0"/>
                <a:ea typeface="Times New Roman" charset="0"/>
                <a:cs typeface="Times New Roman" charset="0"/>
              </a:rPr>
              <a:t>corresponding energy level for a valence electron in atom </a:t>
            </a:r>
            <a:r>
              <a:rPr lang="en-US" altLang="en-US" sz="2400" b="1" dirty="0">
                <a:latin typeface="Times New Roman" charset="0"/>
                <a:ea typeface="Times New Roman" charset="0"/>
                <a:cs typeface="Times New Roman" charset="0"/>
              </a:rPr>
              <a:t>B</a:t>
            </a:r>
            <a:r>
              <a:rPr lang="en-US" altLang="en-US" sz="2400" dirty="0">
                <a:latin typeface="Times New Roman" charset="0"/>
                <a:ea typeface="Times New Roman" charset="0"/>
                <a:cs typeface="Times New Roman" charset="0"/>
              </a:rPr>
              <a:t>. Which atom has the higher </a:t>
            </a:r>
            <a:r>
              <a:rPr lang="en-US" altLang="en-US" sz="2400" dirty="0" smtClean="0">
                <a:latin typeface="Times New Roman" charset="0"/>
                <a:ea typeface="Times New Roman" charset="0"/>
                <a:cs typeface="Times New Roman" charset="0"/>
              </a:rPr>
              <a:t>first ionization </a:t>
            </a:r>
            <a:r>
              <a:rPr lang="en-US" altLang="en-US" sz="2400" dirty="0">
                <a:latin typeface="Times New Roman" charset="0"/>
                <a:ea typeface="Times New Roman" charset="0"/>
                <a:cs typeface="Times New Roman" charset="0"/>
              </a:rPr>
              <a:t>energy? Explain. </a:t>
            </a:r>
            <a:endParaRPr lang="en-US" altLang="en-US" sz="2400" dirty="0" smtClean="0">
              <a:latin typeface="Times New Roman" charset="0"/>
              <a:ea typeface="Times New Roman" charset="0"/>
              <a:cs typeface="Times New Roman" charset="0"/>
            </a:endParaRPr>
          </a:p>
          <a:p>
            <a:pPr marL="514350" indent="-514350">
              <a:lnSpc>
                <a:spcPct val="90000"/>
              </a:lnSpc>
              <a:buFont typeface="+mj-lt"/>
              <a:buAutoNum type="arabicPeriod"/>
            </a:pPr>
            <a:endParaRPr lang="en-US" altLang="en-US" sz="2400" dirty="0">
              <a:latin typeface="Times New Roman" charset="0"/>
              <a:ea typeface="Times New Roman" charset="0"/>
              <a:cs typeface="Times New Roman" charset="0"/>
            </a:endParaRPr>
          </a:p>
          <a:p>
            <a:pPr marL="514350" indent="-514350">
              <a:lnSpc>
                <a:spcPct val="90000"/>
              </a:lnSpc>
              <a:buFont typeface="+mj-lt"/>
              <a:buAutoNum type="arabicPeriod"/>
            </a:pPr>
            <a:r>
              <a:rPr lang="en-US" altLang="en-US" sz="2400" dirty="0" smtClean="0">
                <a:latin typeface="Times New Roman" charset="0"/>
                <a:ea typeface="Times New Roman" charset="0"/>
                <a:cs typeface="Times New Roman" charset="0"/>
              </a:rPr>
              <a:t>First ionization energies among main group elements generally increase from left to right across a period. However, boron has first ionization energy that is lower than beryllium (that is, 800 kJ/</a:t>
            </a:r>
            <a:r>
              <a:rPr lang="en-US" altLang="en-US" sz="2400" dirty="0" err="1" smtClean="0">
                <a:latin typeface="Times New Roman" charset="0"/>
                <a:ea typeface="Times New Roman" charset="0"/>
                <a:cs typeface="Times New Roman" charset="0"/>
              </a:rPr>
              <a:t>mol</a:t>
            </a:r>
            <a:r>
              <a:rPr lang="en-US" altLang="en-US" sz="2400" dirty="0" smtClean="0">
                <a:latin typeface="Times New Roman" charset="0"/>
                <a:ea typeface="Times New Roman" charset="0"/>
                <a:cs typeface="Times New Roman" charset="0"/>
              </a:rPr>
              <a:t> in boron versus 900 kJ/</a:t>
            </a:r>
            <a:r>
              <a:rPr lang="en-US" altLang="en-US" sz="2400" dirty="0" err="1" smtClean="0">
                <a:latin typeface="Times New Roman" charset="0"/>
                <a:ea typeface="Times New Roman" charset="0"/>
                <a:cs typeface="Times New Roman" charset="0"/>
              </a:rPr>
              <a:t>mol</a:t>
            </a:r>
            <a:r>
              <a:rPr lang="en-US" altLang="en-US" sz="2400" dirty="0" smtClean="0">
                <a:latin typeface="Times New Roman" charset="0"/>
                <a:ea typeface="Times New Roman" charset="0"/>
                <a:cs typeface="Times New Roman" charset="0"/>
              </a:rPr>
              <a:t> in beryllium). Explain this discrepancy.</a:t>
            </a:r>
            <a:endParaRPr lang="en-US" altLang="en-US" sz="2400" dirty="0">
              <a:latin typeface="Times New Roman" charset="0"/>
              <a:ea typeface="Times New Roman" charset="0"/>
              <a:cs typeface="Times New Roman"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28600"/>
            <a:ext cx="8255000" cy="1143000"/>
          </a:xfrm>
        </p:spPr>
        <p:txBody>
          <a:bodyPr/>
          <a:lstStyle/>
          <a:p>
            <a:pPr>
              <a:spcBef>
                <a:spcPct val="20000"/>
              </a:spcBef>
            </a:pPr>
            <a:r>
              <a:rPr lang="en-US" altLang="en-US" sz="3200" dirty="0" smtClean="0">
                <a:latin typeface="Times New Roman" charset="0"/>
                <a:ea typeface="Times New Roman" charset="0"/>
                <a:cs typeface="Times New Roman" charset="0"/>
              </a:rPr>
              <a:t>Exercise-#4: Trends </a:t>
            </a:r>
            <a:r>
              <a:rPr lang="en-US" altLang="en-US" sz="3200" dirty="0">
                <a:latin typeface="Times New Roman" charset="0"/>
                <a:ea typeface="Times New Roman" charset="0"/>
                <a:cs typeface="Times New Roman" charset="0"/>
              </a:rPr>
              <a:t>in Atomic Properties</a:t>
            </a:r>
          </a:p>
        </p:txBody>
      </p:sp>
      <p:sp>
        <p:nvSpPr>
          <p:cNvPr id="89091" name="Rectangle 3"/>
          <p:cNvSpPr>
            <a:spLocks noGrp="1" noChangeArrowheads="1"/>
          </p:cNvSpPr>
          <p:nvPr>
            <p:ph type="body" idx="1"/>
          </p:nvPr>
        </p:nvSpPr>
        <p:spPr>
          <a:xfrm>
            <a:off x="457200" y="1600200"/>
            <a:ext cx="8229600" cy="4876800"/>
          </a:xfrm>
        </p:spPr>
        <p:txBody>
          <a:bodyPr/>
          <a:lstStyle/>
          <a:p>
            <a:pPr marL="609600" indent="-609600">
              <a:lnSpc>
                <a:spcPct val="90000"/>
              </a:lnSpc>
            </a:pPr>
            <a:r>
              <a:rPr lang="en-US" altLang="en-US" sz="2400" dirty="0">
                <a:latin typeface="Times New Roman" charset="0"/>
                <a:ea typeface="Times New Roman" charset="0"/>
                <a:cs typeface="Times New Roman" charset="0"/>
              </a:rPr>
              <a:t>The first ionization energy for a given atom in Group 2 is </a:t>
            </a:r>
            <a:r>
              <a:rPr lang="en-US" altLang="en-US" sz="2400" i="1" dirty="0" smtClean="0">
                <a:latin typeface="Times New Roman" charset="0"/>
                <a:ea typeface="Times New Roman" charset="0"/>
                <a:cs typeface="Times New Roman" charset="0"/>
              </a:rPr>
              <a:t>x</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A good estimate for the second ionization energy of this atom is</a:t>
            </a:r>
            <a:r>
              <a:rPr lang="en-US" altLang="en-US" sz="2400" dirty="0" smtClean="0">
                <a:latin typeface="Times New Roman" charset="0"/>
                <a:ea typeface="Times New Roman" charset="0"/>
                <a:cs typeface="Times New Roman" charset="0"/>
              </a:rPr>
              <a:t>:</a:t>
            </a:r>
            <a:endParaRPr lang="en-US" altLang="en-US" sz="2400" dirty="0">
              <a:latin typeface="Times New Roman" charset="0"/>
              <a:ea typeface="Times New Roman" charset="0"/>
              <a:cs typeface="Times New Roman" charset="0"/>
            </a:endParaRPr>
          </a:p>
          <a:p>
            <a:pPr marL="1112838" lvl="1" indent="-533400">
              <a:lnSpc>
                <a:spcPct val="90000"/>
              </a:lnSpc>
              <a:buFontTx/>
              <a:buAutoNum type="alphaLcPeriod"/>
            </a:pPr>
            <a:r>
              <a:rPr lang="en-US" altLang="en-US" sz="2400" dirty="0">
                <a:latin typeface="Times New Roman" charset="0"/>
                <a:ea typeface="Times New Roman" charset="0"/>
                <a:cs typeface="Times New Roman" charset="0"/>
              </a:rPr>
              <a:t>Less than </a:t>
            </a:r>
            <a:r>
              <a:rPr lang="en-US" altLang="en-US" sz="2400" i="1" dirty="0" smtClean="0">
                <a:latin typeface="Times New Roman" charset="0"/>
                <a:ea typeface="Times New Roman" charset="0"/>
                <a:cs typeface="Times New Roman" charset="0"/>
              </a:rPr>
              <a:t>x</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It is easier to remove the second electron since this </a:t>
            </a:r>
            <a:r>
              <a:rPr lang="en-US" altLang="en-US" sz="2400" dirty="0" smtClean="0">
                <a:latin typeface="Times New Roman" charset="0"/>
                <a:ea typeface="Times New Roman" charset="0"/>
                <a:cs typeface="Times New Roman" charset="0"/>
              </a:rPr>
              <a:t>will result in an ion that achieves a stable </a:t>
            </a:r>
            <a:r>
              <a:rPr lang="en-US" altLang="en-US" sz="2400" dirty="0">
                <a:latin typeface="Times New Roman" charset="0"/>
                <a:ea typeface="Times New Roman" charset="0"/>
                <a:cs typeface="Times New Roman" charset="0"/>
              </a:rPr>
              <a:t>noble gas electron configuration.</a:t>
            </a:r>
          </a:p>
          <a:p>
            <a:pPr marL="1112838" lvl="1" indent="-533400">
              <a:lnSpc>
                <a:spcPct val="90000"/>
              </a:lnSpc>
              <a:buFontTx/>
              <a:buAutoNum type="alphaLcPeriod"/>
            </a:pPr>
            <a:r>
              <a:rPr lang="en-US" altLang="en-US" sz="2400" dirty="0">
                <a:latin typeface="Times New Roman" charset="0"/>
                <a:ea typeface="Times New Roman" charset="0"/>
                <a:cs typeface="Times New Roman" charset="0"/>
              </a:rPr>
              <a:t>About </a:t>
            </a:r>
            <a:r>
              <a:rPr lang="en-US" altLang="en-US" sz="2400" dirty="0" smtClean="0">
                <a:latin typeface="Times New Roman" charset="0"/>
                <a:ea typeface="Times New Roman" charset="0"/>
                <a:cs typeface="Times New Roman" charset="0"/>
              </a:rPr>
              <a:t>2</a:t>
            </a:r>
            <a:r>
              <a:rPr lang="en-US" altLang="en-US" sz="2400" i="1" dirty="0" smtClean="0">
                <a:latin typeface="Times New Roman" charset="0"/>
                <a:ea typeface="Times New Roman" charset="0"/>
                <a:cs typeface="Times New Roman" charset="0"/>
              </a:rPr>
              <a:t>x</a:t>
            </a:r>
            <a:r>
              <a:rPr lang="en-US" altLang="en-US" sz="2400" dirty="0" smtClean="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The second electron is harder to remove than the first </a:t>
            </a:r>
            <a:r>
              <a:rPr lang="en-US" altLang="en-US" sz="2400" dirty="0" smtClean="0">
                <a:latin typeface="Times New Roman" charset="0"/>
                <a:ea typeface="Times New Roman" charset="0"/>
                <a:cs typeface="Times New Roman" charset="0"/>
              </a:rPr>
              <a:t>electron, because after the first electron is ionized, the size of the resulting ion becomes smaller than the original atom, and this leads to a higher value for the second ionization energy.</a:t>
            </a:r>
            <a:endParaRPr lang="en-US" altLang="en-US" sz="2400" dirty="0">
              <a:latin typeface="Times New Roman" charset="0"/>
              <a:ea typeface="Times New Roman" charset="0"/>
              <a:cs typeface="Times New Roman" charset="0"/>
            </a:endParaRPr>
          </a:p>
          <a:p>
            <a:pPr marL="609600" indent="-609600">
              <a:spcBef>
                <a:spcPct val="50000"/>
              </a:spcBef>
              <a:buFontTx/>
              <a:buNone/>
            </a:pPr>
            <a:r>
              <a:rPr lang="en-US" altLang="en-US" dirty="0"/>
              <a:t>						</a:t>
            </a:r>
            <a:r>
              <a:rPr lang="en-US" altLang="en-US" sz="2000" dirty="0">
                <a:latin typeface="Times New Roman" charset="0"/>
                <a:ea typeface="Times New Roman" charset="0"/>
                <a:cs typeface="Times New Roman" charset="0"/>
              </a:rPr>
              <a:t>(See next slide)</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28600"/>
            <a:ext cx="8255000" cy="1066800"/>
          </a:xfrm>
        </p:spPr>
        <p:txBody>
          <a:bodyPr/>
          <a:lstStyle/>
          <a:p>
            <a:pPr>
              <a:spcBef>
                <a:spcPct val="20000"/>
              </a:spcBef>
            </a:pPr>
            <a:r>
              <a:rPr lang="en-US" altLang="en-US" sz="3200" dirty="0" smtClean="0">
                <a:latin typeface="Times New Roman" charset="0"/>
                <a:ea typeface="Times New Roman" charset="0"/>
                <a:cs typeface="Times New Roman" charset="0"/>
              </a:rPr>
              <a:t>Exercise-#4: Trends </a:t>
            </a:r>
            <a:r>
              <a:rPr lang="en-US" altLang="en-US" sz="3200" dirty="0">
                <a:latin typeface="Times New Roman" charset="0"/>
                <a:ea typeface="Times New Roman" charset="0"/>
                <a:cs typeface="Times New Roman" charset="0"/>
              </a:rPr>
              <a:t>in Atomic Properties</a:t>
            </a:r>
          </a:p>
        </p:txBody>
      </p:sp>
      <p:sp>
        <p:nvSpPr>
          <p:cNvPr id="90115" name="Rectangle 3"/>
          <p:cNvSpPr>
            <a:spLocks noGrp="1" noChangeArrowheads="1"/>
          </p:cNvSpPr>
          <p:nvPr>
            <p:ph type="body" idx="1"/>
          </p:nvPr>
        </p:nvSpPr>
        <p:spPr>
          <a:xfrm>
            <a:off x="457200" y="1447800"/>
            <a:ext cx="8229600" cy="5105400"/>
          </a:xfrm>
        </p:spPr>
        <p:txBody>
          <a:bodyPr/>
          <a:lstStyle/>
          <a:p>
            <a:pPr marL="609600" indent="-609600">
              <a:lnSpc>
                <a:spcPct val="90000"/>
              </a:lnSpc>
              <a:buFontTx/>
              <a:buNone/>
            </a:pPr>
            <a:r>
              <a:rPr lang="en-US" altLang="en-US" sz="2000" dirty="0">
                <a:latin typeface="Times New Roman" charset="0"/>
                <a:ea typeface="Times New Roman" charset="0"/>
                <a:cs typeface="Times New Roman" charset="0"/>
              </a:rPr>
              <a:t>(</a:t>
            </a:r>
            <a:r>
              <a:rPr lang="en-US" altLang="en-US" sz="2000" dirty="0" err="1">
                <a:latin typeface="Times New Roman" charset="0"/>
                <a:ea typeface="Times New Roman" charset="0"/>
                <a:cs typeface="Times New Roman" charset="0"/>
              </a:rPr>
              <a:t>contd</a:t>
            </a:r>
            <a:r>
              <a:rPr lang="en-US" altLang="en-US" sz="2000" dirty="0">
                <a:latin typeface="Times New Roman" charset="0"/>
                <a:ea typeface="Times New Roman" charset="0"/>
                <a:cs typeface="Times New Roman" charset="0"/>
              </a:rPr>
              <a:t>)</a:t>
            </a:r>
          </a:p>
          <a:p>
            <a:pPr marL="1079500" lvl="1" indent="-457200">
              <a:lnSpc>
                <a:spcPct val="90000"/>
              </a:lnSpc>
              <a:buFont typeface="+mj-lt"/>
              <a:buAutoNum type="arabicPeriod"/>
            </a:pPr>
            <a:r>
              <a:rPr lang="en-US" altLang="en-US" sz="2400" dirty="0">
                <a:latin typeface="Times New Roman" charset="0"/>
                <a:ea typeface="Times New Roman" charset="0"/>
                <a:cs typeface="Times New Roman" charset="0"/>
              </a:rPr>
              <a:t>About “x.” Since the electrons are taken from the same energy level, the ionization energies are about the same.</a:t>
            </a:r>
          </a:p>
          <a:p>
            <a:pPr marL="1079500" lvl="1" indent="-457200">
              <a:lnSpc>
                <a:spcPct val="90000"/>
              </a:lnSpc>
              <a:buFont typeface="+mj-lt"/>
              <a:buAutoNum type="arabicPeriod"/>
            </a:pPr>
            <a:r>
              <a:rPr lang="en-US" altLang="en-US" sz="2400" dirty="0">
                <a:latin typeface="Times New Roman" charset="0"/>
                <a:ea typeface="Times New Roman" charset="0"/>
                <a:cs typeface="Times New Roman" charset="0"/>
              </a:rPr>
              <a:t>About “-x.” The ionization energy is exothermic since the Group 2 atoms want to lose two electrons to achieve a noble gas electron configuration.</a:t>
            </a:r>
          </a:p>
          <a:p>
            <a:pPr marL="1079500" lvl="1" indent="-457200">
              <a:lnSpc>
                <a:spcPct val="90000"/>
              </a:lnSpc>
              <a:buFont typeface="+mj-lt"/>
              <a:buAutoNum type="arabicPeriod"/>
            </a:pPr>
            <a:r>
              <a:rPr lang="en-US" altLang="en-US" sz="2400" dirty="0">
                <a:latin typeface="Times New Roman" charset="0"/>
                <a:ea typeface="Times New Roman" charset="0"/>
                <a:cs typeface="Times New Roman" charset="0"/>
              </a:rPr>
              <a:t>About “-2x.” The ionization energy is very exothermic since the Group 2 atoms want to lose two electrons to achieve a noble gas electron configuration.</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en-US" sz="3200" dirty="0" smtClean="0">
                <a:latin typeface="Times New Roman" charset="0"/>
                <a:ea typeface="Times New Roman" charset="0"/>
                <a:cs typeface="Times New Roman" charset="0"/>
                <a:sym typeface="Wingdings" charset="2"/>
              </a:rPr>
              <a:t>Exercise-#5: Trends </a:t>
            </a:r>
            <a:r>
              <a:rPr lang="en-US" altLang="en-US" sz="3200" dirty="0" smtClean="0">
                <a:latin typeface="Times New Roman" charset="0"/>
                <a:ea typeface="Times New Roman" charset="0"/>
                <a:cs typeface="Times New Roman" charset="0"/>
                <a:sym typeface="Wingdings" charset="2"/>
              </a:rPr>
              <a:t>in Atomic Properties</a:t>
            </a:r>
            <a:endParaRPr lang="en-US" altLang="en-US" sz="3200" dirty="0">
              <a:latin typeface="Times New Roman" charset="0"/>
              <a:ea typeface="Times New Roman" charset="0"/>
              <a:cs typeface="Times New Roman" charset="0"/>
              <a:sym typeface="Wingdings" charset="2"/>
            </a:endParaRPr>
          </a:p>
        </p:txBody>
      </p:sp>
      <p:sp>
        <p:nvSpPr>
          <p:cNvPr id="87043" name="Rectangle 3"/>
          <p:cNvSpPr>
            <a:spLocks noGrp="1" noChangeArrowheads="1"/>
          </p:cNvSpPr>
          <p:nvPr>
            <p:ph type="body" idx="1"/>
          </p:nvPr>
        </p:nvSpPr>
        <p:spPr/>
        <p:txBody>
          <a:bodyPr/>
          <a:lstStyle/>
          <a:p>
            <a:pPr marL="609600" indent="-609600"/>
            <a:r>
              <a:rPr lang="en-US" altLang="en-US" dirty="0">
                <a:latin typeface="Times New Roman" charset="0"/>
                <a:ea typeface="Times New Roman" charset="0"/>
                <a:cs typeface="Times New Roman" charset="0"/>
              </a:rPr>
              <a:t>Which of the following processes requires the most energy? Explain your choice.</a:t>
            </a:r>
          </a:p>
          <a:p>
            <a:pPr marL="990600" lvl="1" indent="-533400">
              <a:buFontTx/>
              <a:buAutoNum type="arabicPeriod"/>
            </a:pPr>
            <a:r>
              <a:rPr lang="en-US" altLang="en-US" dirty="0">
                <a:latin typeface="Times New Roman" charset="0"/>
                <a:ea typeface="Times New Roman" charset="0"/>
                <a:cs typeface="Times New Roman" charset="0"/>
              </a:rPr>
              <a:t>Na</a:t>
            </a:r>
            <a:r>
              <a:rPr lang="en-US" altLang="en-US" sz="2400" dirty="0">
                <a:latin typeface="Times New Roman" charset="0"/>
                <a:ea typeface="Times New Roman" charset="0"/>
                <a:cs typeface="Times New Roman" charset="0"/>
              </a:rPr>
              <a:t>(g)</a:t>
            </a:r>
            <a:r>
              <a:rPr lang="en-US" altLang="en-US" dirty="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sym typeface="Symbol" charset="2"/>
              </a:rPr>
              <a:t></a:t>
            </a:r>
            <a:r>
              <a:rPr lang="en-US" altLang="en-US" dirty="0">
                <a:latin typeface="Times New Roman" charset="0"/>
                <a:ea typeface="Times New Roman" charset="0"/>
                <a:cs typeface="Times New Roman" charset="0"/>
                <a:sym typeface="Wingdings" charset="2"/>
              </a:rPr>
              <a:t> Na</a:t>
            </a:r>
            <a:r>
              <a:rPr lang="en-US" altLang="en-US" baseline="30000" dirty="0">
                <a:latin typeface="Times New Roman" charset="0"/>
                <a:ea typeface="Times New Roman" charset="0"/>
                <a:cs typeface="Times New Roman" charset="0"/>
                <a:sym typeface="Wingdings" charset="2"/>
              </a:rPr>
              <a:t>+</a:t>
            </a:r>
            <a:r>
              <a:rPr lang="en-US" altLang="en-US" sz="2400" dirty="0">
                <a:latin typeface="Times New Roman" charset="0"/>
                <a:ea typeface="Times New Roman" charset="0"/>
                <a:cs typeface="Times New Roman" charset="0"/>
                <a:sym typeface="Wingdings" charset="2"/>
              </a:rPr>
              <a:t>(g)</a:t>
            </a:r>
            <a:r>
              <a:rPr lang="en-US" altLang="en-US" dirty="0">
                <a:latin typeface="Times New Roman" charset="0"/>
                <a:ea typeface="Times New Roman" charset="0"/>
                <a:cs typeface="Times New Roman" charset="0"/>
                <a:sym typeface="Wingdings" charset="2"/>
              </a:rPr>
              <a:t>  +  e</a:t>
            </a:r>
            <a:r>
              <a:rPr lang="en-US" altLang="en-US" baseline="30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a:t>
            </a:r>
          </a:p>
          <a:p>
            <a:pPr marL="990600" lvl="1" indent="-533400">
              <a:buFontTx/>
              <a:buAutoNum type="arabicPeriod"/>
            </a:pPr>
            <a:r>
              <a:rPr lang="en-US" altLang="en-US" dirty="0">
                <a:latin typeface="Times New Roman" charset="0"/>
                <a:ea typeface="Times New Roman" charset="0"/>
                <a:cs typeface="Times New Roman" charset="0"/>
                <a:sym typeface="Wingdings" charset="2"/>
              </a:rPr>
              <a:t>Na</a:t>
            </a:r>
            <a:r>
              <a:rPr lang="en-US" altLang="en-US" baseline="30000" dirty="0">
                <a:latin typeface="Times New Roman" charset="0"/>
                <a:ea typeface="Times New Roman" charset="0"/>
                <a:cs typeface="Times New Roman" charset="0"/>
                <a:sym typeface="Wingdings" charset="2"/>
              </a:rPr>
              <a:t>+</a:t>
            </a:r>
            <a:r>
              <a:rPr lang="en-US" altLang="en-US" sz="2400" dirty="0">
                <a:latin typeface="Times New Roman" charset="0"/>
                <a:ea typeface="Times New Roman" charset="0"/>
                <a:cs typeface="Times New Roman" charset="0"/>
                <a:sym typeface="Wingdings" charset="2"/>
              </a:rPr>
              <a:t>(g)</a:t>
            </a:r>
            <a:r>
              <a:rPr lang="en-US" altLang="en-US" dirty="0">
                <a:latin typeface="Times New Roman" charset="0"/>
                <a:ea typeface="Times New Roman" charset="0"/>
                <a:cs typeface="Times New Roman" charset="0"/>
                <a:sym typeface="Wingdings" charset="2"/>
              </a:rPr>
              <a:t> </a:t>
            </a:r>
            <a:r>
              <a:rPr lang="en-US" altLang="en-US" sz="3200" dirty="0">
                <a:latin typeface="Times New Roman" charset="0"/>
                <a:ea typeface="Times New Roman" charset="0"/>
                <a:cs typeface="Times New Roman" charset="0"/>
                <a:sym typeface="Symbol" charset="2"/>
              </a:rPr>
              <a:t></a:t>
            </a:r>
            <a:r>
              <a:rPr lang="en-US" altLang="en-US" dirty="0">
                <a:latin typeface="Times New Roman" charset="0"/>
                <a:ea typeface="Times New Roman" charset="0"/>
                <a:cs typeface="Times New Roman" charset="0"/>
                <a:sym typeface="Wingdings" charset="2"/>
              </a:rPr>
              <a:t> Na</a:t>
            </a:r>
            <a:r>
              <a:rPr lang="en-US" altLang="en-US" baseline="30000" dirty="0">
                <a:latin typeface="Times New Roman" charset="0"/>
                <a:ea typeface="Times New Roman" charset="0"/>
                <a:cs typeface="Times New Roman" charset="0"/>
                <a:sym typeface="Wingdings" charset="2"/>
              </a:rPr>
              <a:t>2+</a:t>
            </a:r>
            <a:r>
              <a:rPr lang="en-US" altLang="en-US" sz="2400" dirty="0">
                <a:latin typeface="Times New Roman" charset="0"/>
                <a:ea typeface="Times New Roman" charset="0"/>
                <a:cs typeface="Times New Roman" charset="0"/>
                <a:sym typeface="Wingdings" charset="2"/>
              </a:rPr>
              <a:t>(g)</a:t>
            </a:r>
            <a:r>
              <a:rPr lang="en-US" altLang="en-US" dirty="0">
                <a:latin typeface="Times New Roman" charset="0"/>
                <a:ea typeface="Times New Roman" charset="0"/>
                <a:cs typeface="Times New Roman" charset="0"/>
                <a:sym typeface="Wingdings" charset="2"/>
              </a:rPr>
              <a:t>  +  e</a:t>
            </a:r>
            <a:r>
              <a:rPr lang="en-US" altLang="en-US" baseline="30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a:t>
            </a:r>
          </a:p>
          <a:p>
            <a:pPr marL="990600" lvl="1" indent="-533400">
              <a:buFontTx/>
              <a:buAutoNum type="arabicPeriod"/>
            </a:pPr>
            <a:r>
              <a:rPr lang="en-US" altLang="en-US" dirty="0">
                <a:latin typeface="Times New Roman" charset="0"/>
                <a:ea typeface="Times New Roman" charset="0"/>
                <a:cs typeface="Times New Roman" charset="0"/>
                <a:sym typeface="Wingdings" charset="2"/>
              </a:rPr>
              <a:t>Mg</a:t>
            </a:r>
            <a:r>
              <a:rPr lang="en-US" altLang="en-US" sz="2400" dirty="0">
                <a:latin typeface="Times New Roman" charset="0"/>
                <a:ea typeface="Times New Roman" charset="0"/>
                <a:cs typeface="Times New Roman" charset="0"/>
                <a:sym typeface="Wingdings" charset="2"/>
              </a:rPr>
              <a:t>(g)</a:t>
            </a:r>
            <a:r>
              <a:rPr lang="en-US" altLang="en-US" dirty="0">
                <a:latin typeface="Times New Roman" charset="0"/>
                <a:ea typeface="Times New Roman" charset="0"/>
                <a:cs typeface="Times New Roman" charset="0"/>
                <a:sym typeface="Wingdings" charset="2"/>
              </a:rPr>
              <a:t> </a:t>
            </a:r>
            <a:r>
              <a:rPr lang="en-US" altLang="en-US" sz="3200" dirty="0">
                <a:latin typeface="Times New Roman" charset="0"/>
                <a:ea typeface="Times New Roman" charset="0"/>
                <a:cs typeface="Times New Roman" charset="0"/>
                <a:sym typeface="Symbol" charset="2"/>
              </a:rPr>
              <a:t></a:t>
            </a:r>
            <a:r>
              <a:rPr lang="en-US" altLang="en-US" dirty="0">
                <a:latin typeface="Times New Roman" charset="0"/>
                <a:ea typeface="Times New Roman" charset="0"/>
                <a:cs typeface="Times New Roman" charset="0"/>
                <a:sym typeface="Wingdings" charset="2"/>
              </a:rPr>
              <a:t> Mg</a:t>
            </a:r>
            <a:r>
              <a:rPr lang="en-US" altLang="en-US" baseline="30000" dirty="0">
                <a:latin typeface="Times New Roman" charset="0"/>
                <a:ea typeface="Times New Roman" charset="0"/>
                <a:cs typeface="Times New Roman" charset="0"/>
              </a:rPr>
              <a:t>+</a:t>
            </a:r>
            <a:r>
              <a:rPr lang="en-US" altLang="en-US" sz="2400" dirty="0">
                <a:latin typeface="Times New Roman" charset="0"/>
                <a:ea typeface="Times New Roman" charset="0"/>
                <a:cs typeface="Times New Roman" charset="0"/>
                <a:sym typeface="Wingdings" charset="2"/>
              </a:rPr>
              <a:t>(g)</a:t>
            </a:r>
            <a:r>
              <a:rPr lang="en-US" altLang="en-US" dirty="0">
                <a:latin typeface="Times New Roman" charset="0"/>
                <a:ea typeface="Times New Roman" charset="0"/>
                <a:cs typeface="Times New Roman" charset="0"/>
                <a:sym typeface="Wingdings" charset="2"/>
              </a:rPr>
              <a:t>  +  e</a:t>
            </a:r>
            <a:r>
              <a:rPr lang="en-US" altLang="en-US" baseline="30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a:t>
            </a:r>
          </a:p>
          <a:p>
            <a:pPr marL="990600" lvl="1" indent="-533400">
              <a:buFontTx/>
              <a:buNone/>
            </a:pPr>
            <a:r>
              <a:rPr lang="en-US" altLang="en-US" dirty="0">
                <a:latin typeface="Times New Roman" charset="0"/>
                <a:ea typeface="Times New Roman" charset="0"/>
                <a:cs typeface="Times New Roman" charset="0"/>
              </a:rPr>
              <a:t>4.	Mg</a:t>
            </a:r>
            <a:r>
              <a:rPr lang="en-US" altLang="en-US" baseline="30000" dirty="0">
                <a:latin typeface="Times New Roman" charset="0"/>
                <a:ea typeface="Times New Roman" charset="0"/>
                <a:cs typeface="Times New Roman" charset="0"/>
              </a:rPr>
              <a:t>+</a:t>
            </a:r>
            <a:r>
              <a:rPr lang="en-US" altLang="en-US" sz="2400" dirty="0">
                <a:latin typeface="Times New Roman" charset="0"/>
                <a:ea typeface="Times New Roman" charset="0"/>
                <a:cs typeface="Times New Roman" charset="0"/>
              </a:rPr>
              <a:t>(g)</a:t>
            </a:r>
            <a:r>
              <a:rPr lang="en-US" altLang="en-US" dirty="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sym typeface="Symbol" charset="2"/>
              </a:rPr>
              <a:t></a:t>
            </a:r>
            <a:r>
              <a:rPr lang="en-US" altLang="en-US" dirty="0">
                <a:latin typeface="Times New Roman" charset="0"/>
                <a:ea typeface="Times New Roman" charset="0"/>
                <a:cs typeface="Times New Roman" charset="0"/>
                <a:sym typeface="Wingdings" charset="2"/>
              </a:rPr>
              <a:t> Mg</a:t>
            </a:r>
            <a:r>
              <a:rPr lang="en-US" altLang="en-US" baseline="30000" dirty="0">
                <a:latin typeface="Times New Roman" charset="0"/>
                <a:ea typeface="Times New Roman" charset="0"/>
                <a:cs typeface="Times New Roman" charset="0"/>
                <a:sym typeface="Wingdings" charset="2"/>
              </a:rPr>
              <a:t>2+</a:t>
            </a:r>
            <a:r>
              <a:rPr lang="en-US" altLang="en-US" sz="2400" dirty="0">
                <a:latin typeface="Times New Roman" charset="0"/>
                <a:ea typeface="Times New Roman" charset="0"/>
                <a:cs typeface="Times New Roman" charset="0"/>
                <a:sym typeface="Wingdings" charset="2"/>
              </a:rPr>
              <a:t>(g)</a:t>
            </a:r>
            <a:r>
              <a:rPr lang="en-US" altLang="en-US" dirty="0">
                <a:latin typeface="Times New Roman" charset="0"/>
                <a:ea typeface="Times New Roman" charset="0"/>
                <a:cs typeface="Times New Roman" charset="0"/>
                <a:sym typeface="Wingdings" charset="2"/>
              </a:rPr>
              <a:t>  +  e</a:t>
            </a:r>
            <a:r>
              <a:rPr lang="en-US" altLang="en-US" baseline="30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3600">
                <a:latin typeface="Times New Roman" charset="0"/>
                <a:ea typeface="Times New Roman" charset="0"/>
                <a:cs typeface="Times New Roman" charset="0"/>
              </a:rPr>
              <a:t>Photoelectric Effect</a:t>
            </a:r>
          </a:p>
        </p:txBody>
      </p:sp>
      <p:sp>
        <p:nvSpPr>
          <p:cNvPr id="11267" name="Rectangle 3"/>
          <p:cNvSpPr>
            <a:spLocks noGrp="1" noChangeArrowheads="1"/>
          </p:cNvSpPr>
          <p:nvPr>
            <p:ph type="body" idx="1"/>
          </p:nvPr>
        </p:nvSpPr>
        <p:spPr>
          <a:xfrm>
            <a:off x="457200" y="1600200"/>
            <a:ext cx="8229600" cy="4724400"/>
          </a:xfrm>
        </p:spPr>
        <p:txBody>
          <a:bodyPr/>
          <a:lstStyle/>
          <a:p>
            <a:pPr eaLnBrk="1" hangingPunct="1"/>
            <a:r>
              <a:rPr lang="en-US" altLang="en-US" sz="2400" dirty="0">
                <a:latin typeface="Times New Roman" charset="0"/>
                <a:ea typeface="Times New Roman" charset="0"/>
                <a:cs typeface="Times New Roman" charset="0"/>
              </a:rPr>
              <a:t> </a:t>
            </a:r>
            <a:r>
              <a:rPr lang="en-US" altLang="en-US" sz="2800" dirty="0">
                <a:latin typeface="Times New Roman" charset="0"/>
                <a:ea typeface="Times New Roman" charset="0"/>
                <a:cs typeface="Times New Roman" charset="0"/>
              </a:rPr>
              <a:t>Photoelectric current</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057400"/>
            <a:ext cx="33099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457200"/>
            <a:ext cx="8255000" cy="1143000"/>
          </a:xfrm>
        </p:spPr>
        <p:txBody>
          <a:bodyPr/>
          <a:lstStyle/>
          <a:p>
            <a:pPr>
              <a:spcBef>
                <a:spcPct val="20000"/>
              </a:spcBef>
            </a:pPr>
            <a:r>
              <a:rPr lang="en-US" altLang="en-US" sz="3200" dirty="0" smtClean="0">
                <a:latin typeface="Times New Roman" charset="0"/>
                <a:ea typeface="Times New Roman" charset="0"/>
                <a:cs typeface="Times New Roman" charset="0"/>
              </a:rPr>
              <a:t>Exercise-#6: Trends </a:t>
            </a:r>
            <a:r>
              <a:rPr lang="en-US" altLang="en-US" sz="3200" dirty="0">
                <a:latin typeface="Times New Roman" charset="0"/>
                <a:ea typeface="Times New Roman" charset="0"/>
                <a:cs typeface="Times New Roman" charset="0"/>
              </a:rPr>
              <a:t>in Atomic Properties</a:t>
            </a:r>
          </a:p>
        </p:txBody>
      </p:sp>
      <p:sp>
        <p:nvSpPr>
          <p:cNvPr id="86019" name="Rectangle 3"/>
          <p:cNvSpPr>
            <a:spLocks noGrp="1" noChangeArrowheads="1"/>
          </p:cNvSpPr>
          <p:nvPr>
            <p:ph type="body" idx="1"/>
          </p:nvPr>
        </p:nvSpPr>
        <p:spPr>
          <a:xfrm>
            <a:off x="478465" y="1905000"/>
            <a:ext cx="8229600" cy="3994150"/>
          </a:xfrm>
        </p:spPr>
        <p:txBody>
          <a:bodyPr/>
          <a:lstStyle/>
          <a:p>
            <a:pPr marL="514350" indent="-514350">
              <a:lnSpc>
                <a:spcPct val="90000"/>
              </a:lnSpc>
              <a:buFont typeface="+mj-lt"/>
              <a:buAutoNum type="arabicPeriod"/>
            </a:pPr>
            <a:r>
              <a:rPr lang="en-US" altLang="en-US" sz="2400" dirty="0" err="1" smtClean="0">
                <a:latin typeface="Times New Roman" charset="0"/>
                <a:ea typeface="Times New Roman" charset="0"/>
                <a:cs typeface="Times New Roman" charset="0"/>
              </a:rPr>
              <a:t>Refering</a:t>
            </a:r>
            <a:r>
              <a:rPr lang="en-US" altLang="en-US" sz="2400" dirty="0" smtClean="0">
                <a:latin typeface="Times New Roman" charset="0"/>
                <a:ea typeface="Times New Roman" charset="0"/>
                <a:cs typeface="Times New Roman" charset="0"/>
              </a:rPr>
              <a:t> to the chart on electron affinities, while electron affinity generally increases from left to right across periods in the periodic table, Group 5A(15) elements have lower electron affinities than those in either Group 4A (14) or Group 6A (16). Provide a plausible (logical) explanation. </a:t>
            </a:r>
          </a:p>
          <a:p>
            <a:pPr marL="514350" indent="-514350">
              <a:lnSpc>
                <a:spcPct val="90000"/>
              </a:lnSpc>
              <a:buFont typeface="+mj-lt"/>
              <a:buAutoNum type="arabicPeriod"/>
            </a:pPr>
            <a:endParaRPr lang="en-US" altLang="en-US" sz="2400" dirty="0">
              <a:latin typeface="Times New Roman" charset="0"/>
              <a:ea typeface="Times New Roman" charset="0"/>
              <a:cs typeface="Times New Roman" charset="0"/>
            </a:endParaRPr>
          </a:p>
          <a:p>
            <a:pPr marL="514350" indent="-514350">
              <a:lnSpc>
                <a:spcPct val="90000"/>
              </a:lnSpc>
              <a:buFont typeface="+mj-lt"/>
              <a:buAutoNum type="arabicPeriod"/>
            </a:pPr>
            <a:r>
              <a:rPr lang="en-US" altLang="en-US" sz="2400" dirty="0" smtClean="0">
                <a:latin typeface="Times New Roman" charset="0"/>
                <a:ea typeface="Times New Roman" charset="0"/>
                <a:cs typeface="Times New Roman" charset="0"/>
              </a:rPr>
              <a:t>The electron affinity for main group elements generally decreases from top to bottom going down a group in the periodic table. Yet, chlorine has electron affinity (EA = -349 kJ/</a:t>
            </a:r>
            <a:r>
              <a:rPr lang="en-US" altLang="en-US" sz="2400" dirty="0" err="1" smtClean="0">
                <a:latin typeface="Times New Roman" charset="0"/>
                <a:ea typeface="Times New Roman" charset="0"/>
                <a:cs typeface="Times New Roman" charset="0"/>
              </a:rPr>
              <a:t>mol</a:t>
            </a:r>
            <a:r>
              <a:rPr lang="en-US" altLang="en-US" sz="2400" dirty="0" smtClean="0">
                <a:latin typeface="Times New Roman" charset="0"/>
                <a:ea typeface="Times New Roman" charset="0"/>
                <a:cs typeface="Times New Roman" charset="0"/>
              </a:rPr>
              <a:t>), which is slightly higher than fluorine (EA = 328 kJ/</a:t>
            </a:r>
            <a:r>
              <a:rPr lang="en-US" altLang="en-US" sz="2400" dirty="0" err="1" smtClean="0">
                <a:latin typeface="Times New Roman" charset="0"/>
                <a:ea typeface="Times New Roman" charset="0"/>
                <a:cs typeface="Times New Roman" charset="0"/>
              </a:rPr>
              <a:t>mol</a:t>
            </a:r>
            <a:r>
              <a:rPr lang="en-US" altLang="en-US" sz="2400" dirty="0" smtClean="0">
                <a:latin typeface="Times New Roman" charset="0"/>
                <a:ea typeface="Times New Roman" charset="0"/>
                <a:cs typeface="Times New Roman" charset="0"/>
              </a:rPr>
              <a:t>). Explain this discrepancy.</a:t>
            </a:r>
            <a:endParaRPr lang="en-US" alt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4337893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sz="3200" dirty="0" smtClean="0">
                <a:latin typeface="Times New Roman" charset="0"/>
                <a:ea typeface="Times New Roman" charset="0"/>
                <a:cs typeface="Times New Roman" charset="0"/>
                <a:sym typeface="Wingdings" charset="2"/>
              </a:rPr>
              <a:t>Exercise-#7: </a:t>
            </a:r>
            <a:r>
              <a:rPr lang="en-US" altLang="en-US" sz="3200" dirty="0">
                <a:latin typeface="Times New Roman" charset="0"/>
                <a:ea typeface="Times New Roman" charset="0"/>
                <a:cs typeface="Times New Roman" charset="0"/>
                <a:sym typeface="Wingdings" charset="2"/>
              </a:rPr>
              <a:t>Trends in Atomic Properties</a:t>
            </a:r>
          </a:p>
        </p:txBody>
      </p:sp>
      <p:sp>
        <p:nvSpPr>
          <p:cNvPr id="88067" name="Rectangle 3"/>
          <p:cNvSpPr>
            <a:spLocks noGrp="1" noChangeArrowheads="1"/>
          </p:cNvSpPr>
          <p:nvPr>
            <p:ph type="body" idx="1"/>
          </p:nvPr>
        </p:nvSpPr>
        <p:spPr/>
        <p:txBody>
          <a:bodyPr/>
          <a:lstStyle/>
          <a:p>
            <a:r>
              <a:rPr lang="en-US" altLang="en-US" sz="2800" dirty="0">
                <a:latin typeface="Times New Roman" charset="0"/>
                <a:ea typeface="Times New Roman" charset="0"/>
                <a:cs typeface="Times New Roman" charset="0"/>
              </a:rPr>
              <a:t>Which of the following </a:t>
            </a:r>
            <a:r>
              <a:rPr lang="en-US" altLang="en-US" sz="2800" dirty="0" smtClean="0">
                <a:latin typeface="Times New Roman" charset="0"/>
                <a:ea typeface="Times New Roman" charset="0"/>
                <a:cs typeface="Times New Roman" charset="0"/>
              </a:rPr>
              <a:t>reactions is expected to release </a:t>
            </a:r>
            <a:r>
              <a:rPr lang="en-US" altLang="en-US" sz="2800" dirty="0">
                <a:latin typeface="Times New Roman" charset="0"/>
                <a:ea typeface="Times New Roman" charset="0"/>
                <a:cs typeface="Times New Roman" charset="0"/>
              </a:rPr>
              <a:t>the most </a:t>
            </a:r>
            <a:r>
              <a:rPr lang="en-US" altLang="en-US" sz="2800" dirty="0" smtClean="0">
                <a:latin typeface="Times New Roman" charset="0"/>
                <a:ea typeface="Times New Roman" charset="0"/>
                <a:cs typeface="Times New Roman" charset="0"/>
              </a:rPr>
              <a:t>energy, and which one is expected to release the lease energy?</a:t>
            </a:r>
            <a:endParaRPr lang="en-US" altLang="en-US" sz="2000" dirty="0">
              <a:latin typeface="Times New Roman" charset="0"/>
              <a:ea typeface="Times New Roman" charset="0"/>
              <a:cs typeface="Times New Roman" charset="0"/>
              <a:sym typeface="Wingdings" charset="2"/>
            </a:endParaRPr>
          </a:p>
          <a:p>
            <a:pPr marL="990600" lvl="1" indent="-533400">
              <a:buFontTx/>
              <a:buAutoNum type="arabicPeriod"/>
            </a:pPr>
            <a:r>
              <a:rPr lang="en-US" altLang="en-US" dirty="0" smtClean="0">
                <a:latin typeface="Times New Roman" charset="0"/>
                <a:ea typeface="Times New Roman" charset="0"/>
                <a:cs typeface="Times New Roman" charset="0"/>
                <a:sym typeface="Wingdings" charset="2"/>
              </a:rPr>
              <a:t>O</a:t>
            </a:r>
            <a:r>
              <a:rPr lang="en-US" altLang="en-US" sz="2000" dirty="0" smtClean="0">
                <a:latin typeface="Times New Roman" charset="0"/>
                <a:ea typeface="Times New Roman" charset="0"/>
                <a:cs typeface="Times New Roman" charset="0"/>
                <a:sym typeface="Wingdings" charset="2"/>
              </a:rPr>
              <a:t>(g</a:t>
            </a:r>
            <a:r>
              <a:rPr lang="en-US" altLang="en-US" sz="2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  +  e</a:t>
            </a:r>
            <a:r>
              <a:rPr lang="en-US" altLang="en-US" baseline="34000" dirty="0">
                <a:latin typeface="Times New Roman" charset="0"/>
                <a:ea typeface="Times New Roman" charset="0"/>
                <a:cs typeface="Times New Roman" charset="0"/>
              </a:rPr>
              <a:t>-</a:t>
            </a:r>
            <a:r>
              <a:rPr lang="en-US" altLang="en-US" dirty="0">
                <a:latin typeface="Times New Roman" charset="0"/>
                <a:ea typeface="Times New Roman" charset="0"/>
                <a:cs typeface="Times New Roman" charset="0"/>
                <a:sym typeface="Wingdings" charset="2"/>
              </a:rPr>
              <a:t> </a:t>
            </a:r>
            <a:r>
              <a:rPr lang="en-US" altLang="en-US" sz="2400" dirty="0">
                <a:latin typeface="Times New Roman" charset="0"/>
                <a:ea typeface="Times New Roman" charset="0"/>
                <a:cs typeface="Times New Roman" charset="0"/>
                <a:sym typeface="Symbol" charset="2"/>
              </a:rPr>
              <a:t></a:t>
            </a:r>
            <a:r>
              <a:rPr lang="en-US" altLang="en-US" sz="2400" dirty="0">
                <a:latin typeface="Times New Roman" charset="0"/>
                <a:ea typeface="Times New Roman" charset="0"/>
                <a:cs typeface="Times New Roman" charset="0"/>
                <a:sym typeface="Wingdings" charset="2"/>
              </a:rPr>
              <a:t> </a:t>
            </a:r>
            <a:r>
              <a:rPr lang="en-US" altLang="en-US" dirty="0" smtClean="0">
                <a:latin typeface="Times New Roman" charset="0"/>
                <a:ea typeface="Times New Roman" charset="0"/>
                <a:cs typeface="Times New Roman" charset="0"/>
                <a:sym typeface="Wingdings" charset="2"/>
              </a:rPr>
              <a:t>O</a:t>
            </a:r>
            <a:r>
              <a:rPr lang="en-US" altLang="en-US" sz="3200" baseline="34000" dirty="0" smtClean="0">
                <a:latin typeface="Times New Roman" charset="0"/>
                <a:ea typeface="Times New Roman" charset="0"/>
                <a:cs typeface="Times New Roman" charset="0"/>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p>
          <a:p>
            <a:pPr marL="990600" lvl="1" indent="-533400">
              <a:buFontTx/>
              <a:buAutoNum type="arabicPeriod"/>
            </a:pPr>
            <a:r>
              <a:rPr lang="en-US" altLang="en-US" dirty="0" smtClean="0">
                <a:latin typeface="Times New Roman" charset="0"/>
                <a:ea typeface="Times New Roman" charset="0"/>
                <a:cs typeface="Times New Roman" charset="0"/>
                <a:sym typeface="Wingdings" charset="2"/>
              </a:rPr>
              <a:t>F</a:t>
            </a:r>
            <a:r>
              <a:rPr lang="en-US" altLang="en-US" sz="2000" dirty="0" smtClean="0">
                <a:latin typeface="Times New Roman" charset="0"/>
                <a:ea typeface="Times New Roman" charset="0"/>
                <a:cs typeface="Times New Roman" charset="0"/>
                <a:sym typeface="Wingdings" charset="2"/>
              </a:rPr>
              <a:t>(g</a:t>
            </a:r>
            <a:r>
              <a:rPr lang="en-US" altLang="en-US" sz="2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  +  e</a:t>
            </a:r>
            <a:r>
              <a:rPr lang="en-US" altLang="en-US" baseline="34000" dirty="0">
                <a:latin typeface="Times New Roman" charset="0"/>
                <a:ea typeface="Times New Roman" charset="0"/>
                <a:cs typeface="Times New Roman" charset="0"/>
              </a:rPr>
              <a:t>-</a:t>
            </a:r>
            <a:r>
              <a:rPr lang="en-US" altLang="en-US" dirty="0">
                <a:latin typeface="Times New Roman" charset="0"/>
                <a:ea typeface="Times New Roman" charset="0"/>
                <a:cs typeface="Times New Roman" charset="0"/>
                <a:sym typeface="Wingdings" charset="2"/>
              </a:rPr>
              <a:t> </a:t>
            </a:r>
            <a:r>
              <a:rPr lang="en-US" altLang="en-US" sz="2400" dirty="0">
                <a:latin typeface="Times New Roman" charset="0"/>
                <a:ea typeface="Times New Roman" charset="0"/>
                <a:cs typeface="Times New Roman" charset="0"/>
                <a:sym typeface="Symbol" charset="2"/>
              </a:rPr>
              <a:t></a:t>
            </a:r>
            <a:r>
              <a:rPr lang="en-US" altLang="en-US" sz="2400" dirty="0">
                <a:latin typeface="Times New Roman" charset="0"/>
                <a:ea typeface="Times New Roman" charset="0"/>
                <a:cs typeface="Times New Roman" charset="0"/>
                <a:sym typeface="Wingdings" charset="2"/>
              </a:rPr>
              <a:t> </a:t>
            </a:r>
            <a:r>
              <a:rPr lang="en-US" altLang="en-US" dirty="0" smtClean="0">
                <a:latin typeface="Times New Roman" charset="0"/>
                <a:ea typeface="Times New Roman" charset="0"/>
                <a:cs typeface="Times New Roman" charset="0"/>
                <a:sym typeface="Wingdings" charset="2"/>
              </a:rPr>
              <a:t>F</a:t>
            </a:r>
            <a:r>
              <a:rPr lang="en-US" altLang="en-US" sz="3200" baseline="34000" dirty="0" smtClean="0">
                <a:latin typeface="Times New Roman" charset="0"/>
                <a:ea typeface="Times New Roman" charset="0"/>
                <a:cs typeface="Times New Roman" charset="0"/>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p>
          <a:p>
            <a:pPr marL="990600" lvl="1" indent="-533400">
              <a:buFontTx/>
              <a:buAutoNum type="arabicPeriod"/>
            </a:pPr>
            <a:r>
              <a:rPr lang="en-US" altLang="en-US" dirty="0">
                <a:latin typeface="Times New Roman" charset="0"/>
                <a:ea typeface="Times New Roman" charset="0"/>
                <a:cs typeface="Times New Roman" charset="0"/>
                <a:sym typeface="Wingdings" charset="2"/>
              </a:rPr>
              <a:t>P</a:t>
            </a:r>
            <a:r>
              <a:rPr lang="en-US" altLang="en-US" sz="2000" dirty="0" smtClean="0">
                <a:latin typeface="Times New Roman" charset="0"/>
                <a:ea typeface="Times New Roman" charset="0"/>
                <a:cs typeface="Times New Roman" charset="0"/>
                <a:sym typeface="Wingdings" charset="2"/>
              </a:rPr>
              <a:t>(g</a:t>
            </a:r>
            <a:r>
              <a:rPr lang="en-US" altLang="en-US" sz="2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  +  e</a:t>
            </a:r>
            <a:r>
              <a:rPr lang="en-US" altLang="en-US" baseline="34000" dirty="0">
                <a:latin typeface="Times New Roman" charset="0"/>
                <a:ea typeface="Times New Roman" charset="0"/>
                <a:cs typeface="Times New Roman" charset="0"/>
              </a:rPr>
              <a:t>-</a:t>
            </a:r>
            <a:r>
              <a:rPr lang="en-US" altLang="en-US" dirty="0">
                <a:latin typeface="Times New Roman" charset="0"/>
                <a:ea typeface="Times New Roman" charset="0"/>
                <a:cs typeface="Times New Roman" charset="0"/>
                <a:sym typeface="Wingdings" charset="2"/>
              </a:rPr>
              <a:t> </a:t>
            </a:r>
            <a:r>
              <a:rPr lang="en-US" altLang="en-US" sz="2400" dirty="0">
                <a:latin typeface="Times New Roman" charset="0"/>
                <a:ea typeface="Times New Roman" charset="0"/>
                <a:cs typeface="Times New Roman" charset="0"/>
                <a:sym typeface="Symbol" charset="2"/>
              </a:rPr>
              <a:t></a:t>
            </a:r>
            <a:r>
              <a:rPr lang="en-US" altLang="en-US" sz="2400" dirty="0">
                <a:latin typeface="Times New Roman" charset="0"/>
                <a:ea typeface="Times New Roman" charset="0"/>
                <a:cs typeface="Times New Roman" charset="0"/>
                <a:sym typeface="Wingdings" charset="2"/>
              </a:rPr>
              <a:t> </a:t>
            </a:r>
            <a:r>
              <a:rPr lang="en-US" altLang="en-US" dirty="0">
                <a:latin typeface="Times New Roman" charset="0"/>
                <a:ea typeface="Times New Roman" charset="0"/>
                <a:cs typeface="Times New Roman" charset="0"/>
                <a:sym typeface="Wingdings" charset="2"/>
              </a:rPr>
              <a:t>P</a:t>
            </a:r>
            <a:r>
              <a:rPr lang="en-US" altLang="en-US" sz="3200" baseline="34000" dirty="0" smtClean="0">
                <a:latin typeface="Times New Roman" charset="0"/>
                <a:ea typeface="Times New Roman" charset="0"/>
                <a:cs typeface="Times New Roman" charset="0"/>
              </a:rPr>
              <a:t>-</a:t>
            </a:r>
            <a:r>
              <a:rPr lang="en-US" altLang="en-US" sz="2000" dirty="0" smtClean="0">
                <a:latin typeface="Times New Roman" charset="0"/>
                <a:ea typeface="Times New Roman" charset="0"/>
                <a:cs typeface="Times New Roman" charset="0"/>
                <a:sym typeface="Wingdings" charset="2"/>
              </a:rPr>
              <a:t>(</a:t>
            </a:r>
            <a:r>
              <a:rPr lang="en-US" altLang="en-US" sz="2000" dirty="0">
                <a:latin typeface="Times New Roman" charset="0"/>
                <a:ea typeface="Times New Roman" charset="0"/>
                <a:cs typeface="Times New Roman" charset="0"/>
                <a:sym typeface="Wingdings" charset="2"/>
              </a:rPr>
              <a:t>g)</a:t>
            </a:r>
          </a:p>
          <a:p>
            <a:pPr marL="990600" lvl="1" indent="-533400">
              <a:buFontTx/>
              <a:buAutoNum type="arabicPeriod"/>
            </a:pPr>
            <a:r>
              <a:rPr lang="en-US" altLang="en-US" dirty="0" smtClean="0">
                <a:latin typeface="Times New Roman" charset="0"/>
                <a:ea typeface="Times New Roman" charset="0"/>
                <a:cs typeface="Times New Roman" charset="0"/>
                <a:sym typeface="Wingdings" charset="2"/>
              </a:rPr>
              <a:t>Cl</a:t>
            </a:r>
            <a:r>
              <a:rPr lang="en-US" altLang="en-US" sz="2000" dirty="0" smtClean="0">
                <a:latin typeface="Times New Roman" charset="0"/>
                <a:ea typeface="Times New Roman" charset="0"/>
                <a:cs typeface="Times New Roman" charset="0"/>
                <a:sym typeface="Wingdings" charset="2"/>
              </a:rPr>
              <a:t>(g</a:t>
            </a:r>
            <a:r>
              <a:rPr lang="en-US" altLang="en-US" sz="2000" dirty="0">
                <a:latin typeface="Times New Roman" charset="0"/>
                <a:ea typeface="Times New Roman" charset="0"/>
                <a:cs typeface="Times New Roman" charset="0"/>
                <a:sym typeface="Wingdings" charset="2"/>
              </a:rPr>
              <a:t>)</a:t>
            </a:r>
            <a:r>
              <a:rPr lang="en-US" altLang="en-US" dirty="0">
                <a:latin typeface="Times New Roman" charset="0"/>
                <a:ea typeface="Times New Roman" charset="0"/>
                <a:cs typeface="Times New Roman" charset="0"/>
                <a:sym typeface="Wingdings" charset="2"/>
              </a:rPr>
              <a:t>  +  e</a:t>
            </a:r>
            <a:r>
              <a:rPr lang="en-US" altLang="en-US" baseline="34000" dirty="0">
                <a:latin typeface="Times New Roman" charset="0"/>
                <a:ea typeface="Times New Roman" charset="0"/>
                <a:cs typeface="Times New Roman" charset="0"/>
              </a:rPr>
              <a:t>-</a:t>
            </a:r>
            <a:r>
              <a:rPr lang="en-US" altLang="en-US" dirty="0">
                <a:latin typeface="Times New Roman" charset="0"/>
                <a:ea typeface="Times New Roman" charset="0"/>
                <a:cs typeface="Times New Roman" charset="0"/>
                <a:sym typeface="Wingdings" charset="2"/>
              </a:rPr>
              <a:t> </a:t>
            </a:r>
            <a:r>
              <a:rPr lang="en-US" altLang="en-US" sz="2400" dirty="0">
                <a:latin typeface="Times New Roman" charset="0"/>
                <a:ea typeface="Times New Roman" charset="0"/>
                <a:cs typeface="Times New Roman" charset="0"/>
                <a:sym typeface="Symbol" charset="2"/>
              </a:rPr>
              <a:t></a:t>
            </a:r>
            <a:r>
              <a:rPr lang="en-US" altLang="en-US" sz="2400" dirty="0">
                <a:latin typeface="Times New Roman" charset="0"/>
                <a:ea typeface="Times New Roman" charset="0"/>
                <a:cs typeface="Times New Roman" charset="0"/>
                <a:sym typeface="Wingdings" charset="2"/>
              </a:rPr>
              <a:t> </a:t>
            </a:r>
            <a:r>
              <a:rPr lang="en-US" altLang="en-US" dirty="0" smtClean="0">
                <a:latin typeface="Times New Roman" charset="0"/>
                <a:ea typeface="Times New Roman" charset="0"/>
                <a:cs typeface="Times New Roman" charset="0"/>
                <a:sym typeface="Wingdings" charset="2"/>
              </a:rPr>
              <a:t>Cl</a:t>
            </a:r>
            <a:r>
              <a:rPr lang="en-US" altLang="en-US" sz="3200" baseline="34000" dirty="0" smtClean="0">
                <a:latin typeface="Times New Roman" charset="0"/>
                <a:ea typeface="Times New Roman" charset="0"/>
                <a:cs typeface="Times New Roman" charset="0"/>
              </a:rPr>
              <a:t>-</a:t>
            </a:r>
            <a:r>
              <a:rPr lang="en-US" altLang="en-US" sz="2000" dirty="0" smtClean="0">
                <a:latin typeface="Times New Roman" charset="0"/>
                <a:ea typeface="Times New Roman" charset="0"/>
                <a:cs typeface="Times New Roman" charset="0"/>
                <a:sym typeface="Wingdings" charset="2"/>
              </a:rPr>
              <a:t>(g</a:t>
            </a:r>
            <a:r>
              <a:rPr lang="en-US" altLang="en-US" sz="2000" dirty="0">
                <a:latin typeface="Times New Roman" charset="0"/>
                <a:ea typeface="Times New Roman" charset="0"/>
                <a:cs typeface="Times New Roman" charset="0"/>
                <a:sym typeface="Wingdings" charset="2"/>
              </a:rPr>
              <a: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609600"/>
            <a:ext cx="8255000" cy="1143000"/>
          </a:xfrm>
        </p:spPr>
        <p:txBody>
          <a:bodyPr/>
          <a:lstStyle/>
          <a:p>
            <a:pPr>
              <a:spcBef>
                <a:spcPct val="20000"/>
              </a:spcBef>
            </a:pPr>
            <a:r>
              <a:rPr lang="en-US" altLang="en-US" sz="3200" dirty="0" smtClean="0">
                <a:latin typeface="Times New Roman" charset="0"/>
                <a:ea typeface="Times New Roman" charset="0"/>
                <a:cs typeface="Times New Roman" charset="0"/>
              </a:rPr>
              <a:t>Exercise-#8</a:t>
            </a:r>
            <a:r>
              <a:rPr lang="en-US" altLang="en-US" sz="3200" dirty="0" smtClean="0">
                <a:latin typeface="Times New Roman" charset="0"/>
                <a:ea typeface="Times New Roman" charset="0"/>
                <a:cs typeface="Times New Roman" charset="0"/>
              </a:rPr>
              <a:t>: Relative Size of Orbitals</a:t>
            </a:r>
            <a:endParaRPr lang="en-US" altLang="en-US" sz="3200" dirty="0">
              <a:latin typeface="Times New Roman" charset="0"/>
              <a:ea typeface="Times New Roman" charset="0"/>
              <a:cs typeface="Times New Roman" charset="0"/>
            </a:endParaRPr>
          </a:p>
        </p:txBody>
      </p:sp>
      <p:sp>
        <p:nvSpPr>
          <p:cNvPr id="92163" name="Rectangle 3"/>
          <p:cNvSpPr>
            <a:spLocks noGrp="1" noChangeArrowheads="1"/>
          </p:cNvSpPr>
          <p:nvPr>
            <p:ph type="body" idx="1"/>
          </p:nvPr>
        </p:nvSpPr>
        <p:spPr>
          <a:xfrm>
            <a:off x="457200" y="2133600"/>
            <a:ext cx="8229600" cy="3994150"/>
          </a:xfrm>
        </p:spPr>
        <p:txBody>
          <a:bodyPr/>
          <a:lstStyle/>
          <a:p>
            <a:pPr marL="514350" indent="-514350">
              <a:lnSpc>
                <a:spcPct val="90000"/>
              </a:lnSpc>
              <a:buFont typeface="+mj-lt"/>
              <a:buAutoNum type="arabicPeriod"/>
            </a:pPr>
            <a:r>
              <a:rPr lang="en-US" altLang="en-US" sz="2800" dirty="0">
                <a:latin typeface="Times New Roman" charset="0"/>
                <a:ea typeface="Times New Roman" charset="0"/>
                <a:cs typeface="Times New Roman" charset="0"/>
              </a:rPr>
              <a:t>Which is larger, the hydrogen 1</a:t>
            </a:r>
            <a:r>
              <a:rPr lang="en-US" altLang="en-US" sz="2800" i="1" dirty="0">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orbital or the Li 1</a:t>
            </a:r>
            <a:r>
              <a:rPr lang="en-US" altLang="en-US" sz="2800" i="1" dirty="0">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orbital? </a:t>
            </a:r>
            <a:r>
              <a:rPr lang="en-US" altLang="en-US" sz="2800" dirty="0" smtClean="0">
                <a:latin typeface="Times New Roman" charset="0"/>
                <a:ea typeface="Times New Roman" charset="0"/>
                <a:cs typeface="Times New Roman" charset="0"/>
              </a:rPr>
              <a:t>Explain. </a:t>
            </a:r>
          </a:p>
          <a:p>
            <a:pPr marL="514350" indent="-514350">
              <a:lnSpc>
                <a:spcPct val="90000"/>
              </a:lnSpc>
              <a:buFont typeface="+mj-lt"/>
              <a:buAutoNum type="arabicPeriod"/>
            </a:pPr>
            <a:endParaRPr lang="en-US" altLang="en-US" sz="2800" dirty="0">
              <a:latin typeface="Times New Roman" charset="0"/>
              <a:ea typeface="Times New Roman" charset="0"/>
              <a:cs typeface="Times New Roman" charset="0"/>
            </a:endParaRPr>
          </a:p>
          <a:p>
            <a:pPr marL="514350" indent="-514350">
              <a:lnSpc>
                <a:spcPct val="90000"/>
              </a:lnSpc>
              <a:buFont typeface="+mj-lt"/>
              <a:buAutoNum type="arabicPeriod"/>
            </a:pPr>
            <a:r>
              <a:rPr lang="en-US" altLang="en-US" sz="2800" dirty="0">
                <a:latin typeface="Times New Roman" charset="0"/>
                <a:ea typeface="Times New Roman" charset="0"/>
                <a:cs typeface="Times New Roman" charset="0"/>
              </a:rPr>
              <a:t>Which is lower in energy, the hydrogen 1</a:t>
            </a:r>
            <a:r>
              <a:rPr lang="en-US" altLang="en-US" sz="2800" i="1" dirty="0">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orbital or the Li 1</a:t>
            </a:r>
            <a:r>
              <a:rPr lang="en-US" altLang="en-US" sz="2800" i="1" dirty="0">
                <a:latin typeface="Times New Roman" charset="0"/>
                <a:ea typeface="Times New Roman" charset="0"/>
                <a:cs typeface="Times New Roman" charset="0"/>
              </a:rPr>
              <a:t>s</a:t>
            </a:r>
            <a:r>
              <a:rPr lang="en-US" altLang="en-US" sz="2800" dirty="0">
                <a:latin typeface="Times New Roman" charset="0"/>
                <a:ea typeface="Times New Roman" charset="0"/>
                <a:cs typeface="Times New Roman" charset="0"/>
              </a:rPr>
              <a:t> orbital? </a:t>
            </a:r>
            <a:r>
              <a:rPr lang="en-US" altLang="en-US" sz="2800" dirty="0" smtClean="0">
                <a:latin typeface="Times New Roman" charset="0"/>
                <a:ea typeface="Times New Roman" charset="0"/>
                <a:cs typeface="Times New Roman" charset="0"/>
              </a:rPr>
              <a:t>Explain. </a:t>
            </a:r>
            <a:endParaRPr lang="en-US" altLang="en-US" sz="2800" dirty="0">
              <a:latin typeface="Times New Roman" charset="0"/>
              <a:ea typeface="Times New Roman" charset="0"/>
              <a:cs typeface="Times New Roman"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304800"/>
            <a:ext cx="8255000" cy="1143000"/>
          </a:xfrm>
        </p:spPr>
        <p:txBody>
          <a:bodyPr/>
          <a:lstStyle/>
          <a:p>
            <a:pPr>
              <a:spcBef>
                <a:spcPct val="20000"/>
              </a:spcBef>
            </a:pPr>
            <a:r>
              <a:rPr lang="en-US" altLang="en-US" sz="3200" dirty="0" smtClean="0">
                <a:latin typeface="Times New Roman" charset="0"/>
                <a:ea typeface="Times New Roman" charset="0"/>
                <a:cs typeface="Times New Roman" charset="0"/>
              </a:rPr>
              <a:t>Exercise-#9</a:t>
            </a:r>
            <a:r>
              <a:rPr lang="en-US" altLang="en-US" sz="3200" dirty="0" smtClean="0">
                <a:latin typeface="Times New Roman" charset="0"/>
                <a:ea typeface="Times New Roman" charset="0"/>
                <a:cs typeface="Times New Roman" charset="0"/>
              </a:rPr>
              <a:t>: Trends </a:t>
            </a:r>
            <a:r>
              <a:rPr lang="en-US" altLang="en-US" sz="3200" dirty="0">
                <a:latin typeface="Times New Roman" charset="0"/>
                <a:ea typeface="Times New Roman" charset="0"/>
                <a:cs typeface="Times New Roman" charset="0"/>
              </a:rPr>
              <a:t>in Atomic Properties</a:t>
            </a:r>
          </a:p>
        </p:txBody>
      </p:sp>
      <p:sp>
        <p:nvSpPr>
          <p:cNvPr id="91139" name="Rectangle 3"/>
          <p:cNvSpPr>
            <a:spLocks noGrp="1" noChangeArrowheads="1"/>
          </p:cNvSpPr>
          <p:nvPr>
            <p:ph type="body" idx="1"/>
          </p:nvPr>
        </p:nvSpPr>
        <p:spPr>
          <a:xfrm>
            <a:off x="457200" y="1447800"/>
            <a:ext cx="8229600" cy="4800600"/>
          </a:xfrm>
        </p:spPr>
        <p:txBody>
          <a:bodyPr/>
          <a:lstStyle/>
          <a:p>
            <a:pPr marL="465138" indent="-465138">
              <a:lnSpc>
                <a:spcPct val="90000"/>
              </a:lnSpc>
            </a:pPr>
            <a:r>
              <a:rPr lang="en-US" altLang="en-US" sz="2400" dirty="0">
                <a:latin typeface="Times New Roman" charset="0"/>
                <a:ea typeface="Times New Roman" charset="0"/>
                <a:cs typeface="Times New Roman" charset="0"/>
              </a:rPr>
              <a:t>G</a:t>
            </a:r>
            <a:r>
              <a:rPr lang="en-US" altLang="en-US" sz="2400" dirty="0" smtClean="0">
                <a:latin typeface="Times New Roman" charset="0"/>
                <a:ea typeface="Times New Roman" charset="0"/>
                <a:cs typeface="Times New Roman" charset="0"/>
              </a:rPr>
              <a:t>oing </a:t>
            </a:r>
            <a:r>
              <a:rPr lang="en-US" altLang="en-US" sz="2400" dirty="0">
                <a:latin typeface="Times New Roman" charset="0"/>
                <a:ea typeface="Times New Roman" charset="0"/>
                <a:cs typeface="Times New Roman" charset="0"/>
              </a:rPr>
              <a:t>across a row of the periodic table, protons and electrons are </a:t>
            </a:r>
            <a:r>
              <a:rPr lang="en-US" altLang="en-US" sz="2400" dirty="0" smtClean="0">
                <a:latin typeface="Times New Roman" charset="0"/>
                <a:ea typeface="Times New Roman" charset="0"/>
                <a:cs typeface="Times New Roman" charset="0"/>
              </a:rPr>
              <a:t>added, but </a:t>
            </a:r>
            <a:r>
              <a:rPr lang="en-US" altLang="en-US" sz="2400" dirty="0">
                <a:latin typeface="Times New Roman" charset="0"/>
                <a:ea typeface="Times New Roman" charset="0"/>
                <a:cs typeface="Times New Roman" charset="0"/>
              </a:rPr>
              <a:t>atomic </a:t>
            </a:r>
            <a:r>
              <a:rPr lang="en-US" altLang="en-US" sz="2400" dirty="0" smtClean="0">
                <a:latin typeface="Times New Roman" charset="0"/>
                <a:ea typeface="Times New Roman" charset="0"/>
                <a:cs typeface="Times New Roman" charset="0"/>
              </a:rPr>
              <a:t>size </a:t>
            </a:r>
            <a:r>
              <a:rPr lang="en-US" altLang="en-US" sz="2400" dirty="0">
                <a:latin typeface="Times New Roman" charset="0"/>
                <a:ea typeface="Times New Roman" charset="0"/>
                <a:cs typeface="Times New Roman" charset="0"/>
              </a:rPr>
              <a:t>decreases; </a:t>
            </a:r>
          </a:p>
          <a:p>
            <a:pPr marL="579438" lvl="1" indent="0">
              <a:lnSpc>
                <a:spcPct val="90000"/>
              </a:lnSpc>
              <a:buNone/>
            </a:pPr>
            <a:r>
              <a:rPr lang="en-US" altLang="en-US" sz="2400" dirty="0">
                <a:latin typeface="Times New Roman" charset="0"/>
                <a:ea typeface="Times New Roman" charset="0"/>
                <a:cs typeface="Times New Roman" charset="0"/>
              </a:rPr>
              <a:t>	For example, </a:t>
            </a:r>
            <a:r>
              <a:rPr lang="en-US" altLang="en-US" sz="2400" dirty="0" smtClean="0">
                <a:latin typeface="Times New Roman" charset="0"/>
                <a:ea typeface="Times New Roman" charset="0"/>
                <a:cs typeface="Times New Roman" charset="0"/>
              </a:rPr>
              <a:t>in the second period, lithium has the largest atomic radius and fluorine </a:t>
            </a:r>
            <a:r>
              <a:rPr lang="en-US" altLang="en-US" sz="2400" dirty="0">
                <a:latin typeface="Times New Roman" charset="0"/>
                <a:ea typeface="Times New Roman" charset="0"/>
                <a:cs typeface="Times New Roman" charset="0"/>
              </a:rPr>
              <a:t>has </a:t>
            </a:r>
            <a:r>
              <a:rPr lang="en-US" altLang="en-US" sz="2400" dirty="0" smtClean="0">
                <a:latin typeface="Times New Roman" charset="0"/>
                <a:ea typeface="Times New Roman" charset="0"/>
                <a:cs typeface="Times New Roman" charset="0"/>
              </a:rPr>
              <a:t>the smallest. </a:t>
            </a:r>
            <a:endParaRPr lang="en-US" altLang="en-US" sz="2400" dirty="0">
              <a:latin typeface="Times New Roman" charset="0"/>
              <a:ea typeface="Times New Roman" charset="0"/>
              <a:cs typeface="Times New Roman" charset="0"/>
            </a:endParaRPr>
          </a:p>
          <a:p>
            <a:pPr marL="465138" indent="-465138">
              <a:lnSpc>
                <a:spcPct val="90000"/>
              </a:lnSpc>
            </a:pPr>
            <a:r>
              <a:rPr lang="en-US" altLang="en-US" sz="2400" dirty="0">
                <a:latin typeface="Times New Roman" charset="0"/>
                <a:ea typeface="Times New Roman" charset="0"/>
                <a:cs typeface="Times New Roman" charset="0"/>
              </a:rPr>
              <a:t>In going down a </a:t>
            </a:r>
            <a:r>
              <a:rPr lang="en-US" altLang="en-US" sz="2400" dirty="0" smtClean="0">
                <a:latin typeface="Times New Roman" charset="0"/>
                <a:ea typeface="Times New Roman" charset="0"/>
                <a:cs typeface="Times New Roman" charset="0"/>
              </a:rPr>
              <a:t>group </a:t>
            </a:r>
            <a:r>
              <a:rPr lang="en-US" altLang="en-US" sz="2400" dirty="0">
                <a:latin typeface="Times New Roman" charset="0"/>
                <a:ea typeface="Times New Roman" charset="0"/>
                <a:cs typeface="Times New Roman" charset="0"/>
              </a:rPr>
              <a:t>of the periodic table, protons and electrons are also being added, but the atomic </a:t>
            </a:r>
            <a:r>
              <a:rPr lang="en-US" altLang="en-US" sz="2400" dirty="0" smtClean="0">
                <a:latin typeface="Times New Roman" charset="0"/>
                <a:ea typeface="Times New Roman" charset="0"/>
                <a:cs typeface="Times New Roman" charset="0"/>
              </a:rPr>
              <a:t>size </a:t>
            </a:r>
            <a:r>
              <a:rPr lang="en-US" altLang="en-US" sz="2400" dirty="0">
                <a:latin typeface="Times New Roman" charset="0"/>
                <a:ea typeface="Times New Roman" charset="0"/>
                <a:cs typeface="Times New Roman" charset="0"/>
              </a:rPr>
              <a:t>increases; </a:t>
            </a:r>
          </a:p>
          <a:p>
            <a:pPr marL="579438" lvl="1" indent="0">
              <a:lnSpc>
                <a:spcPct val="90000"/>
              </a:lnSpc>
              <a:buNone/>
            </a:pPr>
            <a:r>
              <a:rPr lang="en-US" altLang="en-US" sz="2400" dirty="0">
                <a:latin typeface="Times New Roman" charset="0"/>
                <a:ea typeface="Times New Roman" charset="0"/>
                <a:cs typeface="Times New Roman" charset="0"/>
              </a:rPr>
              <a:t>	For example, </a:t>
            </a:r>
            <a:r>
              <a:rPr lang="en-US" altLang="en-US" sz="2400" dirty="0" smtClean="0">
                <a:latin typeface="Times New Roman" charset="0"/>
                <a:ea typeface="Times New Roman" charset="0"/>
                <a:cs typeface="Times New Roman" charset="0"/>
              </a:rPr>
              <a:t>in Group 1A (the alkali metals), lithium has the smallest atomic radius and francium has the largest. </a:t>
            </a:r>
            <a:endParaRPr lang="en-US" altLang="en-US" sz="2400" dirty="0">
              <a:latin typeface="Times New Roman" charset="0"/>
              <a:ea typeface="Times New Roman" charset="0"/>
              <a:cs typeface="Times New Roman" charset="0"/>
            </a:endParaRPr>
          </a:p>
          <a:p>
            <a:pPr marL="465138" indent="-465138">
              <a:lnSpc>
                <a:spcPct val="90000"/>
              </a:lnSpc>
            </a:pPr>
            <a:r>
              <a:rPr lang="en-US" altLang="en-US" sz="2400" dirty="0">
                <a:latin typeface="Times New Roman" charset="0"/>
                <a:ea typeface="Times New Roman" charset="0"/>
                <a:cs typeface="Times New Roman" charset="0"/>
              </a:rPr>
              <a:t>Explain why </a:t>
            </a:r>
            <a:r>
              <a:rPr lang="en-US" altLang="en-US" sz="2400" dirty="0" smtClean="0">
                <a:latin typeface="Times New Roman" charset="0"/>
                <a:ea typeface="Times New Roman" charset="0"/>
                <a:cs typeface="Times New Roman" charset="0"/>
              </a:rPr>
              <a:t>such trends are observed. </a:t>
            </a:r>
            <a:endParaRPr lang="en-US" altLang="en-US" sz="2400" dirty="0">
              <a:latin typeface="Times New Roman" charset="0"/>
              <a:ea typeface="Times New Roman"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1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4422</TotalTime>
  <Words>3967</Words>
  <Application>Microsoft Office PowerPoint</Application>
  <PresentationFormat>On-screen Show (4:3)</PresentationFormat>
  <Paragraphs>443</Paragraphs>
  <Slides>93</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93</vt:i4>
      </vt:variant>
    </vt:vector>
  </HeadingPairs>
  <TitlesOfParts>
    <vt:vector size="101" baseType="lpstr">
      <vt:lpstr>Arial</vt:lpstr>
      <vt:lpstr>Calibri</vt:lpstr>
      <vt:lpstr>Cambria Math</vt:lpstr>
      <vt:lpstr>Script MT Bold</vt:lpstr>
      <vt:lpstr>Symbol</vt:lpstr>
      <vt:lpstr>Times New Roman</vt:lpstr>
      <vt:lpstr>Wingdings</vt:lpstr>
      <vt:lpstr>Default Design</vt:lpstr>
      <vt:lpstr>Electronic Structures &amp; Period Properties</vt:lpstr>
      <vt:lpstr>Various Depictions of the  Plum Pudding Model (but not so correct)</vt:lpstr>
      <vt:lpstr>Atomic Modeling in the Early 20th Century: 1904-1913</vt:lpstr>
      <vt:lpstr>PowerPoint Presentation</vt:lpstr>
      <vt:lpstr>Electromagnetic Spectrum</vt:lpstr>
      <vt:lpstr>Characteristic of Wave Properties</vt:lpstr>
      <vt:lpstr>Spectrum produced by diffraction of White Light</vt:lpstr>
      <vt:lpstr>What is Electromagnetic Radiation?</vt:lpstr>
      <vt:lpstr>Photoelectric Effect</vt:lpstr>
      <vt:lpstr>What is Photoelectric Effect?</vt:lpstr>
      <vt:lpstr>Frequency Dependence of Photoelectric Effect</vt:lpstr>
      <vt:lpstr>Photoelectric Voltage &amp; Current</vt:lpstr>
      <vt:lpstr>Einstein explanation of the Photoelectric Effect</vt:lpstr>
      <vt:lpstr>Continuous and Line Spectra</vt:lpstr>
      <vt:lpstr>Identifying Elements in Crab Nebula</vt:lpstr>
      <vt:lpstr>Line or Atomic Spectrum for Hydrogen</vt:lpstr>
      <vt:lpstr>Hydrogen Spectrum</vt:lpstr>
      <vt:lpstr>Balmer’s Equation:  1/"l"  = RH(1/2^2   –  1/n^2 ) (RH = 1.097 x 107 m-1; n = 3, 4, 5,…)</vt:lpstr>
      <vt:lpstr>General Equations for Hydrogen Spectrum </vt:lpstr>
      <vt:lpstr>Spectral Series of Hydrogen Spectrum</vt:lpstr>
      <vt:lpstr>Electronic Transitions in Hydrogen</vt:lpstr>
      <vt:lpstr>Bohr’s Model for Hydrogen</vt:lpstr>
      <vt:lpstr>Bohr’s energy levels in hydrogen is defined by: En = -B(1/n^2 ); (B = 2.179 x 10-18 J)</vt:lpstr>
      <vt:lpstr>Quantized energy level in hydrogen atom</vt:lpstr>
      <vt:lpstr>Bohr’s Model for Hydrogen Atom </vt:lpstr>
      <vt:lpstr>Applying Bohr’s Model to Hydrogen Spectrum</vt:lpstr>
      <vt:lpstr>Applying Bohr’s Model to Hydrogen Spectrum</vt:lpstr>
      <vt:lpstr>Limitation of the Bohr’s Model</vt:lpstr>
      <vt:lpstr>Traveling and Standing Waves</vt:lpstr>
      <vt:lpstr>Defined Wavelength for Standing Waves</vt:lpstr>
      <vt:lpstr>Applying Standing Wave Concept the Electron Orbit in Bohr’s Atomic Model</vt:lpstr>
      <vt:lpstr>Particle-Wave Duality</vt:lpstr>
      <vt:lpstr>De Broglie’s Equation for wave-particle dual property:  l = h/mv; (h = Planck’s constant)</vt:lpstr>
      <vt:lpstr>Heisenberg Uncertainty: Dx·Dp ≥ h/4"p" ; (Dx = uncertainty of location; Dp = uncertainty of momentum)</vt:lpstr>
      <vt:lpstr>Heisenberg Uncertainty Principle</vt:lpstr>
      <vt:lpstr>Quantum Mechanical Model</vt:lpstr>
      <vt:lpstr>Schrödinger’s Wave Function, y(x,y,z)</vt:lpstr>
      <vt:lpstr>Orbitals</vt:lpstr>
      <vt:lpstr>Quantum Numbers</vt:lpstr>
      <vt:lpstr>Other Meanings of Quantum Numbers</vt:lpstr>
      <vt:lpstr>Quantum Numbers and Orbital Designations</vt:lpstr>
      <vt:lpstr>Radial Probability Distribution for 1s in Hydrogen </vt:lpstr>
      <vt:lpstr>Probability Diagram for finding electron</vt:lpstr>
      <vt:lpstr>Radial Probability Distributions  for 1s, 2s &amp; 2p in Hydrogen</vt:lpstr>
      <vt:lpstr>Radial Probability Distributions of  1s, 2s, 3s, 2p and 3p</vt:lpstr>
      <vt:lpstr>Radial Probability Distributions of 3d and 4s</vt:lpstr>
      <vt:lpstr>The Shapes of s, p, d, and f Orbitals</vt:lpstr>
      <vt:lpstr>Experiment by Stern &amp; Gerlac Led to The Concept of Electron Spins</vt:lpstr>
      <vt:lpstr>Electronic Spins in Atom</vt:lpstr>
      <vt:lpstr>Quantum Numbers for Orbitals and Electrons </vt:lpstr>
      <vt:lpstr>Pauli Exclusion Principle</vt:lpstr>
      <vt:lpstr>Relative Energy of Orbitals in Hydrogen and in Multi-electron Atoms</vt:lpstr>
      <vt:lpstr>Relative Energy Levels of Orbitals in Hydrogen</vt:lpstr>
      <vt:lpstr>Relative Energy Levels of Orbitals  in Multi-electron Atoms</vt:lpstr>
      <vt:lpstr>Total Number of Electrons in Subshells</vt:lpstr>
      <vt:lpstr>Aufbau process for building  electron configurations</vt:lpstr>
      <vt:lpstr>The Ground (most stable) State Electron Configurations for Multi-electron Atoms</vt:lpstr>
      <vt:lpstr>Electron Configurations for Multi-Electron Atoms</vt:lpstr>
      <vt:lpstr>Electron Configuration for Sodium (long and short-hand forms)</vt:lpstr>
      <vt:lpstr>Electron Configurations for 3rd Period Elements (using the noble gas abbreviated form)</vt:lpstr>
      <vt:lpstr>Orbital Diagrams for 2nd Period Elements</vt:lpstr>
      <vt:lpstr>Electron Configurations for Transition Metals using a noble gas symbol for inner shell.</vt:lpstr>
      <vt:lpstr>Orbital Diagrams for The Transition Metals</vt:lpstr>
      <vt:lpstr>Periodic Table</vt:lpstr>
      <vt:lpstr>The spdf Blocks of Periodic Table</vt:lpstr>
      <vt:lpstr>Main Group Elements</vt:lpstr>
      <vt:lpstr>Electron Configurations for Valence-Shells</vt:lpstr>
      <vt:lpstr>Periodic Trend of Atomic Sizes</vt:lpstr>
      <vt:lpstr>Ionization Energy</vt:lpstr>
      <vt:lpstr>What is Ionization Energy?</vt:lpstr>
      <vt:lpstr>The Periodic Trend of Ionization Energy</vt:lpstr>
      <vt:lpstr>First Ionization Energies of Elements</vt:lpstr>
      <vt:lpstr>Successive Ionization Energies for Magnesium</vt:lpstr>
      <vt:lpstr>Successive Ionization Energies  for 3rd Period Elements </vt:lpstr>
      <vt:lpstr>Electron Affinity</vt:lpstr>
      <vt:lpstr>Electron Affinity = Energy released when an electron is added to a gaseous atom</vt:lpstr>
      <vt:lpstr>Electron Affinity</vt:lpstr>
      <vt:lpstr>Electron Affinity</vt:lpstr>
      <vt:lpstr>Electron Affinity</vt:lpstr>
      <vt:lpstr>Electronegativity</vt:lpstr>
      <vt:lpstr>Trend in Electronegativity</vt:lpstr>
      <vt:lpstr>Trends of Atomic Properties</vt:lpstr>
      <vt:lpstr>Trends in Metallic, Ionic, and Covalent Characters</vt:lpstr>
      <vt:lpstr>Exercise-#1: Trends in Atomic Properties</vt:lpstr>
      <vt:lpstr>Exercise-#2: Trend in Atomic Properties</vt:lpstr>
      <vt:lpstr>Exercise-#3: Trend in Atomic Properties</vt:lpstr>
      <vt:lpstr>Exercise-#4: Trends in Atomic Properties</vt:lpstr>
      <vt:lpstr>Exercise-#4: Trends in Atomic Properties</vt:lpstr>
      <vt:lpstr>Exercise-#5: Trends in Atomic Properties</vt:lpstr>
      <vt:lpstr>Exercise-#6: Trends in Atomic Properties</vt:lpstr>
      <vt:lpstr>Exercise-#7: Trends in Atomic Properties</vt:lpstr>
      <vt:lpstr>Exercise-#8: Relative Size of Orbitals</vt:lpstr>
      <vt:lpstr>Exercise-#9: Trends in Atomic Properties</vt:lpstr>
    </vt:vector>
  </TitlesOfParts>
  <Company>PCCD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Atomic Structure &amp; Periodicity</dc:title>
  <dc:creator>Siraj Omar</dc:creator>
  <cp:lastModifiedBy>Siraj Omar</cp:lastModifiedBy>
  <cp:revision>190</cp:revision>
  <dcterms:created xsi:type="dcterms:W3CDTF">2010-01-01T23:28:16Z</dcterms:created>
  <dcterms:modified xsi:type="dcterms:W3CDTF">2018-05-19T22:27:28Z</dcterms:modified>
</cp:coreProperties>
</file>