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2" r:id="rId5"/>
    <p:sldId id="320" r:id="rId6"/>
    <p:sldId id="275" r:id="rId7"/>
    <p:sldId id="261" r:id="rId8"/>
    <p:sldId id="262" r:id="rId9"/>
    <p:sldId id="263" r:id="rId10"/>
    <p:sldId id="267" r:id="rId11"/>
    <p:sldId id="319" r:id="rId12"/>
    <p:sldId id="264" r:id="rId13"/>
    <p:sldId id="265" r:id="rId14"/>
    <p:sldId id="260" r:id="rId15"/>
    <p:sldId id="266" r:id="rId16"/>
    <p:sldId id="268" r:id="rId17"/>
    <p:sldId id="276" r:id="rId18"/>
    <p:sldId id="269" r:id="rId19"/>
    <p:sldId id="270" r:id="rId20"/>
    <p:sldId id="277" r:id="rId21"/>
    <p:sldId id="279" r:id="rId22"/>
    <p:sldId id="312" r:id="rId23"/>
    <p:sldId id="313" r:id="rId24"/>
    <p:sldId id="280" r:id="rId25"/>
    <p:sldId id="314" r:id="rId26"/>
    <p:sldId id="315" r:id="rId27"/>
    <p:sldId id="281" r:id="rId28"/>
    <p:sldId id="282" r:id="rId29"/>
    <p:sldId id="283" r:id="rId30"/>
    <p:sldId id="284" r:id="rId31"/>
    <p:sldId id="287" r:id="rId32"/>
    <p:sldId id="289" r:id="rId33"/>
    <p:sldId id="285" r:id="rId34"/>
    <p:sldId id="291" r:id="rId35"/>
    <p:sldId id="294" r:id="rId36"/>
    <p:sldId id="311" r:id="rId37"/>
    <p:sldId id="293" r:id="rId38"/>
    <p:sldId id="292" r:id="rId39"/>
    <p:sldId id="290" r:id="rId40"/>
    <p:sldId id="297" r:id="rId41"/>
    <p:sldId id="295" r:id="rId42"/>
    <p:sldId id="299" r:id="rId43"/>
    <p:sldId id="300" r:id="rId44"/>
    <p:sldId id="301" r:id="rId45"/>
    <p:sldId id="302" r:id="rId46"/>
    <p:sldId id="303" r:id="rId47"/>
    <p:sldId id="304" r:id="rId48"/>
    <p:sldId id="296" r:id="rId49"/>
    <p:sldId id="288" r:id="rId50"/>
    <p:sldId id="305" r:id="rId51"/>
    <p:sldId id="307" r:id="rId52"/>
    <p:sldId id="306" r:id="rId53"/>
    <p:sldId id="308" r:id="rId54"/>
    <p:sldId id="309" r:id="rId55"/>
    <p:sldId id="316" r:id="rId56"/>
    <p:sldId id="317" r:id="rId57"/>
    <p:sldId id="318" r:id="rId58"/>
    <p:sldId id="31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5" autoAdjust="0"/>
    <p:restoredTop sz="86474" autoAdjust="0"/>
  </p:normalViewPr>
  <p:slideViewPr>
    <p:cSldViewPr>
      <p:cViewPr varScale="1">
        <p:scale>
          <a:sx n="64" d="100"/>
          <a:sy n="64" d="100"/>
        </p:scale>
        <p:origin x="1260" y="72"/>
      </p:cViewPr>
      <p:guideLst>
        <p:guide orient="horz" pos="2160"/>
        <p:guide pos="2880"/>
      </p:guideLst>
    </p:cSldViewPr>
  </p:slideViewPr>
  <p:outlineViewPr>
    <p:cViewPr>
      <p:scale>
        <a:sx n="33" d="100"/>
        <a:sy n="33" d="100"/>
      </p:scale>
      <p:origin x="0" y="12678"/>
    </p:cViewPr>
  </p:outlineViewPr>
  <p:notesTextViewPr>
    <p:cViewPr>
      <p:scale>
        <a:sx n="100" d="100"/>
        <a:sy n="100" d="100"/>
      </p:scale>
      <p:origin x="0" y="0"/>
    </p:cViewPr>
  </p:notesTextViewPr>
  <p:sorterViewPr>
    <p:cViewPr>
      <p:scale>
        <a:sx n="66" d="100"/>
        <a:sy n="66" d="100"/>
      </p:scale>
      <p:origin x="0" y="91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730FF4-5384-8545-9A41-CBB280E0CDFA}" type="slidenum">
              <a:rPr lang="en-US" altLang="en-US"/>
              <a:pPr/>
              <a:t>‹#›</a:t>
            </a:fld>
            <a:endParaRPr lang="en-US" altLang="en-US"/>
          </a:p>
        </p:txBody>
      </p:sp>
    </p:spTree>
    <p:extLst>
      <p:ext uri="{BB962C8B-B14F-4D97-AF65-F5344CB8AC3E}">
        <p14:creationId xmlns:p14="http://schemas.microsoft.com/office/powerpoint/2010/main" val="30511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CF99A5-C43F-5944-9E99-C892B0B2C6A4}" type="slidenum">
              <a:rPr lang="en-US" altLang="en-US"/>
              <a:pPr/>
              <a:t>‹#›</a:t>
            </a:fld>
            <a:endParaRPr lang="en-US" altLang="en-US"/>
          </a:p>
        </p:txBody>
      </p:sp>
    </p:spTree>
    <p:extLst>
      <p:ext uri="{BB962C8B-B14F-4D97-AF65-F5344CB8AC3E}">
        <p14:creationId xmlns:p14="http://schemas.microsoft.com/office/powerpoint/2010/main" val="36144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3C16DC-B488-4841-9862-3552B2FCAEC2}" type="slidenum">
              <a:rPr lang="en-US" altLang="en-US"/>
              <a:pPr/>
              <a:t>‹#›</a:t>
            </a:fld>
            <a:endParaRPr lang="en-US" altLang="en-US"/>
          </a:p>
        </p:txBody>
      </p:sp>
    </p:spTree>
    <p:extLst>
      <p:ext uri="{BB962C8B-B14F-4D97-AF65-F5344CB8AC3E}">
        <p14:creationId xmlns:p14="http://schemas.microsoft.com/office/powerpoint/2010/main" val="174145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5EE7CA-D957-784E-8FB6-9DBB83399A5E}" type="slidenum">
              <a:rPr lang="en-US" altLang="en-US"/>
              <a:pPr/>
              <a:t>‹#›</a:t>
            </a:fld>
            <a:endParaRPr lang="en-US" altLang="en-US"/>
          </a:p>
        </p:txBody>
      </p:sp>
    </p:spTree>
    <p:extLst>
      <p:ext uri="{BB962C8B-B14F-4D97-AF65-F5344CB8AC3E}">
        <p14:creationId xmlns:p14="http://schemas.microsoft.com/office/powerpoint/2010/main" val="56335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21,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87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2CF8EF-5F7C-6940-8CD5-EF2F082C3957}" type="slidenum">
              <a:rPr lang="en-US" altLang="en-US"/>
              <a:pPr/>
              <a:t>‹#›</a:t>
            </a:fld>
            <a:endParaRPr lang="en-US" altLang="en-US"/>
          </a:p>
        </p:txBody>
      </p:sp>
    </p:spTree>
    <p:extLst>
      <p:ext uri="{BB962C8B-B14F-4D97-AF65-F5344CB8AC3E}">
        <p14:creationId xmlns:p14="http://schemas.microsoft.com/office/powerpoint/2010/main" val="194356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98C67B-EB34-4944-8991-07234A0F2870}" type="slidenum">
              <a:rPr lang="en-US" altLang="en-US"/>
              <a:pPr/>
              <a:t>‹#›</a:t>
            </a:fld>
            <a:endParaRPr lang="en-US" altLang="en-US"/>
          </a:p>
        </p:txBody>
      </p:sp>
    </p:spTree>
    <p:extLst>
      <p:ext uri="{BB962C8B-B14F-4D97-AF65-F5344CB8AC3E}">
        <p14:creationId xmlns:p14="http://schemas.microsoft.com/office/powerpoint/2010/main" val="12604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494746-24AE-4343-BE99-2D6F6C939308}" type="slidenum">
              <a:rPr lang="en-US" altLang="en-US"/>
              <a:pPr/>
              <a:t>‹#›</a:t>
            </a:fld>
            <a:endParaRPr lang="en-US" altLang="en-US"/>
          </a:p>
        </p:txBody>
      </p:sp>
    </p:spTree>
    <p:extLst>
      <p:ext uri="{BB962C8B-B14F-4D97-AF65-F5344CB8AC3E}">
        <p14:creationId xmlns:p14="http://schemas.microsoft.com/office/powerpoint/2010/main" val="94995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0F4C563-F50C-EB41-BBC4-0B9CC0F78A92}" type="slidenum">
              <a:rPr lang="en-US" altLang="en-US"/>
              <a:pPr/>
              <a:t>‹#›</a:t>
            </a:fld>
            <a:endParaRPr lang="en-US" altLang="en-US"/>
          </a:p>
        </p:txBody>
      </p:sp>
    </p:spTree>
    <p:extLst>
      <p:ext uri="{BB962C8B-B14F-4D97-AF65-F5344CB8AC3E}">
        <p14:creationId xmlns:p14="http://schemas.microsoft.com/office/powerpoint/2010/main" val="15661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F510460-EBEC-3945-B2F0-81D0CEAF1E65}" type="slidenum">
              <a:rPr lang="en-US" altLang="en-US"/>
              <a:pPr/>
              <a:t>‹#›</a:t>
            </a:fld>
            <a:endParaRPr lang="en-US" altLang="en-US"/>
          </a:p>
        </p:txBody>
      </p:sp>
    </p:spTree>
    <p:extLst>
      <p:ext uri="{BB962C8B-B14F-4D97-AF65-F5344CB8AC3E}">
        <p14:creationId xmlns:p14="http://schemas.microsoft.com/office/powerpoint/2010/main" val="35148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9BE89D5-78FD-CB4A-A2CA-1F615E0026ED}" type="slidenum">
              <a:rPr lang="en-US" altLang="en-US"/>
              <a:pPr/>
              <a:t>‹#›</a:t>
            </a:fld>
            <a:endParaRPr lang="en-US" altLang="en-US"/>
          </a:p>
        </p:txBody>
      </p:sp>
    </p:spTree>
    <p:extLst>
      <p:ext uri="{BB962C8B-B14F-4D97-AF65-F5344CB8AC3E}">
        <p14:creationId xmlns:p14="http://schemas.microsoft.com/office/powerpoint/2010/main" val="17580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7658C9-692C-F54F-AA74-AD6A1CF8A777}" type="slidenum">
              <a:rPr lang="en-US" altLang="en-US"/>
              <a:pPr/>
              <a:t>‹#›</a:t>
            </a:fld>
            <a:endParaRPr lang="en-US" altLang="en-US"/>
          </a:p>
        </p:txBody>
      </p:sp>
    </p:spTree>
    <p:extLst>
      <p:ext uri="{BB962C8B-B14F-4D97-AF65-F5344CB8AC3E}">
        <p14:creationId xmlns:p14="http://schemas.microsoft.com/office/powerpoint/2010/main" val="210422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0D0F53-55C1-ED4A-B802-2DEE1DDA8FE2}" type="slidenum">
              <a:rPr lang="en-US" altLang="en-US"/>
              <a:pPr/>
              <a:t>‹#›</a:t>
            </a:fld>
            <a:endParaRPr lang="en-US" altLang="en-US"/>
          </a:p>
        </p:txBody>
      </p:sp>
    </p:spTree>
    <p:extLst>
      <p:ext uri="{BB962C8B-B14F-4D97-AF65-F5344CB8AC3E}">
        <p14:creationId xmlns:p14="http://schemas.microsoft.com/office/powerpoint/2010/main" val="99524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FAEDF26-5A66-4B4F-98BC-6764D4840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z="4000" dirty="0">
                <a:latin typeface="Times New Roman" charset="0"/>
                <a:ea typeface="Times New Roman" charset="0"/>
                <a:cs typeface="Times New Roman" charset="0"/>
              </a:rPr>
              <a:t>Acid-Base Equilibria</a:t>
            </a:r>
          </a:p>
        </p:txBody>
      </p:sp>
      <p:sp>
        <p:nvSpPr>
          <p:cNvPr id="2051" name="Rectangle 3"/>
          <p:cNvSpPr>
            <a:spLocks noGrp="1" noChangeArrowheads="1"/>
          </p:cNvSpPr>
          <p:nvPr>
            <p:ph type="body" idx="1"/>
          </p:nvPr>
        </p:nvSpPr>
        <p:spPr/>
        <p:txBody>
          <a:bodyPr/>
          <a:lstStyle/>
          <a:p>
            <a:pPr eaLnBrk="1" hangingPunct="1">
              <a:lnSpc>
                <a:spcPct val="150000"/>
              </a:lnSpc>
            </a:pPr>
            <a:r>
              <a:rPr lang="en-US" altLang="en-US" sz="2800" dirty="0">
                <a:latin typeface="Times New Roman" charset="0"/>
                <a:ea typeface="Times New Roman" charset="0"/>
                <a:cs typeface="Times New Roman" charset="0"/>
              </a:rPr>
              <a:t>Common Ion Effect on pH of Acids and Bases</a:t>
            </a:r>
          </a:p>
          <a:p>
            <a:pPr eaLnBrk="1" hangingPunct="1">
              <a:lnSpc>
                <a:spcPct val="150000"/>
              </a:lnSpc>
            </a:pPr>
            <a:r>
              <a:rPr lang="en-US" altLang="en-US" sz="2800" dirty="0">
                <a:latin typeface="Times New Roman" charset="0"/>
                <a:ea typeface="Times New Roman" charset="0"/>
                <a:cs typeface="Times New Roman" charset="0"/>
              </a:rPr>
              <a:t>pH of Buffer Solutions </a:t>
            </a:r>
          </a:p>
          <a:p>
            <a:pPr eaLnBrk="1" hangingPunct="1">
              <a:lnSpc>
                <a:spcPct val="150000"/>
              </a:lnSpc>
            </a:pPr>
            <a:r>
              <a:rPr lang="en-US" altLang="en-US" sz="2800" dirty="0">
                <a:latin typeface="Times New Roman" charset="0"/>
                <a:ea typeface="Times New Roman" charset="0"/>
                <a:cs typeface="Times New Roman" charset="0"/>
              </a:rPr>
              <a:t>Buffering Reactions and Buffer Capacity</a:t>
            </a:r>
          </a:p>
          <a:p>
            <a:pPr eaLnBrk="1" hangingPunct="1">
              <a:lnSpc>
                <a:spcPct val="150000"/>
              </a:lnSpc>
            </a:pPr>
            <a:r>
              <a:rPr lang="en-US" altLang="en-US" sz="2800" dirty="0">
                <a:latin typeface="Times New Roman" charset="0"/>
                <a:ea typeface="Times New Roman" charset="0"/>
                <a:cs typeface="Times New Roman" charset="0"/>
              </a:rPr>
              <a:t>pH-Titration Curves for </a:t>
            </a:r>
            <a:r>
              <a:rPr lang="en-US" altLang="en-US" sz="2800" dirty="0" smtClean="0">
                <a:latin typeface="Times New Roman" charset="0"/>
                <a:ea typeface="Times New Roman" charset="0"/>
                <a:cs typeface="Times New Roman" charset="0"/>
              </a:rPr>
              <a:t>Acid-Base Titration</a:t>
            </a:r>
            <a:endParaRPr lang="en-US" altLang="en-US" sz="2800" dirty="0">
              <a:latin typeface="Times New Roman" charset="0"/>
              <a:ea typeface="Times New Roman" charset="0"/>
              <a:cs typeface="Times New Roman" charset="0"/>
            </a:endParaRPr>
          </a:p>
          <a:p>
            <a:pPr eaLnBrk="1" hangingPunct="1">
              <a:lnSpc>
                <a:spcPct val="150000"/>
              </a:lnSpc>
            </a:pPr>
            <a:r>
              <a:rPr lang="en-US" altLang="en-US" sz="2800" dirty="0">
                <a:latin typeface="Times New Roman" charset="0"/>
                <a:ea typeface="Times New Roman" charset="0"/>
                <a:cs typeface="Times New Roman" charset="0"/>
              </a:rPr>
              <a:t>Acid-Base Titration Indicators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lstStyle/>
          <a:p>
            <a:pPr eaLnBrk="1" hangingPunct="1"/>
            <a:r>
              <a:rPr lang="en-US" altLang="en-US" sz="4000">
                <a:latin typeface="Times New Roman" charset="0"/>
                <a:ea typeface="Times New Roman" charset="0"/>
                <a:cs typeface="Times New Roman" charset="0"/>
              </a:rPr>
              <a:t>Buffer Solutions</a:t>
            </a:r>
          </a:p>
        </p:txBody>
      </p:sp>
      <p:pic>
        <p:nvPicPr>
          <p:cNvPr id="12291" name="Picture 4" descr="Let’s-Review_Graphi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71488" y="1371600"/>
            <a:ext cx="8199437" cy="502920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Buffering Reactions</a:t>
            </a:r>
            <a:endParaRPr lang="en-US" sz="4000" dirty="0">
              <a:latin typeface="Times New Roman" panose="02020603050405020304" pitchFamily="18" charset="0"/>
              <a:cs typeface="Times New Roman" panose="02020603050405020304" pitchFamily="18" charset="0"/>
            </a:endParaRPr>
          </a:p>
        </p:txBody>
      </p:sp>
      <p:pic>
        <p:nvPicPr>
          <p:cNvPr id="2" name="Picture Placeholder 1" descr="CNX_Chem_14_06_bufferchr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05" r="-13705"/>
          <a:stretch>
            <a:fillRect/>
          </a:stretch>
        </p:blipFill>
        <p:spPr>
          <a:xfrm>
            <a:off x="263292" y="1299314"/>
            <a:ext cx="8573229" cy="3721596"/>
          </a:xfrm>
        </p:spPr>
      </p:pic>
      <p:sp>
        <p:nvSpPr>
          <p:cNvPr id="7" name="Text Placeholder 6"/>
          <p:cNvSpPr>
            <a:spLocks noGrp="1"/>
          </p:cNvSpPr>
          <p:nvPr>
            <p:ph type="body" sz="quarter" idx="14"/>
          </p:nvPr>
        </p:nvSpPr>
        <p:spPr>
          <a:xfrm>
            <a:off x="457200" y="5386508"/>
            <a:ext cx="8062912" cy="751691"/>
          </a:xfrm>
        </p:spPr>
        <p:txBody>
          <a:bodyPr>
            <a:normAutofit/>
          </a:bodyPr>
          <a:lstStyle/>
          <a:p>
            <a:r>
              <a:rPr lang="en-US" sz="2400" dirty="0">
                <a:latin typeface="Times New Roman" panose="02020603050405020304" pitchFamily="18" charset="0"/>
                <a:cs typeface="Times New Roman" panose="02020603050405020304" pitchFamily="18" charset="0"/>
              </a:rPr>
              <a:t>This diagram shows the buffer action of these reactions.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43428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Henderson–Hasselbalch Equation</a:t>
            </a:r>
          </a:p>
        </p:txBody>
      </p:sp>
      <p:sp>
        <p:nvSpPr>
          <p:cNvPr id="13315" name="Rectangle 3"/>
          <p:cNvSpPr>
            <a:spLocks noGrp="1" noChangeArrowheads="1"/>
          </p:cNvSpPr>
          <p:nvPr>
            <p:ph type="body" idx="1"/>
          </p:nvPr>
        </p:nvSpPr>
        <p:spPr>
          <a:xfrm>
            <a:off x="762000" y="1600200"/>
            <a:ext cx="7924800" cy="4525963"/>
          </a:xfrm>
        </p:spPr>
        <p:txBody>
          <a:bodyPr/>
          <a:lstStyle/>
          <a:p>
            <a:pPr eaLnBrk="1" hangingPunct="1"/>
            <a:r>
              <a:rPr lang="en-US" altLang="en-US">
                <a:latin typeface="Times New Roman" charset="0"/>
                <a:ea typeface="Times New Roman" charset="0"/>
                <a:cs typeface="Times New Roman" charset="0"/>
              </a:rPr>
              <a:t>HA</a:t>
            </a:r>
            <a:r>
              <a:rPr lang="en-US" altLang="en-US" sz="2400">
                <a:latin typeface="Times New Roman" charset="0"/>
                <a:ea typeface="Times New Roman" charset="0"/>
                <a:cs typeface="Times New Roman" charset="0"/>
              </a:rPr>
              <a:t>(aq)</a:t>
            </a:r>
            <a:r>
              <a:rPr lang="en-US" altLang="en-US">
                <a:latin typeface="Times New Roman" charset="0"/>
                <a:ea typeface="Times New Roman" charset="0"/>
                <a:cs typeface="Times New Roman" charset="0"/>
              </a:rPr>
              <a:t>  </a:t>
            </a:r>
            <a:r>
              <a:rPr lang="en-US" altLang="en-US" b="1">
                <a:latin typeface="Comic Sans MS" charset="0"/>
              </a:rPr>
              <a:t>⇌</a:t>
            </a:r>
            <a:r>
              <a:rPr lang="en-US" altLang="en-US">
                <a:latin typeface="Times New Roman" charset="0"/>
                <a:ea typeface="Times New Roman" charset="0"/>
                <a:cs typeface="Times New Roman" charset="0"/>
              </a:rPr>
              <a:t>   H</a:t>
            </a:r>
            <a:r>
              <a:rPr lang="en-US" altLang="en-US" baseline="360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(aq)</a:t>
            </a:r>
            <a:r>
              <a:rPr lang="en-US" altLang="en-US">
                <a:latin typeface="Times New Roman" charset="0"/>
                <a:ea typeface="Times New Roman" charset="0"/>
                <a:cs typeface="Times New Roman" charset="0"/>
              </a:rPr>
              <a:t> + A</a:t>
            </a:r>
            <a:r>
              <a:rPr lang="en-US" altLang="en-US" baseline="360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(aq)</a:t>
            </a:r>
            <a:r>
              <a:rPr lang="en-US" altLang="en-US">
                <a:latin typeface="Times New Roman" charset="0"/>
                <a:ea typeface="Times New Roman" charset="0"/>
                <a:cs typeface="Times New Roman" charset="0"/>
              </a:rPr>
              <a:t>;</a:t>
            </a:r>
          </a:p>
          <a:p>
            <a:pPr eaLnBrk="1" hangingPunct="1"/>
            <a:endParaRPr lang="en-US" altLang="en-US" sz="2000">
              <a:latin typeface="Times New Roman" charset="0"/>
              <a:ea typeface="Times New Roman" charset="0"/>
              <a:cs typeface="Times New Roman" charset="0"/>
            </a:endParaRPr>
          </a:p>
          <a:p>
            <a:pPr eaLnBrk="1" hangingPunct="1"/>
            <a:r>
              <a:rPr lang="en-US" altLang="en-US" i="1">
                <a:latin typeface="Times New Roman" charset="0"/>
                <a:ea typeface="Times New Roman" charset="0"/>
                <a:cs typeface="Times New Roman" charset="0"/>
              </a:rPr>
              <a:t>K</a:t>
            </a:r>
            <a:r>
              <a:rPr lang="en-US" altLang="en-US" baseline="-12000">
                <a:latin typeface="Times New Roman" charset="0"/>
                <a:ea typeface="Times New Roman" charset="0"/>
                <a:cs typeface="Times New Roman" charset="0"/>
              </a:rPr>
              <a:t>a</a:t>
            </a:r>
            <a:r>
              <a:rPr lang="en-US" altLang="en-US">
                <a:latin typeface="Times New Roman" charset="0"/>
                <a:ea typeface="Times New Roman" charset="0"/>
                <a:cs typeface="Times New Roman" charset="0"/>
              </a:rPr>
              <a:t> =</a:t>
            </a:r>
          </a:p>
          <a:p>
            <a:pPr eaLnBrk="1" hangingPunct="1"/>
            <a:endParaRPr lang="en-US" altLang="en-US" sz="2000">
              <a:latin typeface="Times New Roman" charset="0"/>
              <a:ea typeface="Times New Roman" charset="0"/>
              <a:cs typeface="Times New Roman" charset="0"/>
            </a:endParaRPr>
          </a:p>
          <a:p>
            <a:pPr eaLnBrk="1" hangingPunct="1"/>
            <a:r>
              <a:rPr lang="en-US" altLang="en-US">
                <a:latin typeface="Times New Roman" charset="0"/>
                <a:ea typeface="Times New Roman" charset="0"/>
                <a:cs typeface="Times New Roman" charset="0"/>
              </a:rPr>
              <a:t>pH = p</a:t>
            </a:r>
            <a:r>
              <a:rPr lang="en-US" altLang="en-US" i="1">
                <a:latin typeface="Times New Roman" charset="0"/>
                <a:ea typeface="Times New Roman" charset="0"/>
                <a:cs typeface="Times New Roman" charset="0"/>
              </a:rPr>
              <a:t>K</a:t>
            </a:r>
            <a:r>
              <a:rPr lang="en-US" altLang="en-US">
                <a:latin typeface="Times New Roman" charset="0"/>
                <a:ea typeface="Times New Roman" charset="0"/>
                <a:cs typeface="Times New Roman" charset="0"/>
              </a:rPr>
              <a:t>a + log(</a:t>
            </a:r>
            <a:r>
              <a:rPr lang="en-US" altLang="en-US" sz="2800">
                <a:latin typeface="Times New Roman" charset="0"/>
                <a:ea typeface="Times New Roman" charset="0"/>
                <a:cs typeface="Times New Roman" charset="0"/>
              </a:rPr>
              <a:t>[A</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a:t>
            </a:r>
            <a:r>
              <a:rPr lang="en-US" altLang="en-US"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[HA]</a:t>
            </a:r>
            <a:r>
              <a:rPr lang="en-US" altLang="en-US">
                <a:latin typeface="Times New Roman" charset="0"/>
                <a:ea typeface="Times New Roman" charset="0"/>
                <a:cs typeface="Times New Roman" charset="0"/>
              </a:rPr>
              <a:t>)</a:t>
            </a:r>
          </a:p>
          <a:p>
            <a:pPr eaLnBrk="1" hangingPunct="1"/>
            <a:r>
              <a:rPr lang="en-US" altLang="en-US">
                <a:latin typeface="Times New Roman" charset="0"/>
                <a:ea typeface="Times New Roman" charset="0"/>
                <a:cs typeface="Times New Roman" charset="0"/>
              </a:rPr>
              <a:t> For a particular buffer system, solutions with the same </a:t>
            </a:r>
            <a:r>
              <a:rPr lang="en-US" altLang="en-US" sz="2800">
                <a:latin typeface="Times New Roman" charset="0"/>
                <a:ea typeface="Times New Roman" charset="0"/>
                <a:cs typeface="Times New Roman" charset="0"/>
              </a:rPr>
              <a:t>[A</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a:t>
            </a:r>
            <a:r>
              <a:rPr lang="en-US" altLang="en-US"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[HA]</a:t>
            </a:r>
            <a:r>
              <a:rPr lang="en-US" altLang="en-US">
                <a:latin typeface="Times New Roman" charset="0"/>
                <a:ea typeface="Times New Roman" charset="0"/>
                <a:cs typeface="Times New Roman" charset="0"/>
              </a:rPr>
              <a:t> ratio have same pH.</a:t>
            </a:r>
          </a:p>
        </p:txBody>
      </p:sp>
      <p:sp>
        <p:nvSpPr>
          <p:cNvPr id="133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13317" name="Object 4"/>
          <p:cNvGraphicFramePr>
            <a:graphicFrameLocks noChangeAspect="1"/>
          </p:cNvGraphicFramePr>
          <p:nvPr/>
        </p:nvGraphicFramePr>
        <p:xfrm>
          <a:off x="2133600" y="2362200"/>
          <a:ext cx="1600200" cy="1065213"/>
        </p:xfrm>
        <a:graphic>
          <a:graphicData uri="http://schemas.openxmlformats.org/presentationml/2006/ole">
            <mc:AlternateContent xmlns:mc="http://schemas.openxmlformats.org/markup-compatibility/2006">
              <mc:Choice xmlns:v="urn:schemas-microsoft-com:vml" Requires="v">
                <p:oleObj spid="_x0000_s13322" name="Equation" r:id="rId3" imgW="660113" imgH="444307" progId="Equation.3">
                  <p:embed/>
                </p:oleObj>
              </mc:Choice>
              <mc:Fallback>
                <p:oleObj name="Equation" r:id="rId3" imgW="660113"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362200"/>
                        <a:ext cx="16002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pH of Buffer Solution: </a:t>
            </a:r>
            <a:r>
              <a:rPr lang="en-US" altLang="en-US" sz="3600" dirty="0" smtClean="0">
                <a:latin typeface="Times New Roman" charset="0"/>
                <a:ea typeface="Times New Roman" charset="0"/>
                <a:cs typeface="Times New Roman" charset="0"/>
              </a:rPr>
              <a:t>Example-#1</a:t>
            </a:r>
            <a:endParaRPr lang="en-US" altLang="en-US" sz="3600" dirty="0">
              <a:latin typeface="Times New Roman" charset="0"/>
              <a:ea typeface="Times New Roman" charset="0"/>
              <a:cs typeface="Times New Roman" charset="0"/>
            </a:endParaRPr>
          </a:p>
        </p:txBody>
      </p:sp>
      <p:sp>
        <p:nvSpPr>
          <p:cNvPr id="13315" name="Rectangle 3"/>
          <p:cNvSpPr>
            <a:spLocks noGrp="1" noChangeArrowheads="1"/>
          </p:cNvSpPr>
          <p:nvPr>
            <p:ph type="body" idx="1"/>
          </p:nvPr>
        </p:nvSpPr>
        <p:spPr/>
        <p:txBody>
          <a:bodyPr/>
          <a:lstStyle/>
          <a:p>
            <a:pPr eaLnBrk="1" hangingPunct="1"/>
            <a:r>
              <a:rPr lang="en-US" altLang="en-US" sz="2800">
                <a:latin typeface="Times New Roman" charset="0"/>
                <a:ea typeface="Times New Roman" charset="0"/>
                <a:cs typeface="Times New Roman" charset="0"/>
              </a:rPr>
              <a:t>What is the pH of a buffer solution that is 0.45 </a:t>
            </a:r>
            <a:r>
              <a:rPr lang="en-US" altLang="en-US" sz="2800" i="1">
                <a:latin typeface="Times New Roman" charset="0"/>
                <a:ea typeface="Times New Roman" charset="0"/>
                <a:cs typeface="Times New Roman" charset="0"/>
              </a:rPr>
              <a:t>M</a:t>
            </a:r>
            <a:r>
              <a:rPr lang="en-US" altLang="en-US" sz="2800">
                <a:latin typeface="Times New Roman" charset="0"/>
                <a:ea typeface="Times New Roman" charset="0"/>
                <a:cs typeface="Times New Roman" charset="0"/>
              </a:rPr>
              <a:t> acetic acid (HC</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and 0.85 M sodium acetate (NaC</a:t>
            </a:r>
            <a:r>
              <a:rPr lang="en-US" altLang="en-US" sz="2800" baseline="-25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25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25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The </a:t>
            </a:r>
            <a:r>
              <a:rPr lang="en-US" altLang="en-US" sz="2800" i="1">
                <a:latin typeface="Times New Roman" charset="0"/>
                <a:ea typeface="Times New Roman" charset="0"/>
                <a:cs typeface="Times New Roman" charset="0"/>
              </a:rPr>
              <a:t>K</a:t>
            </a:r>
            <a:r>
              <a:rPr lang="en-US" altLang="en-US" sz="2800" baseline="-25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for acetic acid is 1.8 × 10</a:t>
            </a:r>
            <a:r>
              <a:rPr lang="en-US" altLang="en-US" sz="2800" baseline="30000">
                <a:latin typeface="Times New Roman" charset="0"/>
                <a:ea typeface="Times New Roman" charset="0"/>
                <a:cs typeface="Times New Roman" charset="0"/>
              </a:rPr>
              <a:t>–5</a:t>
            </a:r>
            <a:r>
              <a:rPr lang="en-US" altLang="en-US" sz="2800">
                <a:latin typeface="Times New Roman" charset="0"/>
                <a:ea typeface="Times New Roman" charset="0"/>
                <a:cs typeface="Times New Roman" charset="0"/>
              </a:rPr>
              <a:t>.</a:t>
            </a:r>
          </a:p>
          <a:p>
            <a:pPr eaLnBrk="1" hangingPunct="1">
              <a:buFontTx/>
              <a:buNone/>
            </a:pPr>
            <a:endParaRPr lang="en-US" altLang="en-US" sz="2800">
              <a:latin typeface="Times New Roman" charset="0"/>
              <a:ea typeface="Times New Roman" charset="0"/>
              <a:cs typeface="Times New Roman" charset="0"/>
            </a:endParaRPr>
          </a:p>
          <a:p>
            <a:pPr eaLnBrk="1" hangingPunct="1"/>
            <a:r>
              <a:rPr lang="en-US" altLang="en-US" sz="2800">
                <a:latin typeface="Times New Roman" charset="0"/>
                <a:ea typeface="Times New Roman" charset="0"/>
                <a:cs typeface="Times New Roman" charset="0"/>
              </a:rPr>
              <a:t>Solution:</a:t>
            </a:r>
          </a:p>
          <a:p>
            <a:pPr eaLnBrk="1" hangingPunct="1"/>
            <a:r>
              <a:rPr lang="en-US" altLang="en-US" sz="2800">
                <a:latin typeface="Times New Roman" charset="0"/>
                <a:ea typeface="Times New Roman" charset="0"/>
                <a:cs typeface="Times New Roman" charset="0"/>
              </a:rPr>
              <a:t>pH = p</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 log([C</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a:t>
            </a:r>
            <a:r>
              <a:rPr lang="en-US" altLang="en-US" sz="2800"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[HC</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a:t>
            </a:r>
          </a:p>
          <a:p>
            <a:pPr eaLnBrk="1" hangingPunct="1"/>
            <a:r>
              <a:rPr lang="en-US" altLang="en-US" sz="2800">
                <a:latin typeface="Times New Roman" charset="0"/>
                <a:ea typeface="Times New Roman" charset="0"/>
                <a:cs typeface="Times New Roman" charset="0"/>
              </a:rPr>
              <a:t>pH = -log(1.8 × 10</a:t>
            </a:r>
            <a:r>
              <a:rPr lang="en-US" altLang="en-US" sz="2800" baseline="30000">
                <a:latin typeface="Times New Roman" charset="0"/>
                <a:ea typeface="Times New Roman" charset="0"/>
                <a:cs typeface="Times New Roman" charset="0"/>
              </a:rPr>
              <a:t>–5</a:t>
            </a:r>
            <a:r>
              <a:rPr lang="en-US" altLang="en-US" sz="2800">
                <a:latin typeface="Times New Roman" charset="0"/>
                <a:ea typeface="Times New Roman" charset="0"/>
                <a:cs typeface="Times New Roman" charset="0"/>
              </a:rPr>
              <a:t>) + log(0.85/0.45)</a:t>
            </a:r>
          </a:p>
          <a:p>
            <a:pPr eaLnBrk="1" hangingPunct="1"/>
            <a:r>
              <a:rPr lang="en-US" altLang="en-US" sz="2800">
                <a:latin typeface="Times New Roman" charset="0"/>
                <a:ea typeface="Times New Roman" charset="0"/>
                <a:cs typeface="Times New Roman" charset="0"/>
              </a:rPr>
              <a:t>pH = 4.74 + 0.28 = </a:t>
            </a:r>
            <a:r>
              <a:rPr lang="en-US" altLang="en-US" sz="2800" b="1">
                <a:latin typeface="Times New Roman" charset="0"/>
                <a:ea typeface="Times New Roman" charset="0"/>
                <a:cs typeface="Times New Roman" charset="0"/>
              </a:rPr>
              <a:t>5.02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Characteristics of Buffer Solutions</a:t>
            </a:r>
          </a:p>
        </p:txBody>
      </p:sp>
      <p:sp>
        <p:nvSpPr>
          <p:cNvPr id="6147" name="Rectangle 3"/>
          <p:cNvSpPr>
            <a:spLocks noGrp="1" noChangeArrowheads="1"/>
          </p:cNvSpPr>
          <p:nvPr>
            <p:ph type="body" idx="1"/>
          </p:nvPr>
        </p:nvSpPr>
        <p:spPr/>
        <p:txBody>
          <a:bodyPr/>
          <a:lstStyle/>
          <a:p>
            <a:pPr eaLnBrk="1" hangingPunct="1"/>
            <a:r>
              <a:rPr lang="en-US" altLang="en-US" sz="2800">
                <a:latin typeface="Times New Roman" charset="0"/>
                <a:ea typeface="Times New Roman" charset="0"/>
                <a:cs typeface="Times New Roman" charset="0"/>
              </a:rPr>
              <a:t>Contain weak acids or weak bases and their corresponding conjugate partners (common ions).</a:t>
            </a:r>
          </a:p>
          <a:p>
            <a:pPr eaLnBrk="1" hangingPunct="1"/>
            <a:r>
              <a:rPr lang="en-US" altLang="en-US" sz="2800">
                <a:latin typeface="Times New Roman" charset="0"/>
                <a:ea typeface="Times New Roman" charset="0"/>
                <a:cs typeface="Times New Roman" charset="0"/>
              </a:rPr>
              <a:t>Resist changes in pH.</a:t>
            </a:r>
          </a:p>
          <a:p>
            <a:pPr eaLnBrk="1" hangingPunct="1"/>
            <a:r>
              <a:rPr lang="en-US" altLang="en-US" sz="2800">
                <a:latin typeface="Times New Roman" charset="0"/>
                <a:ea typeface="Times New Roman" charset="0"/>
                <a:cs typeface="Times New Roman" charset="0"/>
              </a:rPr>
              <a:t>Buffering capacity depends on concentrations of weak acid or weak base and their common ions.</a:t>
            </a:r>
          </a:p>
          <a:p>
            <a:pPr eaLnBrk="1" hangingPunct="1"/>
            <a:r>
              <a:rPr lang="en-US" altLang="en-US" sz="2800">
                <a:latin typeface="Times New Roman" charset="0"/>
                <a:ea typeface="Times New Roman" charset="0"/>
                <a:cs typeface="Times New Roman" charset="0"/>
              </a:rPr>
              <a:t>Effective pH buffering range ~ p</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rPr>
              <a:t> 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ea typeface="Times New Roman" charset="0"/>
                <a:cs typeface="Times New Roman" charset="0"/>
              </a:rPr>
              <a:t>Characteristics of Buffer Solutions</a:t>
            </a:r>
          </a:p>
        </p:txBody>
      </p:sp>
      <p:sp>
        <p:nvSpPr>
          <p:cNvPr id="14339" name="Rectangle 3"/>
          <p:cNvSpPr>
            <a:spLocks noGrp="1" noChangeArrowheads="1"/>
          </p:cNvSpPr>
          <p:nvPr>
            <p:ph type="body" idx="1"/>
          </p:nvPr>
        </p:nvSpPr>
        <p:spPr>
          <a:xfrm>
            <a:off x="457200" y="1371600"/>
            <a:ext cx="8229600" cy="5029200"/>
          </a:xfrm>
        </p:spPr>
        <p:txBody>
          <a:bodyPr/>
          <a:lstStyle/>
          <a:p>
            <a:pPr marL="609600" indent="-609600" eaLnBrk="1" hangingPunct="1">
              <a:lnSpc>
                <a:spcPct val="90000"/>
              </a:lnSpc>
              <a:buFontTx/>
              <a:buAutoNum type="arabicPeriod"/>
            </a:pPr>
            <a:r>
              <a:rPr lang="en-US" altLang="en-US" sz="2400">
                <a:latin typeface="Times New Roman" charset="0"/>
                <a:ea typeface="Times New Roman" charset="0"/>
                <a:cs typeface="Times New Roman" charset="0"/>
              </a:rPr>
              <a:t>Buffers contain relatively large amounts of the weak acids (HA) and their conjugate base (A</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(or weak bases and their conjugate acids)</a:t>
            </a:r>
          </a:p>
          <a:p>
            <a:pPr marL="609600" indent="-609600" eaLnBrk="1" hangingPunct="1">
              <a:lnSpc>
                <a:spcPct val="90000"/>
              </a:lnSpc>
              <a:buFontTx/>
              <a:buAutoNum type="arabicPeriod"/>
            </a:pPr>
            <a:r>
              <a:rPr lang="en-US" altLang="en-US" sz="2400">
                <a:latin typeface="Times New Roman" charset="0"/>
                <a:ea typeface="Times New Roman" charset="0"/>
                <a:cs typeface="Times New Roman" charset="0"/>
              </a:rPr>
              <a:t>Buffer pH is determined by the p</a:t>
            </a:r>
            <a:r>
              <a:rPr lang="en-US" altLang="en-US" sz="2400" i="1">
                <a:latin typeface="Times New Roman" charset="0"/>
                <a:ea typeface="Times New Roman" charset="0"/>
                <a:cs typeface="Times New Roman" charset="0"/>
              </a:rPr>
              <a:t>K</a:t>
            </a:r>
            <a:r>
              <a:rPr lang="en-US" altLang="en-US" sz="2400" baseline="-12000">
                <a:latin typeface="Times New Roman" charset="0"/>
                <a:ea typeface="Times New Roman" charset="0"/>
                <a:cs typeface="Times New Roman" charset="0"/>
              </a:rPr>
              <a:t>a</a:t>
            </a:r>
            <a:r>
              <a:rPr lang="en-US" altLang="en-US" sz="2400">
                <a:latin typeface="Times New Roman" charset="0"/>
                <a:ea typeface="Times New Roman" charset="0"/>
                <a:cs typeface="Times New Roman" charset="0"/>
              </a:rPr>
              <a:t> of the acid HA and the molar ratio of the conjugate base to acid: [A</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]/[HA]. </a:t>
            </a:r>
          </a:p>
          <a:p>
            <a:pPr marL="609600" indent="-609600" eaLnBrk="1" hangingPunct="1">
              <a:lnSpc>
                <a:spcPct val="90000"/>
              </a:lnSpc>
              <a:buFontTx/>
              <a:buAutoNum type="arabicPeriod"/>
            </a:pPr>
            <a:r>
              <a:rPr lang="en-US" altLang="en-US" sz="2400">
                <a:latin typeface="Times New Roman" charset="0"/>
                <a:ea typeface="Times New Roman" charset="0"/>
                <a:cs typeface="Times New Roman" charset="0"/>
              </a:rPr>
              <a:t>Buffer pH changes very little because the ratio [A</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]/[HA] changes very little when a small amount of strong acid or strong base is added.</a:t>
            </a:r>
          </a:p>
          <a:p>
            <a:pPr marL="609600" indent="-609600" eaLnBrk="1" hangingPunct="1">
              <a:lnSpc>
                <a:spcPct val="90000"/>
              </a:lnSpc>
              <a:buFontTx/>
              <a:buAutoNum type="arabicPeriod"/>
            </a:pPr>
            <a:r>
              <a:rPr lang="en-US" altLang="en-US" sz="2400">
                <a:latin typeface="Times New Roman" charset="0"/>
                <a:ea typeface="Times New Roman" charset="0"/>
                <a:cs typeface="Times New Roman" charset="0"/>
              </a:rPr>
              <a:t>[H</a:t>
            </a:r>
            <a:r>
              <a:rPr lang="en-US" altLang="en-US" sz="2400" baseline="-14000">
                <a:latin typeface="Times New Roman" charset="0"/>
                <a:ea typeface="Times New Roman" charset="0"/>
                <a:cs typeface="Times New Roman" charset="0"/>
              </a:rPr>
              <a:t>3</a:t>
            </a:r>
            <a:r>
              <a:rPr lang="en-US" altLang="en-US" sz="2400">
                <a:latin typeface="Times New Roman" charset="0"/>
                <a:ea typeface="Times New Roman" charset="0"/>
                <a:cs typeface="Times New Roman" charset="0"/>
              </a:rPr>
              <a:t>O</a:t>
            </a:r>
            <a:r>
              <a:rPr lang="en-US" altLang="en-US" sz="2400" baseline="360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in buffer solutions remains more or less constant:</a:t>
            </a:r>
          </a:p>
          <a:p>
            <a:pPr marL="990600" lvl="1" indent="-533400" eaLnBrk="1" hangingPunct="1">
              <a:lnSpc>
                <a:spcPct val="90000"/>
              </a:lnSpc>
              <a:buFontTx/>
              <a:buNone/>
            </a:pPr>
            <a:r>
              <a:rPr lang="en-US" altLang="en-US" sz="2000">
                <a:latin typeface="Times New Roman" charset="0"/>
                <a:ea typeface="Times New Roman" charset="0"/>
                <a:cs typeface="Times New Roman" charset="0"/>
              </a:rPr>
              <a:t> 	</a:t>
            </a:r>
            <a:r>
              <a:rPr lang="en-US" altLang="en-US" sz="2400">
                <a:latin typeface="Times New Roman" charset="0"/>
                <a:ea typeface="Times New Roman" charset="0"/>
                <a:cs typeface="Times New Roman" charset="0"/>
              </a:rPr>
              <a:t>Most of H</a:t>
            </a:r>
            <a:r>
              <a:rPr lang="en-US" altLang="en-US" sz="2400" baseline="360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from strong acid is absorbed by the conjugate base A</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most of OH</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added from strong base reacts with acid HA in the buffer to yield A</a:t>
            </a:r>
            <a:r>
              <a:rPr lang="he-IL" altLang="en-US" sz="2400">
                <a:latin typeface="Times New Roman" charset="0"/>
                <a:ea typeface="Times New Roman" charset="0"/>
                <a:cs typeface="Times New Roman" charset="0"/>
              </a:rPr>
              <a:t>־</a:t>
            </a:r>
            <a:r>
              <a:rPr lang="en-US" altLang="en-US" sz="2400">
                <a:latin typeface="Times New Roman" charset="0"/>
                <a:ea typeface="Times New Roman" charset="0"/>
                <a:cs typeface="Times New Roman" charset="0"/>
              </a:rPr>
              <a:t> and H</a:t>
            </a:r>
            <a:r>
              <a:rPr lang="en-US" altLang="en-US" sz="2400" baseline="-14000">
                <a:latin typeface="Times New Roman" charset="0"/>
                <a:ea typeface="Times New Roman" charset="0"/>
                <a:cs typeface="Times New Roman" charset="0"/>
              </a:rPr>
              <a:t>2</a:t>
            </a:r>
            <a:r>
              <a:rPr lang="en-US" altLang="en-US" sz="2400">
                <a:latin typeface="Times New Roman" charset="0"/>
                <a:ea typeface="Times New Roman" charset="0"/>
                <a:cs typeface="Times New Roman"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altLang="en-US" sz="4000">
                <a:latin typeface="Times New Roman" charset="0"/>
                <a:ea typeface="Times New Roman" charset="0"/>
                <a:cs typeface="Times New Roman" charset="0"/>
              </a:rPr>
              <a:t>Buffering Capacity</a:t>
            </a:r>
          </a:p>
        </p:txBody>
      </p:sp>
      <p:sp>
        <p:nvSpPr>
          <p:cNvPr id="16387" name="Rectangle 3"/>
          <p:cNvSpPr>
            <a:spLocks noGrp="1" noChangeArrowheads="1"/>
          </p:cNvSpPr>
          <p:nvPr>
            <p:ph type="body" idx="1"/>
          </p:nvPr>
        </p:nvSpPr>
        <p:spPr>
          <a:xfrm>
            <a:off x="457200" y="1295400"/>
            <a:ext cx="8229600" cy="5181600"/>
          </a:xfrm>
        </p:spPr>
        <p:txBody>
          <a:bodyPr/>
          <a:lstStyle/>
          <a:p>
            <a:pPr eaLnBrk="1" hangingPunct="1"/>
            <a:r>
              <a:rPr lang="en-US" altLang="en-US" sz="2800">
                <a:latin typeface="Times New Roman" charset="0"/>
                <a:ea typeface="Times New Roman" charset="0"/>
                <a:cs typeface="Times New Roman" charset="0"/>
              </a:rPr>
              <a:t>How much H</a:t>
            </a:r>
            <a:r>
              <a:rPr lang="en-US" altLang="en-US" sz="2800" baseline="-14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6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or OH</a:t>
            </a:r>
            <a:r>
              <a:rPr lang="en-US" altLang="en-US" sz="2800" baseline="36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a buffer can absorb to change its pH by 1 unit.</a:t>
            </a:r>
          </a:p>
          <a:p>
            <a:pPr eaLnBrk="1" hangingPunct="1"/>
            <a:r>
              <a:rPr lang="en-US" altLang="en-US" sz="2800">
                <a:latin typeface="Times New Roman" charset="0"/>
                <a:ea typeface="Times New Roman" charset="0"/>
                <a:cs typeface="Times New Roman" charset="0"/>
              </a:rPr>
              <a:t>It depends on the concentrations of HA and A</a:t>
            </a:r>
            <a:r>
              <a:rPr lang="he-IL" altLang="en-US" sz="28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a:t>
            </a:r>
          </a:p>
          <a:p>
            <a:pPr eaLnBrk="1" hangingPunct="1"/>
            <a:r>
              <a:rPr lang="en-US" altLang="en-US" sz="2800">
                <a:latin typeface="Times New Roman" charset="0"/>
                <a:ea typeface="Times New Roman" charset="0"/>
                <a:cs typeface="Times New Roman" charset="0"/>
              </a:rPr>
              <a:t>High [HA] and [A</a:t>
            </a:r>
            <a:r>
              <a:rPr lang="he-IL" altLang="en-US" sz="28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lead to large buffering capacity. </a:t>
            </a:r>
          </a:p>
          <a:p>
            <a:pPr eaLnBrk="1" hangingPunct="1"/>
            <a:r>
              <a:rPr lang="en-US" altLang="en-US" sz="2800">
                <a:latin typeface="Times New Roman" charset="0"/>
                <a:ea typeface="Times New Roman" charset="0"/>
                <a:cs typeface="Times New Roman" charset="0"/>
              </a:rPr>
              <a:t>Optimal buffering occurs when [HA] = [A</a:t>
            </a:r>
            <a:r>
              <a:rPr lang="he-IL" altLang="en-US" sz="28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a:t>
            </a:r>
          </a:p>
          <a:p>
            <a:pPr eaLnBrk="1" hangingPunct="1"/>
            <a:r>
              <a:rPr lang="en-US" altLang="en-US" sz="2800">
                <a:latin typeface="Times New Roman" charset="0"/>
                <a:ea typeface="Times New Roman" charset="0"/>
                <a:cs typeface="Times New Roman" charset="0"/>
              </a:rPr>
              <a:t>Ratio [A</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[HA] ~ 1 strong resist to change when either H</a:t>
            </a:r>
            <a:r>
              <a:rPr lang="en-US" altLang="en-US" sz="2800" baseline="-14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6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or OH</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is added.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Common Buffers and Their pH Range</a:t>
            </a:r>
          </a:p>
        </p:txBody>
      </p:sp>
      <p:sp>
        <p:nvSpPr>
          <p:cNvPr id="18435" name="Rectangle 3"/>
          <p:cNvSpPr>
            <a:spLocks noGrp="1" noChangeArrowheads="1"/>
          </p:cNvSpPr>
          <p:nvPr>
            <p:ph type="body" idx="1"/>
          </p:nvPr>
        </p:nvSpPr>
        <p:spPr>
          <a:xfrm>
            <a:off x="457200" y="1600200"/>
            <a:ext cx="8229600" cy="4800600"/>
          </a:xfrm>
        </p:spPr>
        <p:txBody>
          <a:bodyPr/>
          <a:lstStyle/>
          <a:p>
            <a:pPr eaLnBrk="1" hangingPunct="1">
              <a:buFontTx/>
              <a:buNone/>
            </a:pPr>
            <a:r>
              <a:rPr lang="en-US" altLang="en-US" sz="2800" u="sng">
                <a:latin typeface="Times New Roman" charset="0"/>
                <a:ea typeface="Times New Roman" charset="0"/>
                <a:cs typeface="Times New Roman" charset="0"/>
              </a:rPr>
              <a:t>       Buffers		   	     p</a:t>
            </a:r>
            <a:r>
              <a:rPr lang="en-US" altLang="en-US" sz="2800" i="1" u="sng">
                <a:latin typeface="Times New Roman" charset="0"/>
                <a:ea typeface="Times New Roman" charset="0"/>
                <a:cs typeface="Times New Roman" charset="0"/>
              </a:rPr>
              <a:t>K</a:t>
            </a:r>
            <a:r>
              <a:rPr lang="en-US" altLang="en-US" sz="2800" u="sng" baseline="-12000">
                <a:latin typeface="Times New Roman" charset="0"/>
                <a:ea typeface="Times New Roman" charset="0"/>
                <a:cs typeface="Times New Roman" charset="0"/>
              </a:rPr>
              <a:t>a</a:t>
            </a:r>
            <a:r>
              <a:rPr lang="en-US" altLang="en-US" sz="2800" u="sng">
                <a:latin typeface="Times New Roman" charset="0"/>
                <a:ea typeface="Times New Roman" charset="0"/>
                <a:cs typeface="Times New Roman" charset="0"/>
              </a:rPr>
              <a:t> 	pH Range</a:t>
            </a:r>
            <a:endParaRPr lang="en-US" altLang="en-US" sz="2800">
              <a:latin typeface="Times New Roman" charset="0"/>
              <a:ea typeface="Times New Roman" charset="0"/>
              <a:cs typeface="Times New Roman" charset="0"/>
            </a:endParaRPr>
          </a:p>
          <a:p>
            <a:pPr eaLnBrk="1" hangingPunct="1"/>
            <a:r>
              <a:rPr lang="en-US" altLang="en-US" sz="2800">
                <a:latin typeface="Times New Roman" charset="0"/>
                <a:ea typeface="Times New Roman" charset="0"/>
                <a:cs typeface="Times New Roman" charset="0"/>
              </a:rPr>
              <a:t>HCHO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NaCHO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3.74	2.74 – 4.74</a:t>
            </a:r>
          </a:p>
          <a:p>
            <a:pPr eaLnBrk="1" hangingPunct="1"/>
            <a:r>
              <a:rPr lang="en-US" altLang="en-US" sz="2800">
                <a:latin typeface="Times New Roman" charset="0"/>
                <a:ea typeface="Times New Roman" charset="0"/>
                <a:cs typeface="Times New Roman" charset="0"/>
              </a:rPr>
              <a:t>CH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CO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 – NaCH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CO</a:t>
            </a:r>
            <a:r>
              <a:rPr lang="en-US" altLang="en-US" sz="2800" baseline="-12000">
                <a:latin typeface="Times New Roman" charset="0"/>
                <a:ea typeface="Times New Roman" charset="0"/>
                <a:cs typeface="Times New Roman" charset="0"/>
              </a:rPr>
              <a:t>2    </a:t>
            </a:r>
            <a:r>
              <a:rPr lang="en-US" altLang="en-US" sz="2800">
                <a:latin typeface="Times New Roman" charset="0"/>
                <a:ea typeface="Times New Roman" charset="0"/>
                <a:cs typeface="Times New Roman" charset="0"/>
              </a:rPr>
              <a:t>4.74	3.74 – 5.74</a:t>
            </a:r>
          </a:p>
          <a:p>
            <a:pPr eaLnBrk="1" hangingPunct="1"/>
            <a:r>
              <a:rPr lang="en-US" altLang="en-US" sz="2800">
                <a:latin typeface="Times New Roman" charset="0"/>
                <a:ea typeface="Times New Roman" charset="0"/>
                <a:cs typeface="Times New Roman" charset="0"/>
              </a:rPr>
              <a:t>KH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 K</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7.21	6.20 – 8.20 </a:t>
            </a:r>
          </a:p>
          <a:p>
            <a:pPr eaLnBrk="1" hangingPunct="1"/>
            <a:r>
              <a:rPr lang="en-US" altLang="en-US" sz="2800">
                <a:latin typeface="Times New Roman" charset="0"/>
                <a:ea typeface="Times New Roman" charset="0"/>
                <a:cs typeface="Times New Roman" charset="0"/>
              </a:rPr>
              <a:t>CO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O – NaHCO</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6.37	5.40 – 7.40</a:t>
            </a:r>
          </a:p>
          <a:p>
            <a:pPr eaLnBrk="1" hangingPunct="1"/>
            <a:r>
              <a:rPr lang="en-US" altLang="en-US" sz="2800">
                <a:latin typeface="Times New Roman" charset="0"/>
                <a:ea typeface="Times New Roman" charset="0"/>
                <a:cs typeface="Times New Roman" charset="0"/>
              </a:rPr>
              <a:t>NH</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Cl – NH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9.25	8.25 – 10.25</a:t>
            </a:r>
            <a:endParaRPr lang="en-US" altLang="en-US" sz="2800">
              <a:latin typeface="Times New Roman" charset="0"/>
              <a:ea typeface="Times New Roman" charset="0"/>
              <a:cs typeface="Times New Roman" charset="0"/>
              <a:sym typeface="Symbol" charset="2"/>
            </a:endParaRPr>
          </a:p>
          <a:p>
            <a:pPr eaLnBrk="1" hangingPunct="1">
              <a:buFontTx/>
              <a:buNone/>
            </a:pPr>
            <a:r>
              <a:rPr lang="en-US" altLang="en-US" sz="2800">
                <a:latin typeface="Times New Roman" charset="0"/>
                <a:ea typeface="Times New Roman" charset="0"/>
                <a:cs typeface="Times New Roman" charset="0"/>
                <a:sym typeface="Symbol" charset="2"/>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Choosing a Buffer System</a:t>
            </a:r>
          </a:p>
        </p:txBody>
      </p:sp>
      <p:sp>
        <p:nvSpPr>
          <p:cNvPr id="19459" name="Rectangle 3"/>
          <p:cNvSpPr>
            <a:spLocks noGrp="1" noChangeArrowheads="1"/>
          </p:cNvSpPr>
          <p:nvPr>
            <p:ph type="body" idx="1"/>
          </p:nvPr>
        </p:nvSpPr>
        <p:spPr/>
        <p:txBody>
          <a:bodyPr/>
          <a:lstStyle/>
          <a:p>
            <a:pPr eaLnBrk="1" hangingPunct="1"/>
            <a:r>
              <a:rPr lang="en-US" altLang="en-US" sz="2800">
                <a:latin typeface="Times New Roman" charset="0"/>
                <a:ea typeface="Times New Roman" charset="0"/>
                <a:cs typeface="Times New Roman" charset="0"/>
              </a:rPr>
              <a:t>The weak acid in buffer has p</a:t>
            </a:r>
            <a:r>
              <a:rPr lang="en-US" altLang="en-US" sz="2800" i="1">
                <a:latin typeface="Times New Roman" charset="0"/>
                <a:ea typeface="Times New Roman" charset="0"/>
                <a:cs typeface="Times New Roman" charset="0"/>
              </a:rPr>
              <a:t>K</a:t>
            </a:r>
            <a:r>
              <a:rPr lang="en-US" altLang="en-US" sz="2800" baseline="-16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close to target pH.</a:t>
            </a:r>
          </a:p>
          <a:p>
            <a:pPr eaLnBrk="1" hangingPunct="1"/>
            <a:r>
              <a:rPr lang="en-US" altLang="en-US" sz="2800">
                <a:latin typeface="Times New Roman" charset="0"/>
                <a:ea typeface="Times New Roman" charset="0"/>
                <a:cs typeface="Times New Roman" charset="0"/>
                <a:sym typeface="Symbol" charset="2"/>
              </a:rPr>
              <a:t>For example, KH</a:t>
            </a:r>
            <a:r>
              <a:rPr lang="en-US" altLang="en-US"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sym typeface="Symbol" charset="2"/>
              </a:rPr>
              <a:t>PO</a:t>
            </a:r>
            <a:r>
              <a:rPr lang="en-US" altLang="en-US"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sym typeface="Symbol" charset="2"/>
              </a:rPr>
              <a:t> and K</a:t>
            </a:r>
            <a:r>
              <a:rPr lang="en-US" altLang="en-US" sz="2800" baseline="-14000">
                <a:latin typeface="Times New Roman" charset="0"/>
                <a:ea typeface="Times New Roman" charset="0"/>
                <a:cs typeface="Times New Roman" charset="0"/>
                <a:sym typeface="Symbol" charset="2"/>
              </a:rPr>
              <a:t>2</a:t>
            </a:r>
            <a:r>
              <a:rPr lang="en-US" altLang="en-US" sz="2800">
                <a:latin typeface="Times New Roman" charset="0"/>
                <a:ea typeface="Times New Roman" charset="0"/>
                <a:cs typeface="Times New Roman" charset="0"/>
                <a:sym typeface="Symbol" charset="2"/>
              </a:rPr>
              <a:t>HPO</a:t>
            </a:r>
            <a:r>
              <a:rPr lang="en-US" altLang="en-US" sz="2800" baseline="-16000">
                <a:latin typeface="Times New Roman" charset="0"/>
                <a:ea typeface="Times New Roman" charset="0"/>
                <a:cs typeface="Times New Roman" charset="0"/>
                <a:sym typeface="Symbol" charset="2"/>
              </a:rPr>
              <a:t>4</a:t>
            </a:r>
            <a:r>
              <a:rPr lang="en-US" altLang="en-US" sz="2800">
                <a:latin typeface="Times New Roman" charset="0"/>
                <a:ea typeface="Times New Roman" charset="0"/>
                <a:cs typeface="Times New Roman" charset="0"/>
                <a:sym typeface="Symbol" charset="2"/>
              </a:rPr>
              <a:t> may be used to buffer at pH ~ 7.5 (H</a:t>
            </a:r>
            <a:r>
              <a:rPr lang="en-US" altLang="en-US"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sym typeface="Symbol" charset="2"/>
              </a:rPr>
              <a:t>PO</a:t>
            </a:r>
            <a:r>
              <a:rPr lang="en-US" altLang="en-US" baseline="-12000">
                <a:latin typeface="Times New Roman" charset="0"/>
                <a:ea typeface="Times New Roman" charset="0"/>
                <a:cs typeface="Times New Roman" charset="0"/>
              </a:rPr>
              <a:t>4</a:t>
            </a:r>
            <a:r>
              <a:rPr lang="he-IL"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Symbol" charset="2"/>
              </a:rPr>
              <a:t> has </a:t>
            </a:r>
            <a:r>
              <a:rPr lang="en-US" altLang="en-US" sz="2800">
                <a:latin typeface="Times New Roman" charset="0"/>
                <a:ea typeface="Times New Roman" charset="0"/>
                <a:cs typeface="Times New Roman" charset="0"/>
              </a:rPr>
              <a:t>p</a:t>
            </a:r>
            <a:r>
              <a:rPr lang="en-US" altLang="en-US" sz="2800" i="1">
                <a:latin typeface="Times New Roman" charset="0"/>
                <a:ea typeface="Times New Roman" charset="0"/>
                <a:cs typeface="Times New Roman" charset="0"/>
              </a:rPr>
              <a:t>K</a:t>
            </a:r>
            <a:r>
              <a:rPr lang="en-US" altLang="en-US" sz="2800" baseline="-16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sym typeface="Symbol" charset="2"/>
              </a:rPr>
              <a:t> = 7.20) </a:t>
            </a:r>
          </a:p>
          <a:p>
            <a:pPr eaLnBrk="1" hangingPunct="1"/>
            <a:r>
              <a:rPr lang="en-US" altLang="en-US" sz="2800">
                <a:latin typeface="Times New Roman" charset="0"/>
                <a:ea typeface="Times New Roman" charset="0"/>
                <a:cs typeface="Times New Roman" charset="0"/>
                <a:sym typeface="Symbol" charset="2"/>
              </a:rPr>
              <a:t>Phosphate buffer is most effective in the pH range 6.20 – 8.20; it has the highest buffering capacity at about pH = 7.20.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Making Buffer Solution: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20483" name="Rectangle 3"/>
          <p:cNvSpPr>
            <a:spLocks noGrp="1" noChangeArrowheads="1"/>
          </p:cNvSpPr>
          <p:nvPr>
            <p:ph type="body" idx="1"/>
          </p:nvPr>
        </p:nvSpPr>
        <p:spPr/>
        <p:txBody>
          <a:bodyPr/>
          <a:lstStyle/>
          <a:p>
            <a:pPr marL="609600" indent="-609600" eaLnBrk="1" hangingPunct="1">
              <a:buFontTx/>
              <a:buNone/>
            </a:pPr>
            <a:r>
              <a:rPr lang="en-US" altLang="en-US" sz="2800">
                <a:latin typeface="Times New Roman" charset="0"/>
                <a:ea typeface="Times New Roman" charset="0"/>
                <a:cs typeface="Times New Roman" charset="0"/>
              </a:rPr>
              <a:t>	A phosphate buffer with pH = 7.40 is prepared using KH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and K</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endParaRPr lang="en-US" altLang="en-US" sz="2800">
              <a:latin typeface="Times New Roman" charset="0"/>
              <a:ea typeface="Times New Roman" charset="0"/>
              <a:cs typeface="Times New Roman" charset="0"/>
            </a:endParaRPr>
          </a:p>
          <a:p>
            <a:pPr marL="609600" indent="-609600" eaLnBrk="1" hangingPunct="1">
              <a:buFontTx/>
              <a:buNone/>
            </a:pPr>
            <a:r>
              <a:rPr lang="en-US" altLang="en-US">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(a) What is the molar ratio of [HPO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to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in the buffered solution? </a:t>
            </a:r>
          </a:p>
          <a:p>
            <a:pPr marL="609600" indent="-609600" eaLnBrk="1" hangingPunct="1">
              <a:buFontTx/>
              <a:buNone/>
            </a:pPr>
            <a:r>
              <a:rPr lang="en-US" altLang="en-US" sz="2800">
                <a:latin typeface="Times New Roman" charset="0"/>
                <a:ea typeface="Times New Roman" charset="0"/>
                <a:cs typeface="Times New Roman" charset="0"/>
              </a:rPr>
              <a:t>	(b) If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a:t>
            </a:r>
            <a:r>
              <a:rPr lang="en-US" altLang="en-US" sz="2800" baseline="340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 0.20 </a:t>
            </a:r>
            <a:r>
              <a:rPr lang="en-US" altLang="en-US" sz="2800" i="1">
                <a:latin typeface="Times New Roman" charset="0"/>
                <a:ea typeface="Times New Roman" charset="0"/>
                <a:cs typeface="Times New Roman" charset="0"/>
              </a:rPr>
              <a:t>M</a:t>
            </a:r>
            <a:r>
              <a:rPr lang="en-US" altLang="en-US" sz="2800">
                <a:latin typeface="Times New Roman" charset="0"/>
                <a:ea typeface="Times New Roman" charset="0"/>
                <a:cs typeface="Times New Roman" charset="0"/>
              </a:rPr>
              <a:t>, what is [HPO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a:t>
            </a:r>
          </a:p>
          <a:p>
            <a:pPr marL="609600" indent="-609600" eaLnBrk="1" hangingPunct="1">
              <a:buFontTx/>
              <a:buNone/>
            </a:pPr>
            <a:r>
              <a:rPr lang="en-US" altLang="en-US" sz="2800">
                <a:latin typeface="Times New Roman" charset="0"/>
                <a:ea typeface="Times New Roman" charset="0"/>
                <a:cs typeface="Times New Roman" charset="0"/>
              </a:rPr>
              <a:t>	(c) How many grams of KH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and K</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respectively, are needed to make 500. mL of this solution?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has </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 6.2 x 10</a:t>
            </a:r>
            <a:r>
              <a:rPr lang="en-US" altLang="en-US" sz="2800" baseline="30000">
                <a:latin typeface="Times New Roman" charset="0"/>
                <a:ea typeface="Times New Roman" charset="0"/>
                <a:cs typeface="Times New Roman" charset="0"/>
              </a:rPr>
              <a:t>-8</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Common Ion Effect</a:t>
            </a:r>
          </a:p>
        </p:txBody>
      </p:sp>
      <p:sp>
        <p:nvSpPr>
          <p:cNvPr id="3075" name="Rectangle 3"/>
          <p:cNvSpPr>
            <a:spLocks noGrp="1" noChangeArrowheads="1"/>
          </p:cNvSpPr>
          <p:nvPr>
            <p:ph type="body" idx="1"/>
          </p:nvPr>
        </p:nvSpPr>
        <p:spPr/>
        <p:txBody>
          <a:bodyPr/>
          <a:lstStyle/>
          <a:p>
            <a:pPr eaLnBrk="1" hangingPunct="1"/>
            <a:r>
              <a:rPr lang="en-US" altLang="en-US" sz="2800" dirty="0">
                <a:latin typeface="Times New Roman" charset="0"/>
                <a:ea typeface="Times New Roman" charset="0"/>
                <a:cs typeface="Times New Roman" charset="0"/>
              </a:rPr>
              <a:t>Shift in equilibrium position due to the addition of an ion already involved in the equilibrium process.</a:t>
            </a:r>
          </a:p>
          <a:p>
            <a:pPr eaLnBrk="1" hangingPunct="1">
              <a:lnSpc>
                <a:spcPct val="150000"/>
              </a:lnSpc>
            </a:pPr>
            <a:r>
              <a:rPr lang="en-US" altLang="en-US" sz="2800" dirty="0">
                <a:latin typeface="Times New Roman" charset="0"/>
                <a:ea typeface="Times New Roman" charset="0"/>
                <a:cs typeface="Times New Roman" charset="0"/>
              </a:rPr>
              <a:t>Involves Le </a:t>
            </a:r>
            <a:r>
              <a:rPr lang="en-US" altLang="en-US" sz="2800" dirty="0" err="1">
                <a:latin typeface="Times New Roman" charset="0"/>
                <a:ea typeface="Times New Roman" charset="0"/>
                <a:cs typeface="Times New Roman" charset="0"/>
              </a:rPr>
              <a:t>Châtelier’s</a:t>
            </a:r>
            <a:r>
              <a:rPr lang="en-US" altLang="en-US" sz="2800" dirty="0">
                <a:latin typeface="Times New Roman" charset="0"/>
                <a:ea typeface="Times New Roman" charset="0"/>
                <a:cs typeface="Times New Roman" charset="0"/>
              </a:rPr>
              <a:t> principle.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Solutions to </a:t>
            </a:r>
            <a:r>
              <a:rPr lang="en-US" altLang="en-US" sz="3600" dirty="0" smtClean="0">
                <a:latin typeface="Times New Roman" charset="0"/>
                <a:ea typeface="Times New Roman" charset="0"/>
                <a:cs typeface="Times New Roman" charset="0"/>
              </a:rPr>
              <a:t>Buffer: Example-#2</a:t>
            </a:r>
            <a:endParaRPr lang="en-US" altLang="en-US" sz="3600" dirty="0">
              <a:latin typeface="Times New Roman" charset="0"/>
              <a:ea typeface="Times New Roman" charset="0"/>
              <a:cs typeface="Times New Roman" charset="0"/>
            </a:endParaRPr>
          </a:p>
        </p:txBody>
      </p:sp>
      <p:sp>
        <p:nvSpPr>
          <p:cNvPr id="21507" name="Rectangle 3"/>
          <p:cNvSpPr>
            <a:spLocks noGrp="1" noChangeArrowheads="1"/>
          </p:cNvSpPr>
          <p:nvPr>
            <p:ph type="body" idx="1"/>
          </p:nvPr>
        </p:nvSpPr>
        <p:spPr/>
        <p:txBody>
          <a:bodyPr/>
          <a:lstStyle/>
          <a:p>
            <a:pPr eaLnBrk="1" hangingPunct="1">
              <a:buFontTx/>
              <a:buNone/>
            </a:pPr>
            <a:r>
              <a:rPr lang="en-US" altLang="en-US" sz="2800">
                <a:latin typeface="Times New Roman" charset="0"/>
                <a:ea typeface="Times New Roman" charset="0"/>
                <a:cs typeface="Times New Roman" charset="0"/>
              </a:rPr>
              <a:t>(a) Use Henderson-Hasselbalch equation:</a:t>
            </a:r>
          </a:p>
          <a:p>
            <a:pPr eaLnBrk="1" hangingPunct="1"/>
            <a:r>
              <a:rPr lang="en-US" altLang="en-US" sz="2800">
                <a:latin typeface="Times New Roman" charset="0"/>
                <a:ea typeface="Times New Roman" charset="0"/>
                <a:cs typeface="Times New Roman" charset="0"/>
              </a:rPr>
              <a:t>pH = p</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 log([HPO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a:t>
            </a:r>
          </a:p>
          <a:p>
            <a:pPr eaLnBrk="1" hangingPunct="1"/>
            <a:r>
              <a:rPr lang="en-US" altLang="en-US" sz="2800">
                <a:latin typeface="Times New Roman" charset="0"/>
                <a:ea typeface="Times New Roman" charset="0"/>
                <a:cs typeface="Times New Roman" charset="0"/>
              </a:rPr>
              <a:t>7.40 = 7.21 + log([HPO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a:t>
            </a:r>
          </a:p>
          <a:p>
            <a:pPr eaLnBrk="1" hangingPunct="1"/>
            <a:r>
              <a:rPr lang="en-US" altLang="en-US" sz="2800">
                <a:latin typeface="Times New Roman" charset="0"/>
                <a:ea typeface="Times New Roman" charset="0"/>
                <a:cs typeface="Times New Roman" charset="0"/>
              </a:rPr>
              <a:t>log([HPO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7.40 – 7.21 = 0.19</a:t>
            </a:r>
          </a:p>
          <a:p>
            <a:pPr eaLnBrk="1" hangingPunct="1"/>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10</a:t>
            </a:r>
            <a:r>
              <a:rPr lang="en-US" altLang="en-US" sz="2800" baseline="34000">
                <a:latin typeface="Times New Roman" charset="0"/>
                <a:ea typeface="Times New Roman" charset="0"/>
                <a:cs typeface="Times New Roman" charset="0"/>
              </a:rPr>
              <a:t>0.19</a:t>
            </a:r>
            <a:r>
              <a:rPr lang="en-US" altLang="en-US" sz="2800">
                <a:latin typeface="Times New Roman" charset="0"/>
                <a:ea typeface="Times New Roman" charset="0"/>
                <a:cs typeface="Times New Roman" charset="0"/>
              </a:rPr>
              <a:t> = 1.55</a:t>
            </a:r>
          </a:p>
          <a:p>
            <a:pPr eaLnBrk="1" hangingPunct="1"/>
            <a:endParaRPr lang="en-US" altLang="en-US" sz="2800">
              <a:latin typeface="Times New Roman" charset="0"/>
              <a:ea typeface="Times New Roman" charset="0"/>
              <a:cs typeface="Times New Roman" charset="0"/>
            </a:endParaRPr>
          </a:p>
          <a:p>
            <a:pPr eaLnBrk="1" hangingPunct="1">
              <a:buFontTx/>
              <a:buNone/>
            </a:pPr>
            <a:r>
              <a:rPr lang="en-US" altLang="en-US" sz="2800">
                <a:latin typeface="Times New Roman" charset="0"/>
                <a:ea typeface="Times New Roman" charset="0"/>
                <a:cs typeface="Times New Roman" charset="0"/>
              </a:rPr>
              <a:t>(b) If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0.20 </a:t>
            </a:r>
            <a:r>
              <a:rPr lang="en-US" altLang="en-US" sz="2800" i="1">
                <a:latin typeface="Times New Roman" charset="0"/>
                <a:ea typeface="Times New Roman" charset="0"/>
                <a:cs typeface="Times New Roman" charset="0"/>
              </a:rPr>
              <a:t>M</a:t>
            </a:r>
            <a:r>
              <a:rPr lang="en-US" altLang="en-US" sz="2800">
                <a:latin typeface="Times New Roman" charset="0"/>
                <a:ea typeface="Times New Roman" charset="0"/>
                <a:cs typeface="Times New Roman" charset="0"/>
              </a:rPr>
              <a:t>,  </a:t>
            </a:r>
          </a:p>
          <a:p>
            <a:pPr eaLnBrk="1" hangingPunct="1"/>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1.55 x 0.20 </a:t>
            </a:r>
            <a:r>
              <a:rPr lang="en-US" altLang="en-US" sz="2800" i="1">
                <a:latin typeface="Times New Roman" charset="0"/>
                <a:ea typeface="Times New Roman" charset="0"/>
                <a:cs typeface="Times New Roman" charset="0"/>
              </a:rPr>
              <a:t>M</a:t>
            </a:r>
            <a:r>
              <a:rPr lang="en-US" altLang="en-US" sz="2800">
                <a:latin typeface="Times New Roman" charset="0"/>
                <a:ea typeface="Times New Roman" charset="0"/>
                <a:cs typeface="Times New Roman" charset="0"/>
              </a:rPr>
              <a:t> = 0.31 </a:t>
            </a:r>
            <a:r>
              <a:rPr lang="en-US" altLang="en-US" sz="2800" i="1">
                <a:latin typeface="Times New Roman" charset="0"/>
                <a:ea typeface="Times New Roman" charset="0"/>
                <a:cs typeface="Times New Roman" charset="0"/>
              </a:rPr>
              <a: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Solutions to </a:t>
            </a:r>
            <a:r>
              <a:rPr lang="en-US" altLang="en-US" sz="3600" dirty="0" smtClean="0">
                <a:latin typeface="Times New Roman" charset="0"/>
                <a:ea typeface="Times New Roman" charset="0"/>
                <a:cs typeface="Times New Roman" charset="0"/>
              </a:rPr>
              <a:t>Buffer: </a:t>
            </a:r>
            <a:r>
              <a:rPr lang="en-US" altLang="en-US" sz="3600" dirty="0" smtClean="0">
                <a:latin typeface="Times New Roman" charset="0"/>
                <a:ea typeface="Times New Roman" charset="0"/>
                <a:cs typeface="Times New Roman" charset="0"/>
              </a:rPr>
              <a:t>E</a:t>
            </a:r>
            <a:r>
              <a:rPr lang="en-US" altLang="en-US" sz="3600" dirty="0" smtClean="0">
                <a:latin typeface="Times New Roman" charset="0"/>
                <a:ea typeface="Times New Roman" charset="0"/>
                <a:cs typeface="Times New Roman" charset="0"/>
              </a:rPr>
              <a:t>xample-#2</a:t>
            </a:r>
            <a:endParaRPr lang="en-US" altLang="en-US" sz="3600" dirty="0">
              <a:latin typeface="Times New Roman" charset="0"/>
              <a:ea typeface="Times New Roman" charset="0"/>
              <a:cs typeface="Times New Roman" charset="0"/>
            </a:endParaRPr>
          </a:p>
        </p:txBody>
      </p:sp>
      <p:sp>
        <p:nvSpPr>
          <p:cNvPr id="22531" name="Rectangle 3"/>
          <p:cNvSpPr>
            <a:spLocks noGrp="1" noChangeArrowheads="1"/>
          </p:cNvSpPr>
          <p:nvPr>
            <p:ph type="body" idx="1"/>
          </p:nvPr>
        </p:nvSpPr>
        <p:spPr/>
        <p:txBody>
          <a:bodyPr/>
          <a:lstStyle/>
          <a:p>
            <a:pPr eaLnBrk="1" hangingPunct="1">
              <a:buFontTx/>
              <a:buNone/>
            </a:pPr>
            <a:r>
              <a:rPr lang="en-US" altLang="en-US" sz="2800">
                <a:latin typeface="Times New Roman" charset="0"/>
                <a:ea typeface="Times New Roman" charset="0"/>
                <a:cs typeface="Times New Roman" charset="0"/>
              </a:rPr>
              <a:t>(c) Moles of KH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needed =</a:t>
            </a:r>
          </a:p>
          <a:p>
            <a:pPr eaLnBrk="1" hangingPunct="1">
              <a:buFontTx/>
              <a:buNone/>
            </a:pPr>
            <a:r>
              <a:rPr lang="en-US" altLang="en-US" sz="2800">
                <a:latin typeface="Times New Roman" charset="0"/>
                <a:ea typeface="Times New Roman" charset="0"/>
                <a:cs typeface="Times New Roman" charset="0"/>
              </a:rPr>
              <a:t>	500. mL x (1 L/1000 mL) x 0.20 mol/L = 0.10 mole</a:t>
            </a:r>
          </a:p>
          <a:p>
            <a:pPr eaLnBrk="1" hangingPunct="1"/>
            <a:r>
              <a:rPr lang="en-US" altLang="en-US" sz="2800">
                <a:latin typeface="Times New Roman" charset="0"/>
                <a:ea typeface="Times New Roman" charset="0"/>
                <a:cs typeface="Times New Roman" charset="0"/>
              </a:rPr>
              <a:t>Moles of K</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needed =</a:t>
            </a:r>
          </a:p>
          <a:p>
            <a:pPr eaLnBrk="1" hangingPunct="1">
              <a:buFontTx/>
              <a:buNone/>
            </a:pPr>
            <a:r>
              <a:rPr lang="en-US" altLang="en-US" sz="2800">
                <a:latin typeface="Times New Roman" charset="0"/>
                <a:ea typeface="Times New Roman" charset="0"/>
                <a:cs typeface="Times New Roman" charset="0"/>
              </a:rPr>
              <a:t>	 500. mL x (1 L/1000 mL) x 0.31 mol/L = 0.155 mole</a:t>
            </a:r>
          </a:p>
          <a:p>
            <a:pPr eaLnBrk="1" hangingPunct="1"/>
            <a:r>
              <a:rPr lang="en-US" altLang="en-US" sz="2800">
                <a:latin typeface="Times New Roman" charset="0"/>
                <a:ea typeface="Times New Roman" charset="0"/>
                <a:cs typeface="Times New Roman" charset="0"/>
              </a:rPr>
              <a:t>Grams of KH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needed =</a:t>
            </a:r>
          </a:p>
          <a:p>
            <a:pPr eaLnBrk="1" hangingPunct="1">
              <a:buFontTx/>
              <a:buNone/>
            </a:pPr>
            <a:r>
              <a:rPr lang="en-US" altLang="en-US" sz="2800">
                <a:latin typeface="Times New Roman" charset="0"/>
                <a:ea typeface="Times New Roman" charset="0"/>
                <a:cs typeface="Times New Roman" charset="0"/>
              </a:rPr>
              <a:t>		0.10 mol x (136.086 g/mol) = 14 g</a:t>
            </a:r>
          </a:p>
          <a:p>
            <a:pPr eaLnBrk="1" hangingPunct="1"/>
            <a:r>
              <a:rPr lang="en-US" altLang="en-US" sz="2800">
                <a:latin typeface="Times New Roman" charset="0"/>
                <a:ea typeface="Times New Roman" charset="0"/>
                <a:cs typeface="Times New Roman" charset="0"/>
              </a:rPr>
              <a:t>Grams of K</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HPO</a:t>
            </a:r>
            <a:r>
              <a:rPr lang="en-US" altLang="en-US" sz="2800" baseline="-12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 needed =</a:t>
            </a:r>
          </a:p>
          <a:p>
            <a:pPr eaLnBrk="1" hangingPunct="1">
              <a:buFontTx/>
              <a:buNone/>
            </a:pPr>
            <a:r>
              <a:rPr lang="en-US" altLang="en-US" sz="2800">
                <a:latin typeface="Times New Roman" charset="0"/>
                <a:ea typeface="Times New Roman" charset="0"/>
                <a:cs typeface="Times New Roman" charset="0"/>
              </a:rPr>
              <a:t>		0.155 mol x (174.178 g/mol) = 27 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a:solidFill>
                  <a:schemeClr val="tx1"/>
                </a:solidFill>
                <a:latin typeface="Times New Roman" charset="0"/>
                <a:ea typeface="Times New Roman" charset="0"/>
                <a:cs typeface="Times New Roman" charset="0"/>
              </a:rPr>
              <a:t>Buffer </a:t>
            </a:r>
            <a:r>
              <a:rPr lang="en-US" altLang="en-US" sz="3600" dirty="0" smtClean="0">
                <a:solidFill>
                  <a:schemeClr val="tx1"/>
                </a:solidFill>
                <a:latin typeface="Times New Roman" charset="0"/>
                <a:ea typeface="Times New Roman" charset="0"/>
                <a:cs typeface="Times New Roman" charset="0"/>
              </a:rPr>
              <a:t>Exercise-#1</a:t>
            </a:r>
            <a:endParaRPr lang="en-US" altLang="en-US" sz="3600" dirty="0">
              <a:solidFill>
                <a:schemeClr val="tx1"/>
              </a:solidFill>
              <a:latin typeface="Times New Roman" charset="0"/>
              <a:ea typeface="Times New Roman" charset="0"/>
              <a:cs typeface="Times New Roman" charset="0"/>
            </a:endParaRPr>
          </a:p>
        </p:txBody>
      </p:sp>
      <p:sp>
        <p:nvSpPr>
          <p:cNvPr id="67587" name="Rectangle 3"/>
          <p:cNvSpPr>
            <a:spLocks noGrp="1" noChangeArrowheads="1"/>
          </p:cNvSpPr>
          <p:nvPr>
            <p:ph type="body" idx="1"/>
          </p:nvPr>
        </p:nvSpPr>
        <p:spPr/>
        <p:txBody>
          <a:bodyPr/>
          <a:lstStyle/>
          <a:p>
            <a:pPr marL="381000" indent="-381000">
              <a:lnSpc>
                <a:spcPct val="90000"/>
              </a:lnSpc>
              <a:buFontTx/>
              <a:buNone/>
            </a:pPr>
            <a:r>
              <a:rPr lang="en-US" altLang="en-US" sz="2800">
                <a:latin typeface="Times New Roman" charset="0"/>
              </a:rPr>
              <a:t>	Indicate whether each of the following mixtures makes a buffer solution. Explain.</a:t>
            </a:r>
          </a:p>
          <a:p>
            <a:pPr marL="381000" indent="-381000">
              <a:lnSpc>
                <a:spcPct val="90000"/>
              </a:lnSpc>
              <a:buFontTx/>
              <a:buNone/>
            </a:pPr>
            <a:r>
              <a:rPr lang="en-US" altLang="en-US" sz="2400"/>
              <a:t>	</a:t>
            </a:r>
            <a:r>
              <a:rPr lang="en-US" altLang="en-US" sz="2400">
                <a:latin typeface="Times New Roman" charset="0"/>
              </a:rPr>
              <a:t>(a) 50.0 mL of 0.20 </a:t>
            </a:r>
            <a:r>
              <a:rPr lang="en-US" altLang="en-US" sz="2400" i="1">
                <a:latin typeface="Times New Roman" charset="0"/>
              </a:rPr>
              <a:t>M</a:t>
            </a:r>
            <a:r>
              <a:rPr lang="en-US" altLang="en-US" sz="2400">
                <a:latin typeface="Times New Roman" charset="0"/>
              </a:rPr>
              <a:t> CH</a:t>
            </a:r>
            <a:r>
              <a:rPr lang="en-US" altLang="en-US" sz="2400" baseline="-16000">
                <a:latin typeface="Times New Roman" charset="0"/>
              </a:rPr>
              <a:t>3</a:t>
            </a:r>
            <a:r>
              <a:rPr lang="en-US" altLang="en-US" sz="2400">
                <a:latin typeface="Times New Roman" charset="0"/>
              </a:rPr>
              <a:t>CO</a:t>
            </a:r>
            <a:r>
              <a:rPr lang="en-US" altLang="en-US" sz="2400" baseline="-16000">
                <a:latin typeface="Times New Roman" charset="0"/>
              </a:rPr>
              <a:t>2</a:t>
            </a:r>
            <a:r>
              <a:rPr lang="en-US" altLang="en-US" sz="2400">
                <a:latin typeface="Times New Roman" charset="0"/>
              </a:rPr>
              <a:t>H + 50.0 mL of 0.20 </a:t>
            </a:r>
            <a:r>
              <a:rPr lang="en-US" altLang="en-US" sz="2400" i="1">
                <a:latin typeface="Times New Roman" charset="0"/>
              </a:rPr>
              <a:t>M</a:t>
            </a:r>
            <a:r>
              <a:rPr lang="en-US" altLang="en-US" sz="2400">
                <a:latin typeface="Times New Roman" charset="0"/>
              </a:rPr>
              <a:t> NaCH</a:t>
            </a:r>
            <a:r>
              <a:rPr lang="en-US" altLang="en-US" sz="2400" baseline="-16000">
                <a:latin typeface="Times New Roman" charset="0"/>
              </a:rPr>
              <a:t>3</a:t>
            </a:r>
            <a:r>
              <a:rPr lang="en-US" altLang="en-US" sz="2400">
                <a:latin typeface="Times New Roman" charset="0"/>
              </a:rPr>
              <a:t>CO</a:t>
            </a:r>
            <a:r>
              <a:rPr lang="en-US" altLang="en-US" sz="2400" baseline="-16000">
                <a:latin typeface="Times New Roman" charset="0"/>
              </a:rPr>
              <a:t>2</a:t>
            </a:r>
            <a:r>
              <a:rPr lang="en-US" altLang="en-US" sz="2400">
                <a:latin typeface="Times New Roman" charset="0"/>
              </a:rPr>
              <a:t>;</a:t>
            </a:r>
          </a:p>
          <a:p>
            <a:pPr marL="381000" indent="-381000">
              <a:lnSpc>
                <a:spcPct val="90000"/>
              </a:lnSpc>
              <a:buFontTx/>
              <a:buNone/>
            </a:pPr>
            <a:r>
              <a:rPr lang="en-US" altLang="en-US" sz="2400">
                <a:latin typeface="Times New Roman" charset="0"/>
              </a:rPr>
              <a:t>	(b) 50.0 mL of 0.20 </a:t>
            </a:r>
            <a:r>
              <a:rPr lang="en-US" altLang="en-US" sz="2400" i="1">
                <a:latin typeface="Times New Roman" charset="0"/>
              </a:rPr>
              <a:t>M</a:t>
            </a:r>
            <a:r>
              <a:rPr lang="en-US" altLang="en-US" sz="2400">
                <a:latin typeface="Times New Roman" charset="0"/>
              </a:rPr>
              <a:t> HC</a:t>
            </a:r>
            <a:r>
              <a:rPr lang="en-US" altLang="en-US" sz="2400" baseline="-16000">
                <a:latin typeface="Times New Roman" charset="0"/>
              </a:rPr>
              <a:t>2</a:t>
            </a:r>
            <a:r>
              <a:rPr lang="en-US" altLang="en-US" sz="2400">
                <a:latin typeface="Times New Roman" charset="0"/>
              </a:rPr>
              <a:t>H</a:t>
            </a:r>
            <a:r>
              <a:rPr lang="en-US" altLang="en-US" sz="2400" baseline="-16000">
                <a:latin typeface="Times New Roman" charset="0"/>
              </a:rPr>
              <a:t>3</a:t>
            </a:r>
            <a:r>
              <a:rPr lang="en-US" altLang="en-US" sz="2400">
                <a:latin typeface="Times New Roman" charset="0"/>
              </a:rPr>
              <a:t>O</a:t>
            </a:r>
            <a:r>
              <a:rPr lang="en-US" altLang="en-US" sz="2400" baseline="-16000">
                <a:latin typeface="Times New Roman" charset="0"/>
              </a:rPr>
              <a:t>2</a:t>
            </a:r>
            <a:r>
              <a:rPr lang="en-US" altLang="en-US" sz="2400">
                <a:latin typeface="Times New Roman" charset="0"/>
              </a:rPr>
              <a:t> + 50.0 mL of 0.10 </a:t>
            </a:r>
            <a:r>
              <a:rPr lang="en-US" altLang="en-US" sz="2400" i="1">
                <a:latin typeface="Times New Roman" charset="0"/>
              </a:rPr>
              <a:t>M</a:t>
            </a:r>
            <a:r>
              <a:rPr lang="en-US" altLang="en-US" sz="2400">
                <a:latin typeface="Times New Roman" charset="0"/>
              </a:rPr>
              <a:t> NaOH;</a:t>
            </a:r>
          </a:p>
          <a:p>
            <a:pPr marL="381000" indent="-381000">
              <a:lnSpc>
                <a:spcPct val="90000"/>
              </a:lnSpc>
              <a:buFontTx/>
              <a:buNone/>
            </a:pPr>
            <a:r>
              <a:rPr lang="en-US" altLang="en-US" sz="2400">
                <a:latin typeface="Times New Roman" charset="0"/>
              </a:rPr>
              <a:t>	(c) 50.0 mL of 0.20 </a:t>
            </a:r>
            <a:r>
              <a:rPr lang="en-US" altLang="en-US" sz="2400" i="1">
                <a:latin typeface="Times New Roman" charset="0"/>
              </a:rPr>
              <a:t>M</a:t>
            </a:r>
            <a:r>
              <a:rPr lang="en-US" altLang="en-US" sz="2400">
                <a:latin typeface="Times New Roman" charset="0"/>
              </a:rPr>
              <a:t> HC</a:t>
            </a:r>
            <a:r>
              <a:rPr lang="en-US" altLang="en-US" sz="2400" baseline="-16000">
                <a:latin typeface="Times New Roman" charset="0"/>
              </a:rPr>
              <a:t>2</a:t>
            </a:r>
            <a:r>
              <a:rPr lang="en-US" altLang="en-US" sz="2400">
                <a:latin typeface="Times New Roman" charset="0"/>
              </a:rPr>
              <a:t>H</a:t>
            </a:r>
            <a:r>
              <a:rPr lang="en-US" altLang="en-US" sz="2400" baseline="-16000">
                <a:latin typeface="Times New Roman" charset="0"/>
              </a:rPr>
              <a:t>3</a:t>
            </a:r>
            <a:r>
              <a:rPr lang="en-US" altLang="en-US" sz="2400">
                <a:latin typeface="Times New Roman" charset="0"/>
              </a:rPr>
              <a:t>O</a:t>
            </a:r>
            <a:r>
              <a:rPr lang="en-US" altLang="en-US" sz="2400" baseline="-16000">
                <a:latin typeface="Times New Roman" charset="0"/>
              </a:rPr>
              <a:t>2</a:t>
            </a:r>
            <a:r>
              <a:rPr lang="en-US" altLang="en-US" sz="2400">
                <a:latin typeface="Times New Roman" charset="0"/>
              </a:rPr>
              <a:t> + 50.0 mL of 0.20 </a:t>
            </a:r>
            <a:r>
              <a:rPr lang="en-US" altLang="en-US" sz="2400" i="1">
                <a:latin typeface="Times New Roman" charset="0"/>
              </a:rPr>
              <a:t>M</a:t>
            </a:r>
            <a:r>
              <a:rPr lang="en-US" altLang="en-US" sz="2400">
                <a:latin typeface="Times New Roman" charset="0"/>
              </a:rPr>
              <a:t> NaOH;</a:t>
            </a:r>
          </a:p>
          <a:p>
            <a:pPr marL="381000" indent="-381000">
              <a:lnSpc>
                <a:spcPct val="90000"/>
              </a:lnSpc>
              <a:buFontTx/>
              <a:buNone/>
            </a:pPr>
            <a:r>
              <a:rPr lang="en-US" altLang="en-US" sz="2400">
                <a:latin typeface="Times New Roman" charset="0"/>
              </a:rPr>
              <a:t>	(d) 50.0 mL of 0.20 </a:t>
            </a:r>
            <a:r>
              <a:rPr lang="en-US" altLang="en-US" sz="2400" i="1">
                <a:latin typeface="Times New Roman" charset="0"/>
              </a:rPr>
              <a:t>M</a:t>
            </a:r>
            <a:r>
              <a:rPr lang="en-US" altLang="en-US" sz="2400">
                <a:latin typeface="Times New Roman" charset="0"/>
              </a:rPr>
              <a:t> NaC</a:t>
            </a:r>
            <a:r>
              <a:rPr lang="en-US" altLang="en-US" sz="2400" baseline="-16000">
                <a:latin typeface="Times New Roman" charset="0"/>
              </a:rPr>
              <a:t>2</a:t>
            </a:r>
            <a:r>
              <a:rPr lang="en-US" altLang="en-US" sz="2400">
                <a:latin typeface="Times New Roman" charset="0"/>
              </a:rPr>
              <a:t>H</a:t>
            </a:r>
            <a:r>
              <a:rPr lang="en-US" altLang="en-US" sz="2400" baseline="-16000">
                <a:latin typeface="Times New Roman" charset="0"/>
              </a:rPr>
              <a:t>3</a:t>
            </a:r>
            <a:r>
              <a:rPr lang="en-US" altLang="en-US" sz="2400">
                <a:latin typeface="Times New Roman" charset="0"/>
              </a:rPr>
              <a:t>O</a:t>
            </a:r>
            <a:r>
              <a:rPr lang="en-US" altLang="en-US" sz="2400" baseline="-16000">
                <a:latin typeface="Times New Roman" charset="0"/>
              </a:rPr>
              <a:t>2</a:t>
            </a:r>
            <a:r>
              <a:rPr lang="en-US" altLang="en-US" sz="2400">
                <a:latin typeface="Times New Roman" charset="0"/>
              </a:rPr>
              <a:t> + 50.0 mL of 0.20 </a:t>
            </a:r>
            <a:r>
              <a:rPr lang="en-US" altLang="en-US" sz="2400" i="1">
                <a:latin typeface="Times New Roman" charset="0"/>
              </a:rPr>
              <a:t>M</a:t>
            </a:r>
            <a:r>
              <a:rPr lang="en-US" altLang="en-US" sz="2400">
                <a:latin typeface="Times New Roman" charset="0"/>
              </a:rPr>
              <a:t> HCl;</a:t>
            </a:r>
            <a:r>
              <a:rPr lang="en-US" altLang="en-US" sz="2800"/>
              <a:t> </a:t>
            </a:r>
          </a:p>
          <a:p>
            <a:pPr marL="381000" indent="-381000">
              <a:lnSpc>
                <a:spcPct val="90000"/>
              </a:lnSpc>
              <a:buFontTx/>
              <a:buNone/>
            </a:pPr>
            <a:r>
              <a:rPr lang="en-US" altLang="en-US" sz="2800"/>
              <a:t>	</a:t>
            </a:r>
            <a:r>
              <a:rPr lang="en-US" altLang="en-US" sz="2400">
                <a:latin typeface="Times New Roman" charset="0"/>
              </a:rPr>
              <a:t>(e) 50.0 mL of 0.20 </a:t>
            </a:r>
            <a:r>
              <a:rPr lang="en-US" altLang="en-US" sz="2400" i="1">
                <a:latin typeface="Times New Roman" charset="0"/>
              </a:rPr>
              <a:t>M</a:t>
            </a:r>
            <a:r>
              <a:rPr lang="en-US" altLang="en-US" sz="2400">
                <a:latin typeface="Times New Roman" charset="0"/>
              </a:rPr>
              <a:t> NaC</a:t>
            </a:r>
            <a:r>
              <a:rPr lang="en-US" altLang="en-US" sz="2400" baseline="-16000">
                <a:latin typeface="Times New Roman" charset="0"/>
              </a:rPr>
              <a:t>2</a:t>
            </a:r>
            <a:r>
              <a:rPr lang="en-US" altLang="en-US" sz="2400">
                <a:latin typeface="Times New Roman" charset="0"/>
              </a:rPr>
              <a:t>H</a:t>
            </a:r>
            <a:r>
              <a:rPr lang="en-US" altLang="en-US" sz="2400" baseline="-16000">
                <a:latin typeface="Times New Roman" charset="0"/>
              </a:rPr>
              <a:t>3</a:t>
            </a:r>
            <a:r>
              <a:rPr lang="en-US" altLang="en-US" sz="2400">
                <a:latin typeface="Times New Roman" charset="0"/>
              </a:rPr>
              <a:t>O</a:t>
            </a:r>
            <a:r>
              <a:rPr lang="en-US" altLang="en-US" sz="2400" baseline="-16000">
                <a:latin typeface="Times New Roman" charset="0"/>
              </a:rPr>
              <a:t>2</a:t>
            </a:r>
            <a:r>
              <a:rPr lang="en-US" altLang="en-US" sz="2400">
                <a:latin typeface="Times New Roman" charset="0"/>
              </a:rPr>
              <a:t> + 50.0 mL of 0.10 </a:t>
            </a:r>
            <a:r>
              <a:rPr lang="en-US" altLang="en-US" sz="2400" i="1">
                <a:latin typeface="Times New Roman" charset="0"/>
              </a:rPr>
              <a:t>M</a:t>
            </a:r>
            <a:r>
              <a:rPr lang="en-US" altLang="en-US" sz="2400">
                <a:latin typeface="Times New Roman" charset="0"/>
              </a:rPr>
              <a:t> HCl</a:t>
            </a:r>
          </a:p>
          <a:p>
            <a:pPr marL="381000" indent="-381000">
              <a:lnSpc>
                <a:spcPct val="90000"/>
              </a:lnSpc>
              <a:buFontTx/>
              <a:buNone/>
            </a:pPr>
            <a:endParaRPr lang="en-US" altLang="en-US" sz="2400">
              <a:latin typeface="Times New Roman" charset="0"/>
            </a:endParaRPr>
          </a:p>
          <a:p>
            <a:pPr marL="381000" indent="-381000">
              <a:lnSpc>
                <a:spcPct val="90000"/>
              </a:lnSpc>
              <a:buFontTx/>
              <a:buNone/>
            </a:pPr>
            <a:r>
              <a:rPr lang="en-US" altLang="en-US" sz="2400">
                <a:latin typeface="Times New Roman" charset="0"/>
              </a:rPr>
              <a:t>	</a:t>
            </a:r>
            <a:r>
              <a:rPr lang="en-US" altLang="en-US" sz="2400">
                <a:solidFill>
                  <a:schemeClr val="accent2"/>
                </a:solidFill>
                <a:latin typeface="Times New Roman" charset="0"/>
              </a:rPr>
              <a:t>(Answer: (a) Yes;  (b) Yes;  (c) No;  (d) No;  (e) 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r>
              <a:rPr lang="en-US" altLang="en-US" sz="3600" dirty="0">
                <a:solidFill>
                  <a:schemeClr val="tx1"/>
                </a:solidFill>
                <a:latin typeface="Times New Roman" charset="0"/>
              </a:rPr>
              <a:t>Buffer </a:t>
            </a:r>
            <a:r>
              <a:rPr lang="en-US" altLang="en-US" sz="3600" dirty="0" smtClean="0">
                <a:solidFill>
                  <a:schemeClr val="tx1"/>
                </a:solidFill>
                <a:latin typeface="Times New Roman" charset="0"/>
              </a:rPr>
              <a:t>Exercise-#2</a:t>
            </a:r>
            <a:endParaRPr lang="en-US" altLang="en-US" sz="3600" dirty="0">
              <a:solidFill>
                <a:schemeClr val="tx1"/>
              </a:solidFill>
              <a:latin typeface="Times New Roman" charset="0"/>
            </a:endParaRPr>
          </a:p>
        </p:txBody>
      </p:sp>
      <p:sp>
        <p:nvSpPr>
          <p:cNvPr id="68611" name="Rectangle 3"/>
          <p:cNvSpPr>
            <a:spLocks noGrp="1" noChangeArrowheads="1"/>
          </p:cNvSpPr>
          <p:nvPr>
            <p:ph type="body" idx="1"/>
          </p:nvPr>
        </p:nvSpPr>
        <p:spPr>
          <a:xfrm>
            <a:off x="228600" y="1371600"/>
            <a:ext cx="8458200" cy="4754563"/>
          </a:xfrm>
        </p:spPr>
        <p:txBody>
          <a:bodyPr/>
          <a:lstStyle/>
          <a:p>
            <a:pPr marL="609600" indent="-609600">
              <a:buFontTx/>
              <a:buNone/>
            </a:pPr>
            <a:r>
              <a:rPr lang="en-US" altLang="en-US" sz="2800">
                <a:latin typeface="Times New Roman" charset="0"/>
              </a:rPr>
              <a:t>	Indicate whether each of the following solution mixtures will make a buffer solution. Explain.</a:t>
            </a:r>
          </a:p>
          <a:p>
            <a:pPr marL="609600" indent="-609600">
              <a:buFontTx/>
              <a:buNone/>
            </a:pPr>
            <a:r>
              <a:rPr lang="en-US" altLang="en-US" sz="2400">
                <a:latin typeface="Times New Roman" charset="0"/>
              </a:rPr>
              <a:t>	(a)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3</a:t>
            </a:r>
            <a:r>
              <a:rPr lang="en-US" altLang="en-US" sz="2400">
                <a:latin typeface="Times New Roman" charset="0"/>
              </a:rPr>
              <a:t> + 50.0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4</a:t>
            </a:r>
            <a:r>
              <a:rPr lang="en-US" altLang="en-US" sz="2400">
                <a:latin typeface="Times New Roman" charset="0"/>
              </a:rPr>
              <a:t>NO</a:t>
            </a:r>
            <a:r>
              <a:rPr lang="en-US" altLang="en-US" sz="2400" baseline="-16000">
                <a:latin typeface="Times New Roman" charset="0"/>
              </a:rPr>
              <a:t>3</a:t>
            </a:r>
            <a:r>
              <a:rPr lang="en-US" altLang="en-US" sz="2400">
                <a:latin typeface="Times New Roman" charset="0"/>
              </a:rPr>
              <a:t>;</a:t>
            </a:r>
          </a:p>
          <a:p>
            <a:pPr marL="609600" indent="-609600">
              <a:buFontTx/>
              <a:buNone/>
            </a:pPr>
            <a:r>
              <a:rPr lang="en-US" altLang="en-US" sz="2400">
                <a:latin typeface="Times New Roman" charset="0"/>
              </a:rPr>
              <a:t>	(b)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3</a:t>
            </a:r>
            <a:r>
              <a:rPr lang="en-US" altLang="en-US" sz="2400">
                <a:latin typeface="Times New Roman" charset="0"/>
              </a:rPr>
              <a:t> + 50.0 mL of 0.10 </a:t>
            </a:r>
            <a:r>
              <a:rPr lang="en-US" altLang="en-US" sz="2400" i="1">
                <a:latin typeface="Times New Roman" charset="0"/>
              </a:rPr>
              <a:t>M</a:t>
            </a:r>
            <a:r>
              <a:rPr lang="en-US" altLang="en-US" sz="2400">
                <a:latin typeface="Times New Roman" charset="0"/>
              </a:rPr>
              <a:t> HNO</a:t>
            </a:r>
            <a:r>
              <a:rPr lang="en-US" altLang="en-US" sz="2400" baseline="-16000">
                <a:latin typeface="Times New Roman" charset="0"/>
              </a:rPr>
              <a:t>3</a:t>
            </a:r>
            <a:r>
              <a:rPr lang="en-US" altLang="en-US" sz="2400">
                <a:latin typeface="Times New Roman" charset="0"/>
              </a:rPr>
              <a:t>;</a:t>
            </a:r>
          </a:p>
          <a:p>
            <a:pPr marL="609600" indent="-609600">
              <a:buFontTx/>
              <a:buNone/>
            </a:pPr>
            <a:r>
              <a:rPr lang="en-US" altLang="en-US" sz="2400">
                <a:latin typeface="Times New Roman" charset="0"/>
              </a:rPr>
              <a:t>	(c)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3</a:t>
            </a:r>
            <a:r>
              <a:rPr lang="en-US" altLang="en-US" sz="2400">
                <a:latin typeface="Times New Roman" charset="0"/>
              </a:rPr>
              <a:t> + 25.0 mL of 0.10 </a:t>
            </a:r>
            <a:r>
              <a:rPr lang="en-US" altLang="en-US" sz="2400" i="1">
                <a:latin typeface="Times New Roman" charset="0"/>
              </a:rPr>
              <a:t>M</a:t>
            </a:r>
            <a:r>
              <a:rPr lang="en-US" altLang="en-US" sz="2400">
                <a:latin typeface="Times New Roman" charset="0"/>
              </a:rPr>
              <a:t> HNO</a:t>
            </a:r>
            <a:r>
              <a:rPr lang="en-US" altLang="en-US" sz="2400" baseline="-16000">
                <a:latin typeface="Times New Roman" charset="0"/>
              </a:rPr>
              <a:t>3</a:t>
            </a:r>
            <a:r>
              <a:rPr lang="en-US" altLang="en-US" sz="2400">
                <a:latin typeface="Times New Roman" charset="0"/>
              </a:rPr>
              <a:t>;</a:t>
            </a:r>
          </a:p>
          <a:p>
            <a:pPr marL="609600" indent="-609600">
              <a:buFontTx/>
              <a:buNone/>
            </a:pPr>
            <a:r>
              <a:rPr lang="en-US" altLang="en-US" sz="2400">
                <a:latin typeface="Times New Roman" charset="0"/>
              </a:rPr>
              <a:t>	(d)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4</a:t>
            </a:r>
            <a:r>
              <a:rPr lang="en-US" altLang="en-US" sz="2400">
                <a:latin typeface="Times New Roman" charset="0"/>
              </a:rPr>
              <a:t>NO</a:t>
            </a:r>
            <a:r>
              <a:rPr lang="en-US" altLang="en-US" sz="2400" baseline="-16000">
                <a:latin typeface="Times New Roman" charset="0"/>
              </a:rPr>
              <a:t>3</a:t>
            </a:r>
            <a:r>
              <a:rPr lang="en-US" altLang="en-US" sz="2400">
                <a:latin typeface="Times New Roman" charset="0"/>
              </a:rPr>
              <a:t> + 25.0 mL of 0.10 </a:t>
            </a:r>
            <a:r>
              <a:rPr lang="en-US" altLang="en-US" sz="2400" i="1">
                <a:latin typeface="Times New Roman" charset="0"/>
              </a:rPr>
              <a:t>M</a:t>
            </a:r>
            <a:r>
              <a:rPr lang="en-US" altLang="en-US" sz="2400">
                <a:latin typeface="Times New Roman" charset="0"/>
              </a:rPr>
              <a:t> NaOH;</a:t>
            </a:r>
          </a:p>
          <a:p>
            <a:pPr marL="609600" indent="-609600">
              <a:buFontTx/>
              <a:buNone/>
            </a:pPr>
            <a:r>
              <a:rPr lang="en-US" altLang="en-US" sz="2400">
                <a:latin typeface="Times New Roman" charset="0"/>
              </a:rPr>
              <a:t>	(e)  50.0 mL of 0.10 </a:t>
            </a:r>
            <a:r>
              <a:rPr lang="en-US" altLang="en-US" sz="2400" i="1">
                <a:latin typeface="Times New Roman" charset="0"/>
              </a:rPr>
              <a:t>M</a:t>
            </a:r>
            <a:r>
              <a:rPr lang="en-US" altLang="en-US" sz="2400">
                <a:latin typeface="Times New Roman" charset="0"/>
              </a:rPr>
              <a:t> NH</a:t>
            </a:r>
            <a:r>
              <a:rPr lang="en-US" altLang="en-US" sz="2400" baseline="-16000">
                <a:latin typeface="Times New Roman" charset="0"/>
              </a:rPr>
              <a:t>4</a:t>
            </a:r>
            <a:r>
              <a:rPr lang="en-US" altLang="en-US" sz="2400">
                <a:latin typeface="Times New Roman" charset="0"/>
              </a:rPr>
              <a:t>NO</a:t>
            </a:r>
            <a:r>
              <a:rPr lang="en-US" altLang="en-US" sz="2400" baseline="-16000">
                <a:latin typeface="Times New Roman" charset="0"/>
              </a:rPr>
              <a:t>3</a:t>
            </a:r>
            <a:r>
              <a:rPr lang="en-US" altLang="en-US" sz="2400">
                <a:latin typeface="Times New Roman" charset="0"/>
              </a:rPr>
              <a:t> + 50.0 mL of 0.10 </a:t>
            </a:r>
            <a:r>
              <a:rPr lang="en-US" altLang="en-US" sz="2400" i="1">
                <a:latin typeface="Times New Roman" charset="0"/>
              </a:rPr>
              <a:t>M</a:t>
            </a:r>
            <a:r>
              <a:rPr lang="en-US" altLang="en-US" sz="2400">
                <a:latin typeface="Times New Roman" charset="0"/>
              </a:rPr>
              <a:t> NaOH;</a:t>
            </a:r>
          </a:p>
          <a:p>
            <a:pPr marL="609600" indent="-609600">
              <a:buFontTx/>
              <a:buNone/>
            </a:pPr>
            <a:endParaRPr lang="en-US" altLang="en-US" sz="2400">
              <a:latin typeface="Times New Roman" charset="0"/>
            </a:endParaRPr>
          </a:p>
          <a:p>
            <a:pPr marL="609600" indent="-609600">
              <a:buFontTx/>
              <a:buNone/>
            </a:pPr>
            <a:r>
              <a:rPr lang="en-US" altLang="en-US" sz="2400">
                <a:latin typeface="Times New Roman" charset="0"/>
              </a:rPr>
              <a:t>	</a:t>
            </a:r>
            <a:r>
              <a:rPr lang="en-US" altLang="en-US" sz="2400">
                <a:solidFill>
                  <a:schemeClr val="hlink"/>
                </a:solidFill>
                <a:latin typeface="Times New Roman" charset="0"/>
              </a:rPr>
              <a:t>(Answer: (a) Yes;  (b) No;  (c) Yes;  (d) Yes;  (e) 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Buffer </a:t>
            </a:r>
            <a:r>
              <a:rPr lang="en-US" altLang="en-US" sz="3600" dirty="0" smtClean="0">
                <a:latin typeface="Times New Roman" charset="0"/>
                <a:ea typeface="Times New Roman" charset="0"/>
                <a:cs typeface="Times New Roman" charset="0"/>
              </a:rPr>
              <a:t>Exercise-#3</a:t>
            </a:r>
            <a:endParaRPr lang="en-US" altLang="en-US" sz="3600" dirty="0">
              <a:latin typeface="Times New Roman" charset="0"/>
              <a:ea typeface="Times New Roman" charset="0"/>
              <a:cs typeface="Times New Roman" charset="0"/>
            </a:endParaRPr>
          </a:p>
        </p:txBody>
      </p:sp>
      <p:sp>
        <p:nvSpPr>
          <p:cNvPr id="23555" name="Rectangle 3"/>
          <p:cNvSpPr>
            <a:spLocks noGrp="1" noChangeArrowheads="1"/>
          </p:cNvSpPr>
          <p:nvPr>
            <p:ph type="body" idx="1"/>
          </p:nvPr>
        </p:nvSpPr>
        <p:spPr/>
        <p:txBody>
          <a:bodyPr/>
          <a:lstStyle/>
          <a:p>
            <a:pPr marL="609600" indent="-609600" eaLnBrk="1" hangingPunct="1">
              <a:buFontTx/>
              <a:buNone/>
            </a:pPr>
            <a:r>
              <a:rPr lang="en-US" altLang="en-US" sz="2800">
                <a:latin typeface="Times New Roman" charset="0"/>
                <a:ea typeface="Times New Roman" charset="0"/>
                <a:cs typeface="Times New Roman" charset="0"/>
              </a:rPr>
              <a:t>	An acetate buffer solution is prepared by mixing 35.0 mL of 1.0 M acetic acid and 65.0 mL of 1.0 M sodium acetate. (a) What is the pH of this solution? (b) If 0.010 mole of HCl is added to this solution without altering its volume, what will be the pH of the resulting solution? (</a:t>
            </a:r>
            <a:r>
              <a:rPr lang="en-US" altLang="en-US" sz="2800" i="1">
                <a:latin typeface="Times New Roman" charset="0"/>
                <a:ea typeface="Times New Roman" charset="0"/>
                <a:cs typeface="Times New Roman" charset="0"/>
              </a:rPr>
              <a:t>K</a:t>
            </a:r>
            <a:r>
              <a:rPr lang="en-US" altLang="en-US" sz="2800" baseline="-16000">
                <a:latin typeface="Times New Roman" charset="0"/>
                <a:ea typeface="Times New Roman" charset="0"/>
                <a:cs typeface="Times New Roman" charset="0"/>
              </a:rPr>
              <a:t>a</a:t>
            </a:r>
            <a:r>
              <a:rPr lang="en-US" altLang="en-US" sz="2800" i="1">
                <a:latin typeface="Times New Roman" charset="0"/>
                <a:ea typeface="Times New Roman" charset="0"/>
                <a:cs typeface="Times New Roman" charset="0"/>
              </a:rPr>
              <a:t> = </a:t>
            </a:r>
            <a:r>
              <a:rPr lang="en-US" altLang="en-US" sz="2800">
                <a:latin typeface="Times New Roman" charset="0"/>
                <a:ea typeface="Times New Roman" charset="0"/>
                <a:cs typeface="Times New Roman" charset="0"/>
              </a:rPr>
              <a:t>1.8 x 10</a:t>
            </a:r>
            <a:r>
              <a:rPr lang="en-US" altLang="en-US" sz="2800" baseline="30000">
                <a:latin typeface="Times New Roman" charset="0"/>
                <a:ea typeface="Times New Roman" charset="0"/>
                <a:cs typeface="Times New Roman" charset="0"/>
              </a:rPr>
              <a:t>-5</a:t>
            </a:r>
            <a:r>
              <a:rPr lang="en-US" altLang="en-US" sz="2800">
                <a:latin typeface="Times New Roman" charset="0"/>
                <a:ea typeface="Times New Roman" charset="0"/>
                <a:cs typeface="Times New Roman" charset="0"/>
              </a:rPr>
              <a:t>)</a:t>
            </a:r>
          </a:p>
          <a:p>
            <a:pPr marL="609600" indent="-609600" eaLnBrk="1" hangingPunct="1">
              <a:buFontTx/>
              <a:buNone/>
            </a:pPr>
            <a:endParaRPr lang="en-US" altLang="en-US" sz="2800">
              <a:latin typeface="Times New Roman" charset="0"/>
              <a:ea typeface="Times New Roman" charset="0"/>
              <a:cs typeface="Times New Roman" charset="0"/>
            </a:endParaRPr>
          </a:p>
          <a:p>
            <a:pPr marL="609600" indent="-609600" eaLnBrk="1" hangingPunct="1">
              <a:buFontTx/>
              <a:buNone/>
            </a:pPr>
            <a:r>
              <a:rPr lang="en-US" altLang="en-US" sz="2400">
                <a:solidFill>
                  <a:schemeClr val="accent2"/>
                </a:solidFill>
                <a:latin typeface="Times New Roman" charset="0"/>
                <a:ea typeface="Times New Roman" charset="0"/>
                <a:cs typeface="Times New Roman" charset="0"/>
              </a:rPr>
              <a:t>(Answer: (a) pH = 5.01;  (b) pH = 4.83 after adding 0.10 M HCl)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600" dirty="0">
                <a:latin typeface="Times New Roman" charset="0"/>
              </a:rPr>
              <a:t>Buffer </a:t>
            </a:r>
            <a:r>
              <a:rPr lang="en-US" altLang="en-US" sz="3600" dirty="0" smtClean="0">
                <a:latin typeface="Times New Roman" charset="0"/>
              </a:rPr>
              <a:t>Exercise-#4</a:t>
            </a:r>
            <a:endParaRPr lang="en-US" altLang="en-US" sz="3600" dirty="0">
              <a:latin typeface="Times New Roman" charset="0"/>
            </a:endParaRPr>
          </a:p>
        </p:txBody>
      </p:sp>
      <p:sp>
        <p:nvSpPr>
          <p:cNvPr id="26627" name="Rectangle 3"/>
          <p:cNvSpPr>
            <a:spLocks noGrp="1" noChangeArrowheads="1"/>
          </p:cNvSpPr>
          <p:nvPr>
            <p:ph type="body" idx="1"/>
          </p:nvPr>
        </p:nvSpPr>
        <p:spPr/>
        <p:txBody>
          <a:bodyPr/>
          <a:lstStyle/>
          <a:p>
            <a:pPr marL="533400" indent="-533400">
              <a:lnSpc>
                <a:spcPct val="90000"/>
              </a:lnSpc>
              <a:buFontTx/>
              <a:buNone/>
            </a:pPr>
            <a:r>
              <a:rPr lang="en-US" altLang="en-US" sz="2800">
                <a:latin typeface="Times New Roman" charset="0"/>
              </a:rPr>
              <a:t>The </a:t>
            </a:r>
            <a:r>
              <a:rPr lang="en-US" altLang="en-US" sz="2800" i="1">
                <a:latin typeface="Times New Roman" charset="0"/>
              </a:rPr>
              <a:t>K</a:t>
            </a:r>
            <a:r>
              <a:rPr lang="en-US" altLang="en-US" sz="2800" baseline="-12000">
                <a:latin typeface="Times New Roman" charset="0"/>
              </a:rPr>
              <a:t>a</a:t>
            </a:r>
            <a:r>
              <a:rPr lang="en-US" altLang="en-US" sz="2800">
                <a:latin typeface="Times New Roman" charset="0"/>
              </a:rPr>
              <a:t>  values of some acids and base are given below:</a:t>
            </a:r>
          </a:p>
          <a:p>
            <a:pPr marL="533400" indent="-533400">
              <a:lnSpc>
                <a:spcPct val="90000"/>
              </a:lnSpc>
              <a:buFontTx/>
              <a:buAutoNum type="arabicPeriod"/>
            </a:pPr>
            <a:r>
              <a:rPr lang="en-US" altLang="en-US" sz="2800">
                <a:latin typeface="Times New Roman" charset="0"/>
              </a:rPr>
              <a:t>Acetic acid, CH</a:t>
            </a:r>
            <a:r>
              <a:rPr lang="en-US" altLang="en-US" sz="2800" baseline="-12000">
                <a:latin typeface="Times New Roman" charset="0"/>
              </a:rPr>
              <a:t>3</a:t>
            </a:r>
            <a:r>
              <a:rPr lang="en-US" altLang="en-US" sz="2800">
                <a:latin typeface="Times New Roman" charset="0"/>
              </a:rPr>
              <a:t>CO</a:t>
            </a:r>
            <a:r>
              <a:rPr lang="en-US" altLang="en-US" sz="2800" baseline="-12000">
                <a:latin typeface="Times New Roman" charset="0"/>
              </a:rPr>
              <a:t>2</a:t>
            </a:r>
            <a:r>
              <a:rPr lang="en-US" altLang="en-US" sz="2800">
                <a:latin typeface="Times New Roman" charset="0"/>
              </a:rPr>
              <a:t>H, </a:t>
            </a:r>
            <a:r>
              <a:rPr lang="en-US" altLang="en-US" sz="2800" i="1">
                <a:latin typeface="Times New Roman" charset="0"/>
              </a:rPr>
              <a:t>K</a:t>
            </a:r>
            <a:r>
              <a:rPr lang="en-US" altLang="en-US" sz="2800" baseline="-12000">
                <a:latin typeface="Times New Roman" charset="0"/>
              </a:rPr>
              <a:t>a</a:t>
            </a:r>
            <a:r>
              <a:rPr lang="en-US" altLang="en-US" sz="2800">
                <a:latin typeface="Times New Roman" charset="0"/>
              </a:rPr>
              <a:t> = 1.8 x 10</a:t>
            </a:r>
            <a:r>
              <a:rPr lang="en-US" altLang="en-US" sz="2800" baseline="30000">
                <a:latin typeface="Times New Roman" charset="0"/>
              </a:rPr>
              <a:t>-5</a:t>
            </a:r>
            <a:r>
              <a:rPr lang="en-US" altLang="en-US" sz="2800">
                <a:latin typeface="Times New Roman" charset="0"/>
              </a:rPr>
              <a:t>; </a:t>
            </a:r>
          </a:p>
          <a:p>
            <a:pPr marL="533400" indent="-533400">
              <a:lnSpc>
                <a:spcPct val="90000"/>
              </a:lnSpc>
              <a:buFontTx/>
              <a:buAutoNum type="arabicPeriod"/>
            </a:pPr>
            <a:r>
              <a:rPr lang="en-US" altLang="en-US" sz="2800">
                <a:latin typeface="Times New Roman" charset="0"/>
              </a:rPr>
              <a:t>Dihydrogen phosphate, H</a:t>
            </a:r>
            <a:r>
              <a:rPr lang="en-US" altLang="en-US" sz="2800" baseline="-12000">
                <a:latin typeface="Times New Roman" charset="0"/>
              </a:rPr>
              <a:t>2</a:t>
            </a:r>
            <a:r>
              <a:rPr lang="en-US" altLang="en-US" sz="2800">
                <a:latin typeface="Times New Roman" charset="0"/>
              </a:rPr>
              <a:t>PO</a:t>
            </a:r>
            <a:r>
              <a:rPr lang="en-US" altLang="en-US" sz="2800" baseline="-12000">
                <a:latin typeface="Times New Roman" charset="0"/>
              </a:rPr>
              <a:t>4</a:t>
            </a:r>
            <a:r>
              <a:rPr lang="he-IL" altLang="en-US" sz="2800">
                <a:latin typeface="Times New Roman" charset="0"/>
                <a:ea typeface="Times New Roman" charset="0"/>
                <a:cs typeface="Times New Roman" charset="0"/>
              </a:rPr>
              <a:t>־</a:t>
            </a:r>
            <a:r>
              <a:rPr lang="en-US" altLang="en-US" sz="2800">
                <a:latin typeface="Times New Roman" charset="0"/>
              </a:rPr>
              <a:t>, </a:t>
            </a:r>
            <a:r>
              <a:rPr lang="en-US" altLang="en-US" sz="2800" i="1">
                <a:latin typeface="Times New Roman" charset="0"/>
              </a:rPr>
              <a:t>K</a:t>
            </a:r>
            <a:r>
              <a:rPr lang="en-US" altLang="en-US" sz="2800" baseline="-12000">
                <a:latin typeface="Times New Roman" charset="0"/>
              </a:rPr>
              <a:t>a</a:t>
            </a:r>
            <a:r>
              <a:rPr lang="en-US" altLang="en-US" sz="2800">
                <a:latin typeface="Times New Roman" charset="0"/>
              </a:rPr>
              <a:t> = 6.2 x 10</a:t>
            </a:r>
            <a:r>
              <a:rPr lang="en-US" altLang="en-US" sz="2800" baseline="30000">
                <a:latin typeface="Times New Roman" charset="0"/>
              </a:rPr>
              <a:t>-8</a:t>
            </a:r>
            <a:r>
              <a:rPr lang="en-US" altLang="en-US" sz="2800">
                <a:latin typeface="Times New Roman" charset="0"/>
              </a:rPr>
              <a:t>;  </a:t>
            </a:r>
          </a:p>
          <a:p>
            <a:pPr marL="533400" indent="-533400">
              <a:lnSpc>
                <a:spcPct val="90000"/>
              </a:lnSpc>
              <a:buFontTx/>
              <a:buAutoNum type="arabicPeriod"/>
            </a:pPr>
            <a:r>
              <a:rPr lang="en-US" altLang="en-US" sz="2800">
                <a:latin typeface="Times New Roman" charset="0"/>
              </a:rPr>
              <a:t>Ammonia, NH</a:t>
            </a:r>
            <a:r>
              <a:rPr lang="en-US" altLang="en-US" sz="2800" baseline="-12000">
                <a:latin typeface="Times New Roman" charset="0"/>
              </a:rPr>
              <a:t>3</a:t>
            </a:r>
            <a:r>
              <a:rPr lang="en-US" altLang="en-US" sz="2800">
                <a:latin typeface="Times New Roman" charset="0"/>
              </a:rPr>
              <a:t>, </a:t>
            </a:r>
            <a:r>
              <a:rPr lang="en-US" altLang="en-US" sz="2800" i="1">
                <a:latin typeface="Times New Roman" charset="0"/>
              </a:rPr>
              <a:t>K</a:t>
            </a:r>
            <a:r>
              <a:rPr lang="en-US" altLang="en-US" sz="2800" baseline="-14000">
                <a:latin typeface="Times New Roman" charset="0"/>
              </a:rPr>
              <a:t>b</a:t>
            </a:r>
            <a:r>
              <a:rPr lang="en-US" altLang="en-US" sz="2800">
                <a:latin typeface="Times New Roman" charset="0"/>
              </a:rPr>
              <a:t> = 1.8 x 10</a:t>
            </a:r>
            <a:r>
              <a:rPr lang="en-US" altLang="en-US" sz="2800" baseline="30000">
                <a:latin typeface="Times New Roman" charset="0"/>
              </a:rPr>
              <a:t>-5;</a:t>
            </a:r>
            <a:endParaRPr lang="en-US" altLang="en-US" sz="2800">
              <a:latin typeface="Times New Roman" charset="0"/>
            </a:endParaRPr>
          </a:p>
          <a:p>
            <a:pPr marL="533400" indent="-533400">
              <a:lnSpc>
                <a:spcPct val="90000"/>
              </a:lnSpc>
              <a:buFontTx/>
              <a:buAutoNum type="arabicPeriod"/>
            </a:pPr>
            <a:r>
              <a:rPr lang="en-US" altLang="en-US" sz="2800">
                <a:latin typeface="Times New Roman" charset="0"/>
              </a:rPr>
              <a:t>Hydrogen carbonate, HCO</a:t>
            </a:r>
            <a:r>
              <a:rPr lang="en-US" altLang="en-US" sz="2800" baseline="-12000">
                <a:latin typeface="Times New Roman" charset="0"/>
              </a:rPr>
              <a:t>3</a:t>
            </a:r>
            <a:r>
              <a:rPr lang="he-IL" altLang="en-US" sz="2800">
                <a:latin typeface="Times New Roman" charset="0"/>
                <a:ea typeface="Times New Roman" charset="0"/>
                <a:cs typeface="Times New Roman" charset="0"/>
              </a:rPr>
              <a:t>־</a:t>
            </a:r>
            <a:r>
              <a:rPr lang="en-US" altLang="en-US" sz="2800">
                <a:latin typeface="Times New Roman" charset="0"/>
              </a:rPr>
              <a:t>, </a:t>
            </a:r>
            <a:r>
              <a:rPr lang="en-US" altLang="en-US" sz="2800" i="1">
                <a:latin typeface="Times New Roman" charset="0"/>
              </a:rPr>
              <a:t>K</a:t>
            </a:r>
            <a:r>
              <a:rPr lang="en-US" altLang="en-US" sz="2800" baseline="-14000">
                <a:latin typeface="Times New Roman" charset="0"/>
              </a:rPr>
              <a:t>b</a:t>
            </a:r>
            <a:r>
              <a:rPr lang="en-US" altLang="en-US" sz="2800">
                <a:latin typeface="Times New Roman" charset="0"/>
              </a:rPr>
              <a:t> = 2.3 x 10</a:t>
            </a:r>
            <a:r>
              <a:rPr lang="en-US" altLang="en-US" sz="2800" baseline="30000">
                <a:latin typeface="Times New Roman" charset="0"/>
              </a:rPr>
              <a:t>-8</a:t>
            </a:r>
            <a:r>
              <a:rPr lang="en-US" altLang="en-US" sz="2800">
                <a:latin typeface="Times New Roman" charset="0"/>
              </a:rPr>
              <a:t>.</a:t>
            </a:r>
          </a:p>
          <a:p>
            <a:pPr marL="533400" indent="-533400">
              <a:lnSpc>
                <a:spcPct val="90000"/>
              </a:lnSpc>
              <a:buFontTx/>
              <a:buNone/>
            </a:pPr>
            <a:endParaRPr lang="en-US" altLang="en-US" sz="1600">
              <a:latin typeface="Times New Roman" charset="0"/>
            </a:endParaRPr>
          </a:p>
          <a:p>
            <a:pPr marL="533400" indent="-533400">
              <a:lnSpc>
                <a:spcPct val="90000"/>
              </a:lnSpc>
              <a:buFontTx/>
              <a:buNone/>
            </a:pPr>
            <a:r>
              <a:rPr lang="en-US" altLang="en-US" sz="2800">
                <a:latin typeface="Times New Roman" charset="0"/>
              </a:rPr>
              <a:t>	What solutions are used to make buffers with the following pH’s?</a:t>
            </a:r>
          </a:p>
          <a:p>
            <a:pPr marL="533400" indent="-533400">
              <a:lnSpc>
                <a:spcPct val="90000"/>
              </a:lnSpc>
              <a:buFontTx/>
              <a:buNone/>
            </a:pPr>
            <a:r>
              <a:rPr lang="en-US" altLang="en-US" sz="2800">
                <a:latin typeface="Times New Roman" charset="0"/>
              </a:rPr>
              <a:t>	(</a:t>
            </a:r>
            <a:r>
              <a:rPr lang="en-US" altLang="en-US" sz="2800" i="1">
                <a:latin typeface="Times New Roman" charset="0"/>
              </a:rPr>
              <a:t>i</a:t>
            </a:r>
            <a:r>
              <a:rPr lang="en-US" altLang="en-US" sz="2800">
                <a:latin typeface="Times New Roman" charset="0"/>
              </a:rPr>
              <a:t>) pH = 7.00;	   (</a:t>
            </a:r>
            <a:r>
              <a:rPr lang="en-US" altLang="en-US" sz="2800" i="1">
                <a:latin typeface="Times New Roman" charset="0"/>
              </a:rPr>
              <a:t>ii</a:t>
            </a:r>
            <a:r>
              <a:rPr lang="en-US" altLang="en-US" sz="2800">
                <a:latin typeface="Times New Roman" charset="0"/>
              </a:rPr>
              <a:t>) pH = 4.50;	 (</a:t>
            </a:r>
            <a:r>
              <a:rPr lang="en-US" altLang="en-US" sz="2800" i="1">
                <a:latin typeface="Times New Roman" charset="0"/>
              </a:rPr>
              <a:t>iii</a:t>
            </a:r>
            <a:r>
              <a:rPr lang="en-US" altLang="en-US" sz="2800">
                <a:latin typeface="Times New Roman" charset="0"/>
              </a:rPr>
              <a:t>) pH = 9.00        (</a:t>
            </a:r>
            <a:r>
              <a:rPr lang="en-US" altLang="en-US" sz="2800" i="1">
                <a:latin typeface="Times New Roman" charset="0"/>
              </a:rPr>
              <a:t>iv</a:t>
            </a:r>
            <a:r>
              <a:rPr lang="en-US" altLang="en-US" sz="2800">
                <a:latin typeface="Times New Roman" charset="0"/>
              </a:rPr>
              <a:t>) pH = 9.50;    (</a:t>
            </a:r>
            <a:r>
              <a:rPr lang="en-US" altLang="en-US" sz="2800" i="1">
                <a:latin typeface="Times New Roman" charset="0"/>
              </a:rPr>
              <a:t>v</a:t>
            </a:r>
            <a:r>
              <a:rPr lang="en-US" altLang="en-US" sz="2800">
                <a:latin typeface="Times New Roman" charset="0"/>
              </a:rPr>
              <a:t>) pH = 5.00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600" dirty="0">
                <a:latin typeface="Times New Roman" charset="0"/>
              </a:rPr>
              <a:t>Buffer </a:t>
            </a:r>
            <a:r>
              <a:rPr lang="en-US" altLang="en-US" sz="3600" dirty="0" smtClean="0">
                <a:latin typeface="Times New Roman" charset="0"/>
              </a:rPr>
              <a:t>Exercise-#5</a:t>
            </a:r>
            <a:endParaRPr lang="en-US" altLang="en-US" sz="3600" dirty="0">
              <a:latin typeface="Times New Roman" charset="0"/>
            </a:endParaRPr>
          </a:p>
        </p:txBody>
      </p:sp>
      <p:sp>
        <p:nvSpPr>
          <p:cNvPr id="70659" name="Rectangle 3"/>
          <p:cNvSpPr>
            <a:spLocks noGrp="1" noChangeArrowheads="1"/>
          </p:cNvSpPr>
          <p:nvPr>
            <p:ph type="body" idx="1"/>
          </p:nvPr>
        </p:nvSpPr>
        <p:spPr/>
        <p:txBody>
          <a:bodyPr/>
          <a:lstStyle/>
          <a:p>
            <a:pPr>
              <a:buFontTx/>
              <a:buNone/>
            </a:pPr>
            <a:r>
              <a:rPr lang="en-US" altLang="en-US" sz="2800">
                <a:latin typeface="Times New Roman" charset="0"/>
              </a:rPr>
              <a:t>	How many milliliters of each solution of 0.50 </a:t>
            </a:r>
            <a:r>
              <a:rPr lang="en-US" altLang="en-US" sz="2800" i="1">
                <a:latin typeface="Times New Roman" charset="0"/>
              </a:rPr>
              <a:t>M</a:t>
            </a:r>
            <a:r>
              <a:rPr lang="en-US" altLang="en-US" sz="2800">
                <a:latin typeface="Times New Roman" charset="0"/>
              </a:rPr>
              <a:t> KH</a:t>
            </a:r>
            <a:r>
              <a:rPr lang="en-US" altLang="en-US" sz="2800" baseline="-12000">
                <a:latin typeface="Times New Roman" charset="0"/>
              </a:rPr>
              <a:t>2</a:t>
            </a:r>
            <a:r>
              <a:rPr lang="en-US" altLang="en-US" sz="2800">
                <a:latin typeface="Times New Roman" charset="0"/>
              </a:rPr>
              <a:t>PO</a:t>
            </a:r>
            <a:r>
              <a:rPr lang="en-US" altLang="en-US" sz="2800" baseline="-12000">
                <a:latin typeface="Times New Roman" charset="0"/>
              </a:rPr>
              <a:t>4</a:t>
            </a:r>
            <a:r>
              <a:rPr lang="en-US" altLang="en-US" sz="2800">
                <a:latin typeface="Times New Roman" charset="0"/>
              </a:rPr>
              <a:t> and 0.50 </a:t>
            </a:r>
            <a:r>
              <a:rPr lang="en-US" altLang="en-US" sz="2800" i="1">
                <a:latin typeface="Times New Roman" charset="0"/>
              </a:rPr>
              <a:t>M</a:t>
            </a:r>
            <a:r>
              <a:rPr lang="en-US" altLang="en-US" sz="2800">
                <a:latin typeface="Times New Roman" charset="0"/>
              </a:rPr>
              <a:t> K</a:t>
            </a:r>
            <a:r>
              <a:rPr lang="en-US" altLang="en-US" sz="2800" baseline="-12000">
                <a:latin typeface="Times New Roman" charset="0"/>
              </a:rPr>
              <a:t>2</a:t>
            </a:r>
            <a:r>
              <a:rPr lang="en-US" altLang="en-US" sz="2800">
                <a:latin typeface="Times New Roman" charset="0"/>
              </a:rPr>
              <a:t>HPO</a:t>
            </a:r>
            <a:r>
              <a:rPr lang="en-US" altLang="en-US" sz="2800" baseline="-12000">
                <a:latin typeface="Times New Roman" charset="0"/>
              </a:rPr>
              <a:t>4</a:t>
            </a:r>
            <a:r>
              <a:rPr lang="en-US" altLang="en-US" sz="2800">
                <a:latin typeface="Times New Roman" charset="0"/>
              </a:rPr>
              <a:t> are needed to make 100.0 mL solution of phosphate buffer with pH = 7.50? What are the final concentrations of K</a:t>
            </a:r>
            <a:r>
              <a:rPr lang="en-US" altLang="en-US" sz="2800" baseline="34000">
                <a:latin typeface="Times New Roman" charset="0"/>
              </a:rPr>
              <a:t>+</a:t>
            </a:r>
            <a:r>
              <a:rPr lang="en-US" altLang="en-US" sz="2800">
                <a:latin typeface="Times New Roman" charset="0"/>
              </a:rPr>
              <a:t>, H</a:t>
            </a:r>
            <a:r>
              <a:rPr lang="en-US" altLang="en-US" sz="2800" baseline="-12000">
                <a:latin typeface="Times New Roman" charset="0"/>
              </a:rPr>
              <a:t>2</a:t>
            </a:r>
            <a:r>
              <a:rPr lang="en-US" altLang="en-US" sz="2800">
                <a:latin typeface="Times New Roman" charset="0"/>
              </a:rPr>
              <a:t>PO</a:t>
            </a:r>
            <a:r>
              <a:rPr lang="en-US" altLang="en-US" sz="2800" baseline="-12000">
                <a:latin typeface="Times New Roman" charset="0"/>
              </a:rPr>
              <a:t>4</a:t>
            </a:r>
            <a:r>
              <a:rPr lang="en-US" altLang="en-US" sz="2800" baseline="36000">
                <a:latin typeface="Times New Roman" charset="0"/>
              </a:rPr>
              <a:t>-</a:t>
            </a:r>
            <a:r>
              <a:rPr lang="en-US" altLang="en-US" sz="2800">
                <a:latin typeface="Times New Roman" charset="0"/>
              </a:rPr>
              <a:t> and HPO</a:t>
            </a:r>
            <a:r>
              <a:rPr lang="en-US" altLang="en-US" sz="2800" baseline="-12000">
                <a:latin typeface="Times New Roman" charset="0"/>
              </a:rPr>
              <a:t>4</a:t>
            </a:r>
            <a:r>
              <a:rPr lang="en-US" altLang="en-US" sz="2800" baseline="36000">
                <a:latin typeface="Times New Roman" charset="0"/>
              </a:rPr>
              <a:t>2-</a:t>
            </a:r>
            <a:r>
              <a:rPr lang="en-US" altLang="en-US" sz="2800">
                <a:latin typeface="Times New Roman" charset="0"/>
              </a:rPr>
              <a:t>, in the buffer solution? </a:t>
            </a:r>
          </a:p>
          <a:p>
            <a:pPr>
              <a:buFontTx/>
              <a:buNone/>
            </a:pPr>
            <a:r>
              <a:rPr lang="en-US" altLang="en-US" sz="2800">
                <a:latin typeface="Times New Roman" charset="0"/>
              </a:rPr>
              <a:t>	(for H</a:t>
            </a:r>
            <a:r>
              <a:rPr lang="en-US" altLang="en-US" sz="2800" baseline="-12000">
                <a:latin typeface="Times New Roman" charset="0"/>
              </a:rPr>
              <a:t>2</a:t>
            </a:r>
            <a:r>
              <a:rPr lang="en-US" altLang="en-US" sz="2800">
                <a:latin typeface="Times New Roman" charset="0"/>
              </a:rPr>
              <a:t>PO</a:t>
            </a:r>
            <a:r>
              <a:rPr lang="en-US" altLang="en-US" sz="2800" baseline="-12000">
                <a:latin typeface="Times New Roman" charset="0"/>
              </a:rPr>
              <a:t>4</a:t>
            </a:r>
            <a:r>
              <a:rPr lang="en-US" altLang="en-US" sz="2800" baseline="36000">
                <a:latin typeface="Times New Roman" charset="0"/>
              </a:rPr>
              <a:t>-</a:t>
            </a:r>
            <a:r>
              <a:rPr lang="en-US" altLang="en-US" sz="2800">
                <a:latin typeface="Times New Roman" charset="0"/>
              </a:rPr>
              <a:t>, </a:t>
            </a:r>
            <a:r>
              <a:rPr lang="en-US" altLang="en-US" sz="2800" i="1">
                <a:latin typeface="Times New Roman" charset="0"/>
              </a:rPr>
              <a:t>K</a:t>
            </a:r>
            <a:r>
              <a:rPr lang="en-US" altLang="en-US" sz="2800" baseline="-12000">
                <a:latin typeface="Times New Roman" charset="0"/>
              </a:rPr>
              <a:t>a</a:t>
            </a:r>
            <a:r>
              <a:rPr lang="en-US" altLang="en-US" sz="2800">
                <a:latin typeface="Times New Roman" charset="0"/>
              </a:rPr>
              <a:t> = 6.2 x 10</a:t>
            </a:r>
            <a:r>
              <a:rPr lang="en-US" altLang="en-US" sz="2800" baseline="30000">
                <a:latin typeface="Times New Roman" charset="0"/>
              </a:rPr>
              <a:t>-8</a:t>
            </a:r>
            <a:r>
              <a:rPr lang="en-US" altLang="en-US" sz="2800">
                <a:latin typeface="Times New Roman" charset="0"/>
              </a:rPr>
              <a:t>)</a:t>
            </a:r>
          </a:p>
          <a:p>
            <a:pPr>
              <a:buFontTx/>
              <a:buNone/>
            </a:pPr>
            <a:endParaRPr lang="en-US" altLang="en-US" sz="2800">
              <a:latin typeface="Times New Roman" charset="0"/>
            </a:endParaRPr>
          </a:p>
          <a:p>
            <a:pPr>
              <a:buFontTx/>
              <a:buNone/>
            </a:pPr>
            <a:r>
              <a:rPr lang="en-US" altLang="en-US" sz="2800">
                <a:latin typeface="Times New Roman" charset="0"/>
              </a:rPr>
              <a:t>	</a:t>
            </a:r>
            <a:r>
              <a:rPr lang="en-US" altLang="en-US" sz="2400">
                <a:solidFill>
                  <a:schemeClr val="hlink"/>
                </a:solidFill>
                <a:latin typeface="Times New Roman" charset="0"/>
              </a:rPr>
              <a:t>(Answer: (a) 33.9 mL of KH</a:t>
            </a:r>
            <a:r>
              <a:rPr lang="en-US" altLang="en-US" sz="2400" baseline="-12000">
                <a:solidFill>
                  <a:schemeClr val="hlink"/>
                </a:solidFill>
                <a:latin typeface="Times New Roman" charset="0"/>
              </a:rPr>
              <a:t>2</a:t>
            </a:r>
            <a:r>
              <a:rPr lang="en-US" altLang="en-US" sz="2400">
                <a:solidFill>
                  <a:schemeClr val="hlink"/>
                </a:solidFill>
                <a:latin typeface="Times New Roman" charset="0"/>
              </a:rPr>
              <a:t>PO</a:t>
            </a:r>
            <a:r>
              <a:rPr lang="en-US" altLang="en-US" sz="2400" baseline="-12000">
                <a:solidFill>
                  <a:schemeClr val="hlink"/>
                </a:solidFill>
                <a:latin typeface="Times New Roman" charset="0"/>
              </a:rPr>
              <a:t>4</a:t>
            </a:r>
            <a:r>
              <a:rPr lang="en-US" altLang="en-US" sz="2400">
                <a:solidFill>
                  <a:schemeClr val="hlink"/>
                </a:solidFill>
                <a:latin typeface="Times New Roman" charset="0"/>
              </a:rPr>
              <a:t> + 66.1 mL of K</a:t>
            </a:r>
            <a:r>
              <a:rPr lang="en-US" altLang="en-US" sz="2400" baseline="-12000">
                <a:solidFill>
                  <a:schemeClr val="hlink"/>
                </a:solidFill>
                <a:latin typeface="Times New Roman" charset="0"/>
              </a:rPr>
              <a:t>2</a:t>
            </a:r>
            <a:r>
              <a:rPr lang="en-US" altLang="en-US" sz="2400">
                <a:solidFill>
                  <a:schemeClr val="hlink"/>
                </a:solidFill>
                <a:latin typeface="Times New Roman" charset="0"/>
              </a:rPr>
              <a:t>HPO</a:t>
            </a:r>
            <a:r>
              <a:rPr lang="en-US" altLang="en-US" sz="2400" baseline="-12000">
                <a:solidFill>
                  <a:schemeClr val="hlink"/>
                </a:solidFill>
                <a:latin typeface="Times New Roman" charset="0"/>
              </a:rPr>
              <a:t>4</a:t>
            </a:r>
            <a:r>
              <a:rPr lang="en-US" altLang="en-US" sz="2400">
                <a:solidFill>
                  <a:schemeClr val="hlink"/>
                </a:solidFill>
                <a:latin typeface="Times New Roman" charset="0"/>
              </a:rPr>
              <a:t>;</a:t>
            </a:r>
          </a:p>
          <a:p>
            <a:pPr>
              <a:buFontTx/>
              <a:buNone/>
            </a:pPr>
            <a:r>
              <a:rPr lang="en-US" altLang="en-US" sz="2400">
                <a:solidFill>
                  <a:schemeClr val="hlink"/>
                </a:solidFill>
                <a:latin typeface="Times New Roman" charset="0"/>
              </a:rPr>
              <a:t>	(b) [K</a:t>
            </a:r>
            <a:r>
              <a:rPr lang="en-US" altLang="en-US" sz="2400" baseline="34000">
                <a:solidFill>
                  <a:schemeClr val="hlink"/>
                </a:solidFill>
                <a:latin typeface="Times New Roman" charset="0"/>
              </a:rPr>
              <a:t>+</a:t>
            </a:r>
            <a:r>
              <a:rPr lang="en-US" altLang="en-US" sz="2400">
                <a:solidFill>
                  <a:schemeClr val="hlink"/>
                </a:solidFill>
                <a:latin typeface="Times New Roman" charset="0"/>
              </a:rPr>
              <a:t>] = 0.83 M;  [H</a:t>
            </a:r>
            <a:r>
              <a:rPr lang="en-US" altLang="en-US" sz="2400" baseline="-12000">
                <a:solidFill>
                  <a:schemeClr val="hlink"/>
                </a:solidFill>
                <a:latin typeface="Times New Roman" charset="0"/>
              </a:rPr>
              <a:t>2</a:t>
            </a:r>
            <a:r>
              <a:rPr lang="en-US" altLang="en-US" sz="2400">
                <a:solidFill>
                  <a:schemeClr val="hlink"/>
                </a:solidFill>
                <a:latin typeface="Times New Roman" charset="0"/>
              </a:rPr>
              <a:t>PO</a:t>
            </a:r>
            <a:r>
              <a:rPr lang="en-US" altLang="en-US" sz="2400" baseline="-12000">
                <a:solidFill>
                  <a:schemeClr val="hlink"/>
                </a:solidFill>
                <a:latin typeface="Times New Roman" charset="0"/>
              </a:rPr>
              <a:t>4</a:t>
            </a:r>
            <a:r>
              <a:rPr lang="en-US" altLang="en-US" sz="2400" baseline="32000">
                <a:solidFill>
                  <a:schemeClr val="hlink"/>
                </a:solidFill>
                <a:latin typeface="Times New Roman" charset="0"/>
              </a:rPr>
              <a:t>-</a:t>
            </a:r>
            <a:r>
              <a:rPr lang="en-US" altLang="en-US" sz="2400">
                <a:solidFill>
                  <a:schemeClr val="hlink"/>
                </a:solidFill>
                <a:latin typeface="Times New Roman" charset="0"/>
              </a:rPr>
              <a:t>] = 0.17 M;  [HPO</a:t>
            </a:r>
            <a:r>
              <a:rPr lang="en-US" altLang="en-US" sz="2400" baseline="-12000">
                <a:solidFill>
                  <a:schemeClr val="hlink"/>
                </a:solidFill>
                <a:latin typeface="Times New Roman" charset="0"/>
              </a:rPr>
              <a:t>4</a:t>
            </a:r>
            <a:r>
              <a:rPr lang="en-US" altLang="en-US" sz="2400" baseline="32000">
                <a:solidFill>
                  <a:schemeClr val="hlink"/>
                </a:solidFill>
                <a:latin typeface="Times New Roman" charset="0"/>
              </a:rPr>
              <a:t>2-</a:t>
            </a:r>
            <a:r>
              <a:rPr lang="en-US" altLang="en-US" sz="2400">
                <a:solidFill>
                  <a:schemeClr val="hlink"/>
                </a:solidFill>
                <a:latin typeface="Times New Roman" charset="0"/>
              </a:rPr>
              <a:t>] = 0.33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Titration and pH Curves</a:t>
            </a:r>
          </a:p>
        </p:txBody>
      </p:sp>
      <p:sp>
        <p:nvSpPr>
          <p:cNvPr id="28675" name="Rectangle 3"/>
          <p:cNvSpPr>
            <a:spLocks noGrp="1" noChangeArrowheads="1"/>
          </p:cNvSpPr>
          <p:nvPr>
            <p:ph type="body" idx="1"/>
          </p:nvPr>
        </p:nvSpPr>
        <p:spPr/>
        <p:txBody>
          <a:bodyPr/>
          <a:lstStyle/>
          <a:p>
            <a:pPr eaLnBrk="1" hangingPunct="1"/>
            <a:r>
              <a:rPr lang="en-US" altLang="en-US" sz="2800">
                <a:latin typeface="Times New Roman" charset="0"/>
                <a:ea typeface="Times New Roman" charset="0"/>
                <a:cs typeface="Times New Roman" charset="0"/>
              </a:rPr>
              <a:t>Plotting the pH of the solution being analyzed as a function of the amount of titrant added.</a:t>
            </a:r>
          </a:p>
          <a:p>
            <a:pPr eaLnBrk="1" hangingPunct="1"/>
            <a:r>
              <a:rPr lang="en-US" altLang="en-US" sz="2800">
                <a:latin typeface="Times New Roman" charset="0"/>
                <a:ea typeface="Times New Roman" charset="0"/>
                <a:cs typeface="Times New Roman" charset="0"/>
              </a:rPr>
              <a:t>From pH-titration curve determine the </a:t>
            </a:r>
            <a:r>
              <a:rPr lang="en-US" altLang="en-US" sz="2800" b="1" i="1">
                <a:latin typeface="Times New Roman" charset="0"/>
                <a:ea typeface="Times New Roman" charset="0"/>
                <a:cs typeface="Times New Roman" charset="0"/>
              </a:rPr>
              <a:t>equivalence point</a:t>
            </a:r>
            <a:r>
              <a:rPr lang="en-US" altLang="en-US" sz="2800">
                <a:latin typeface="Times New Roman" charset="0"/>
                <a:ea typeface="Times New Roman" charset="0"/>
                <a:cs typeface="Times New Roman" charset="0"/>
              </a:rPr>
              <a:t> – when enough titrant has been added to react exactly with the substance in solution being titrated.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z="3200">
                <a:latin typeface="Times New Roman" charset="0"/>
                <a:ea typeface="Times New Roman" charset="0"/>
                <a:cs typeface="Times New Roman" charset="0"/>
              </a:rPr>
              <a:t>The pH Curve for the Titration of 50.0 mL of 0.200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HNO</a:t>
            </a:r>
            <a:r>
              <a:rPr lang="en-US" altLang="en-US" sz="3200" baseline="-25000">
                <a:latin typeface="Times New Roman" charset="0"/>
                <a:ea typeface="Times New Roman" charset="0"/>
                <a:cs typeface="Times New Roman" charset="0"/>
              </a:rPr>
              <a:t>3</a:t>
            </a:r>
            <a:r>
              <a:rPr lang="en-US" altLang="en-US" sz="3200">
                <a:latin typeface="Times New Roman" charset="0"/>
                <a:ea typeface="Times New Roman" charset="0"/>
                <a:cs typeface="Times New Roman" charset="0"/>
              </a:rPr>
              <a:t> with 0.100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NaOH</a:t>
            </a:r>
          </a:p>
        </p:txBody>
      </p:sp>
      <p:pic>
        <p:nvPicPr>
          <p:cNvPr id="29699" name="Picture 4" descr="ch15_2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1600200"/>
            <a:ext cx="4594225" cy="4525963"/>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200">
                <a:latin typeface="Times New Roman" charset="0"/>
                <a:ea typeface="Times New Roman" charset="0"/>
                <a:cs typeface="Times New Roman" charset="0"/>
              </a:rPr>
              <a:t>The pH Curve for the Titration of 100.0 mL of 0.50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NaOH with 1.0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HCI</a:t>
            </a:r>
          </a:p>
        </p:txBody>
      </p:sp>
      <p:pic>
        <p:nvPicPr>
          <p:cNvPr id="30723" name="Picture 4" descr="ch15_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1676400"/>
            <a:ext cx="4618038" cy="4525963"/>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ea typeface="Times New Roman" charset="0"/>
                <a:cs typeface="Times New Roman" charset="0"/>
              </a:rPr>
              <a:t>A Common Ion Effect</a:t>
            </a:r>
          </a:p>
        </p:txBody>
      </p:sp>
      <p:sp>
        <p:nvSpPr>
          <p:cNvPr id="5124" name="Rectangle 4"/>
          <p:cNvSpPr>
            <a:spLocks noGrp="1" noChangeArrowheads="1"/>
          </p:cNvSpPr>
          <p:nvPr>
            <p:ph type="body" idx="1"/>
          </p:nvPr>
        </p:nvSpPr>
        <p:spPr>
          <a:xfrm>
            <a:off x="457200" y="1600200"/>
            <a:ext cx="8229600" cy="4800600"/>
          </a:xfrm>
          <a:noFill/>
        </p:spPr>
        <p:txBody>
          <a:bodyPr/>
          <a:lstStyle/>
          <a:p>
            <a:pPr marL="457200" indent="-457200" eaLnBrk="1" hangingPunct="1">
              <a:buFontTx/>
              <a:buNone/>
            </a:pPr>
            <a:r>
              <a:rPr lang="en-US" altLang="en-US" sz="2800" dirty="0">
                <a:latin typeface="Times New Roman" charset="0"/>
                <a:ea typeface="Times New Roman" charset="0"/>
                <a:cs typeface="Times New Roman" charset="0"/>
              </a:rPr>
              <a:t>Consider the following equilibrium:</a:t>
            </a:r>
          </a:p>
          <a:p>
            <a:pPr marL="457200" indent="-457200" eaLnBrk="1" hangingPunct="1">
              <a:lnSpc>
                <a:spcPct val="150000"/>
              </a:lnSpc>
            </a:pPr>
            <a:r>
              <a:rPr lang="en-US" altLang="en-US" sz="2800" dirty="0" smtClean="0">
                <a:latin typeface="Times New Roman" charset="0"/>
                <a:ea typeface="Times New Roman" charset="0"/>
                <a:cs typeface="Times New Roman" charset="0"/>
              </a:rPr>
              <a:t>CH</a:t>
            </a:r>
            <a:r>
              <a:rPr lang="en-US" altLang="en-US" sz="2800" baseline="-12000" dirty="0" smtClean="0">
                <a:latin typeface="Times New Roman" charset="0"/>
                <a:ea typeface="Times New Roman" charset="0"/>
                <a:cs typeface="Times New Roman" charset="0"/>
              </a:rPr>
              <a:t>3</a:t>
            </a:r>
            <a:r>
              <a:rPr lang="en-US" altLang="en-US" sz="2800" dirty="0" smtClean="0">
                <a:latin typeface="Times New Roman" charset="0"/>
                <a:ea typeface="Times New Roman" charset="0"/>
                <a:cs typeface="Times New Roman" charset="0"/>
              </a:rPr>
              <a:t>CO</a:t>
            </a:r>
            <a:r>
              <a:rPr lang="en-US" altLang="en-US" sz="2800" baseline="-12000" dirty="0" smtClean="0">
                <a:latin typeface="Times New Roman" charset="0"/>
                <a:ea typeface="Times New Roman" charset="0"/>
                <a:cs typeface="Times New Roman" charset="0"/>
              </a:rPr>
              <a:t>2</a:t>
            </a:r>
            <a:r>
              <a:rPr lang="en-US" altLang="en-US" sz="2800" dirty="0" smtClean="0">
                <a:latin typeface="Times New Roman" charset="0"/>
                <a:ea typeface="Times New Roman" charset="0"/>
                <a:cs typeface="Times New Roman" charset="0"/>
              </a:rPr>
              <a:t>H</a:t>
            </a:r>
            <a:r>
              <a:rPr lang="en-US" altLang="en-US" sz="2000" dirty="0" smtClean="0">
                <a:latin typeface="Times New Roman" charset="0"/>
                <a:ea typeface="Times New Roman" charset="0"/>
                <a:cs typeface="Times New Roman" charset="0"/>
              </a:rPr>
              <a:t>(</a:t>
            </a:r>
            <a:r>
              <a:rPr lang="en-US" altLang="en-US" sz="2000" i="1" dirty="0" err="1" smtClean="0">
                <a:latin typeface="Times New Roman" charset="0"/>
                <a:ea typeface="Times New Roman" charset="0"/>
                <a:cs typeface="Times New Roman" charset="0"/>
              </a:rPr>
              <a:t>aq</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dirty="0" smtClean="0">
                <a:latin typeface="Times New Roman" charset="0"/>
                <a:ea typeface="Times New Roman" charset="0"/>
                <a:cs typeface="Times New Roman" charset="0"/>
              </a:rPr>
              <a:t> +  H</a:t>
            </a:r>
            <a:r>
              <a:rPr lang="en-US" altLang="en-US" sz="2800" baseline="-12000" dirty="0" smtClean="0">
                <a:latin typeface="Times New Roman" charset="0"/>
                <a:ea typeface="Times New Roman" charset="0"/>
                <a:cs typeface="Times New Roman" charset="0"/>
              </a:rPr>
              <a:t>2</a:t>
            </a:r>
            <a:r>
              <a:rPr lang="en-US" altLang="en-US" sz="2800" dirty="0" smtClean="0">
                <a:latin typeface="Times New Roman" charset="0"/>
                <a:ea typeface="Times New Roman" charset="0"/>
                <a:cs typeface="Times New Roman" charset="0"/>
              </a:rPr>
              <a:t>O</a:t>
            </a:r>
            <a:r>
              <a:rPr lang="en-US" altLang="en-US" sz="2000" dirty="0" smtClean="0">
                <a:latin typeface="Times New Roman" charset="0"/>
                <a:ea typeface="Times New Roman" charset="0"/>
                <a:cs typeface="Times New Roman" charset="0"/>
              </a:rPr>
              <a:t>(</a:t>
            </a:r>
            <a:r>
              <a:rPr lang="en-US" altLang="en-US" sz="2000" i="1" dirty="0" smtClean="0">
                <a:latin typeface="Times New Roman" charset="0"/>
                <a:ea typeface="Times New Roman" charset="0"/>
                <a:cs typeface="Times New Roman" charset="0"/>
              </a:rPr>
              <a:t>l</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a:t>
            </a:r>
            <a:r>
              <a:rPr lang="en-US" altLang="en-US" sz="2800" b="1" dirty="0">
                <a:latin typeface="Lucida Sans Unicode" charset="0"/>
              </a:rPr>
              <a:t>⇌</a:t>
            </a:r>
            <a:r>
              <a:rPr lang="en-US" altLang="en-US" sz="2800" dirty="0">
                <a:latin typeface="Times New Roman" charset="0"/>
                <a:ea typeface="Times New Roman" charset="0"/>
                <a:cs typeface="Times New Roman" charset="0"/>
              </a:rPr>
              <a:t> 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36000" dirty="0">
                <a:latin typeface="Times New Roman" charset="0"/>
                <a:ea typeface="Times New Roman" charset="0"/>
                <a:cs typeface="Times New Roman" charset="0"/>
              </a:rPr>
              <a:t>+</a:t>
            </a:r>
            <a:r>
              <a:rPr lang="en-US" altLang="en-US" sz="2000" dirty="0">
                <a:latin typeface="Times New Roman" charset="0"/>
                <a:ea typeface="Times New Roman" charset="0"/>
                <a:cs typeface="Times New Roman" charset="0"/>
              </a:rPr>
              <a:t>(</a:t>
            </a:r>
            <a:r>
              <a:rPr lang="en-US" altLang="en-US" sz="2000" i="1" dirty="0" err="1">
                <a:latin typeface="Times New Roman" charset="0"/>
                <a:ea typeface="Times New Roman" charset="0"/>
                <a:cs typeface="Times New Roman" charset="0"/>
              </a:rPr>
              <a:t>aq</a:t>
            </a:r>
            <a:r>
              <a:rPr lang="en-US" altLang="en-US" sz="2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 </a:t>
            </a:r>
            <a:r>
              <a:rPr lang="en-US" altLang="en-US" sz="2800" dirty="0" smtClean="0">
                <a:latin typeface="Times New Roman" charset="0"/>
                <a:ea typeface="Times New Roman" charset="0"/>
                <a:cs typeface="Times New Roman" charset="0"/>
              </a:rPr>
              <a:t>CH</a:t>
            </a:r>
            <a:r>
              <a:rPr lang="en-US" altLang="en-US" sz="2800" baseline="-12000" dirty="0" smtClean="0">
                <a:latin typeface="Times New Roman" charset="0"/>
                <a:ea typeface="Times New Roman" charset="0"/>
                <a:cs typeface="Times New Roman" charset="0"/>
              </a:rPr>
              <a:t>3</a:t>
            </a:r>
            <a:r>
              <a:rPr lang="en-US" altLang="en-US" sz="2800" dirty="0" smtClean="0">
                <a:latin typeface="Times New Roman" charset="0"/>
                <a:ea typeface="Times New Roman" charset="0"/>
                <a:cs typeface="Times New Roman" charset="0"/>
              </a:rPr>
              <a:t>CO</a:t>
            </a:r>
            <a:r>
              <a:rPr lang="en-US" altLang="en-US" sz="2800" baseline="-12000" dirty="0" smtClean="0">
                <a:latin typeface="Times New Roman" charset="0"/>
                <a:ea typeface="Times New Roman" charset="0"/>
                <a:cs typeface="Times New Roman" charset="0"/>
              </a:rPr>
              <a:t>2</a:t>
            </a:r>
            <a:r>
              <a:rPr lang="en-US" altLang="en-US" sz="2800" baseline="36000" dirty="0" smtClean="0">
                <a:latin typeface="Times New Roman" charset="0"/>
                <a:ea typeface="Times New Roman" charset="0"/>
                <a:cs typeface="Times New Roman" charset="0"/>
              </a:rPr>
              <a:t>-</a:t>
            </a:r>
            <a:r>
              <a:rPr lang="en-US" altLang="en-US" sz="2000" dirty="0">
                <a:latin typeface="Times New Roman" charset="0"/>
                <a:ea typeface="Times New Roman" charset="0"/>
                <a:cs typeface="Times New Roman" charset="0"/>
              </a:rPr>
              <a:t>(</a:t>
            </a:r>
            <a:r>
              <a:rPr lang="en-US" altLang="en-US" sz="2000" i="1" dirty="0" err="1">
                <a:latin typeface="Times New Roman" charset="0"/>
                <a:ea typeface="Times New Roman" charset="0"/>
                <a:cs typeface="Times New Roman" charset="0"/>
              </a:rPr>
              <a:t>aq</a:t>
            </a:r>
            <a:r>
              <a:rPr lang="en-US" altLang="en-US" sz="2000" dirty="0">
                <a:latin typeface="Times New Roman" charset="0"/>
                <a:ea typeface="Times New Roman" charset="0"/>
                <a:cs typeface="Times New Roman" charset="0"/>
              </a:rPr>
              <a:t>)</a:t>
            </a:r>
          </a:p>
          <a:p>
            <a:pPr marL="400050" lvl="1" indent="0" eaLnBrk="1" hangingPunct="1">
              <a:buNone/>
            </a:pPr>
            <a:endParaRPr lang="en-US" altLang="en-US" sz="1200" dirty="0">
              <a:latin typeface="Times New Roman" charset="0"/>
              <a:ea typeface="Times New Roman" charset="0"/>
              <a:cs typeface="Times New Roman" charset="0"/>
            </a:endParaRPr>
          </a:p>
          <a:p>
            <a:pPr marL="457200" indent="-457200" eaLnBrk="1" hangingPunct="1"/>
            <a:r>
              <a:rPr lang="en-US" altLang="en-US" sz="2800" dirty="0">
                <a:latin typeface="Times New Roman" charset="0"/>
                <a:ea typeface="Times New Roman" charset="0"/>
                <a:cs typeface="Times New Roman" charset="0"/>
              </a:rPr>
              <a:t>Addition of </a:t>
            </a:r>
            <a:r>
              <a:rPr lang="en-US" altLang="en-US" sz="2800" dirty="0" smtClean="0">
                <a:latin typeface="Times New Roman" charset="0"/>
                <a:ea typeface="Times New Roman" charset="0"/>
                <a:cs typeface="Times New Roman" charset="0"/>
              </a:rPr>
              <a:t>NaCH</a:t>
            </a:r>
            <a:r>
              <a:rPr lang="en-US" altLang="en-US" sz="2800" baseline="-12000" dirty="0" smtClean="0">
                <a:latin typeface="Times New Roman" charset="0"/>
                <a:ea typeface="Times New Roman" charset="0"/>
                <a:cs typeface="Times New Roman" charset="0"/>
              </a:rPr>
              <a:t>3</a:t>
            </a:r>
            <a:r>
              <a:rPr lang="en-US" altLang="en-US" sz="2800" dirty="0" smtClean="0">
                <a:latin typeface="Times New Roman" charset="0"/>
                <a:ea typeface="Times New Roman" charset="0"/>
                <a:cs typeface="Times New Roman" charset="0"/>
              </a:rPr>
              <a:t>CO</a:t>
            </a:r>
            <a:r>
              <a:rPr lang="en-US" altLang="en-US" sz="2800" baseline="-12000" dirty="0" smtClean="0">
                <a:latin typeface="Times New Roman" charset="0"/>
                <a:ea typeface="Times New Roman" charset="0"/>
                <a:cs typeface="Times New Roman" charset="0"/>
              </a:rPr>
              <a:t>2</a:t>
            </a:r>
            <a:r>
              <a:rPr lang="en-US" altLang="en-US" sz="2800" dirty="0" smtClean="0">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shifts equilibrium to the left due to increase </a:t>
            </a:r>
            <a:r>
              <a:rPr lang="en-US" altLang="en-US" sz="2800" dirty="0" smtClean="0">
                <a:latin typeface="Times New Roman" charset="0"/>
                <a:ea typeface="Times New Roman" charset="0"/>
                <a:cs typeface="Times New Roman" charset="0"/>
              </a:rPr>
              <a:t>of </a:t>
            </a:r>
            <a:r>
              <a:rPr lang="en-US" altLang="en-US" sz="2800" dirty="0">
                <a:latin typeface="Times New Roman" charset="0"/>
                <a:ea typeface="Times New Roman" charset="0"/>
                <a:cs typeface="Times New Roman" charset="0"/>
              </a:rPr>
              <a:t>[</a:t>
            </a:r>
            <a:r>
              <a:rPr lang="en-US" altLang="en-US" sz="2800" dirty="0" smtClean="0">
                <a:latin typeface="Times New Roman" charset="0"/>
                <a:ea typeface="Times New Roman" charset="0"/>
                <a:cs typeface="Times New Roman" charset="0"/>
              </a:rPr>
              <a:t>CH</a:t>
            </a:r>
            <a:r>
              <a:rPr lang="en-US" altLang="en-US" sz="2800" baseline="-12000" dirty="0" smtClean="0">
                <a:latin typeface="Times New Roman" charset="0"/>
                <a:ea typeface="Times New Roman" charset="0"/>
                <a:cs typeface="Times New Roman" charset="0"/>
              </a:rPr>
              <a:t>3</a:t>
            </a:r>
            <a:r>
              <a:rPr lang="en-US" altLang="en-US" sz="2800" dirty="0" smtClean="0">
                <a:latin typeface="Times New Roman" charset="0"/>
                <a:ea typeface="Times New Roman" charset="0"/>
                <a:cs typeface="Times New Roman" charset="0"/>
              </a:rPr>
              <a:t>CO</a:t>
            </a:r>
            <a:r>
              <a:rPr lang="en-US" altLang="en-US" sz="2800" baseline="-12000" dirty="0" smtClean="0">
                <a:latin typeface="Times New Roman" charset="0"/>
                <a:ea typeface="Times New Roman" charset="0"/>
                <a:cs typeface="Times New Roman" charset="0"/>
              </a:rPr>
              <a:t>2</a:t>
            </a:r>
            <a:r>
              <a:rPr lang="en-US" altLang="en-US" sz="2800" baseline="36000" dirty="0" smtClean="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a:t>
            </a:r>
          </a:p>
          <a:p>
            <a:pPr marL="457200" indent="-457200" eaLnBrk="1" hangingPunct="1"/>
            <a:r>
              <a:rPr lang="en-US" altLang="en-US" sz="2800" dirty="0">
                <a:latin typeface="Times New Roman" charset="0"/>
                <a:ea typeface="Times New Roman" charset="0"/>
                <a:cs typeface="Times New Roman" charset="0"/>
              </a:rPr>
              <a:t>S</a:t>
            </a:r>
            <a:r>
              <a:rPr lang="en-US" altLang="en-US" sz="2800" dirty="0" smtClean="0">
                <a:latin typeface="Times New Roman" charset="0"/>
                <a:ea typeface="Times New Roman" charset="0"/>
                <a:cs typeface="Times New Roman" charset="0"/>
              </a:rPr>
              <a:t>hift </a:t>
            </a:r>
            <a:r>
              <a:rPr lang="en-US" altLang="en-US" sz="2800" dirty="0">
                <a:latin typeface="Times New Roman" charset="0"/>
                <a:ea typeface="Times New Roman" charset="0"/>
                <a:cs typeface="Times New Roman" charset="0"/>
              </a:rPr>
              <a:t>causes [H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36000" dirty="0">
                <a:latin typeface="Times New Roman" charset="0"/>
                <a:ea typeface="Times New Roman" charset="0"/>
                <a:cs typeface="Times New Roman" charset="0"/>
              </a:rPr>
              <a:t>+</a:t>
            </a:r>
            <a:r>
              <a:rPr lang="en-US" altLang="en-US" sz="2800" dirty="0">
                <a:latin typeface="Times New Roman" charset="0"/>
                <a:ea typeface="Times New Roman" charset="0"/>
                <a:cs typeface="Times New Roman" charset="0"/>
              </a:rPr>
              <a:t>] to </a:t>
            </a:r>
            <a:r>
              <a:rPr lang="en-US" altLang="en-US" sz="2800" dirty="0" smtClean="0">
                <a:latin typeface="Times New Roman" charset="0"/>
                <a:ea typeface="Times New Roman" charset="0"/>
                <a:cs typeface="Times New Roman" charset="0"/>
              </a:rPr>
              <a:t>decrease, </a:t>
            </a:r>
            <a:r>
              <a:rPr lang="en-US" altLang="en-US" sz="2800" dirty="0">
                <a:latin typeface="Times New Roman" charset="0"/>
                <a:ea typeface="Times New Roman" charset="0"/>
                <a:cs typeface="Times New Roman" charset="0"/>
              </a:rPr>
              <a:t>and </a:t>
            </a:r>
            <a:r>
              <a:rPr lang="en-US" altLang="en-US" sz="2800" dirty="0" smtClean="0">
                <a:latin typeface="Times New Roman" charset="0"/>
                <a:ea typeface="Times New Roman" charset="0"/>
                <a:cs typeface="Times New Roman" charset="0"/>
              </a:rPr>
              <a:t>pH increases.</a:t>
            </a:r>
            <a:endParaRPr lang="en-US" altLang="en-US" sz="2800" dirty="0">
              <a:latin typeface="Times New Roman" charset="0"/>
              <a:ea typeface="Times New Roman" charset="0"/>
              <a:cs typeface="Times New Roman" charset="0"/>
            </a:endParaRPr>
          </a:p>
          <a:p>
            <a:pPr marL="457200" indent="-457200" eaLnBrk="1" hangingPunct="1"/>
            <a:r>
              <a:rPr lang="en-US" altLang="en-US" sz="2800" dirty="0">
                <a:latin typeface="Times New Roman" charset="0"/>
                <a:ea typeface="Times New Roman" charset="0"/>
                <a:cs typeface="Times New Roman" charset="0"/>
              </a:rPr>
              <a:t>Solutions containing a mixture of HC</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and NaC</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have pH between those of pure HC</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and NaC</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H</a:t>
            </a:r>
            <a:r>
              <a:rPr lang="en-US" altLang="en-US" sz="2800" baseline="-12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O</a:t>
            </a:r>
            <a:r>
              <a:rPr lang="en-US" altLang="en-US" sz="2800" baseline="-12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altLang="en-US" sz="3200">
                <a:latin typeface="Times New Roman" charset="0"/>
                <a:ea typeface="Times New Roman" charset="0"/>
                <a:cs typeface="Times New Roman" charset="0"/>
              </a:rPr>
              <a:t>The pH Curve for the Titration of 50.0 mL of 0.100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HC</a:t>
            </a:r>
            <a:r>
              <a:rPr lang="en-US" altLang="en-US" sz="3200" baseline="-25000">
                <a:latin typeface="Times New Roman" charset="0"/>
                <a:ea typeface="Times New Roman" charset="0"/>
                <a:cs typeface="Times New Roman" charset="0"/>
              </a:rPr>
              <a:t>2</a:t>
            </a:r>
            <a:r>
              <a:rPr lang="en-US" altLang="en-US" sz="3200">
                <a:latin typeface="Times New Roman" charset="0"/>
                <a:ea typeface="Times New Roman" charset="0"/>
                <a:cs typeface="Times New Roman" charset="0"/>
              </a:rPr>
              <a:t>H</a:t>
            </a:r>
            <a:r>
              <a:rPr lang="en-US" altLang="en-US" sz="3200" baseline="-25000">
                <a:latin typeface="Times New Roman" charset="0"/>
                <a:ea typeface="Times New Roman" charset="0"/>
                <a:cs typeface="Times New Roman" charset="0"/>
              </a:rPr>
              <a:t>3</a:t>
            </a:r>
            <a:r>
              <a:rPr lang="en-US" altLang="en-US" sz="3200">
                <a:latin typeface="Times New Roman" charset="0"/>
                <a:ea typeface="Times New Roman" charset="0"/>
                <a:cs typeface="Times New Roman" charset="0"/>
              </a:rPr>
              <a:t>O</a:t>
            </a:r>
            <a:r>
              <a:rPr lang="en-US" altLang="en-US" sz="3200" baseline="-25000">
                <a:latin typeface="Times New Roman" charset="0"/>
                <a:ea typeface="Times New Roman" charset="0"/>
                <a:cs typeface="Times New Roman" charset="0"/>
              </a:rPr>
              <a:t>2</a:t>
            </a:r>
            <a:r>
              <a:rPr lang="en-US" altLang="en-US" sz="3200">
                <a:latin typeface="Times New Roman" charset="0"/>
                <a:ea typeface="Times New Roman" charset="0"/>
                <a:cs typeface="Times New Roman" charset="0"/>
              </a:rPr>
              <a:t> with 0.100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NaOH</a:t>
            </a:r>
          </a:p>
        </p:txBody>
      </p:sp>
      <p:pic>
        <p:nvPicPr>
          <p:cNvPr id="31747" name="Picture 4" descr="ch15_2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55838" y="1600200"/>
            <a:ext cx="4632325" cy="464820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altLang="en-US" sz="3200">
                <a:latin typeface="Times New Roman" charset="0"/>
                <a:ea typeface="Times New Roman" charset="0"/>
                <a:cs typeface="Times New Roman" charset="0"/>
              </a:rPr>
              <a:t>The pH Curve for the Titration of 100.0mL of 0.050 </a:t>
            </a:r>
            <a:r>
              <a:rPr lang="en-US" altLang="en-US" sz="3200" i="1">
                <a:latin typeface="Times New Roman" charset="0"/>
                <a:ea typeface="Times New Roman" charset="0"/>
                <a:cs typeface="Times New Roman" charset="0"/>
              </a:rPr>
              <a:t>M</a:t>
            </a:r>
            <a:r>
              <a:rPr lang="en-US" altLang="en-US" sz="3200">
                <a:latin typeface="Times New Roman" charset="0"/>
                <a:ea typeface="Times New Roman" charset="0"/>
                <a:cs typeface="Times New Roman" charset="0"/>
              </a:rPr>
              <a:t> NH</a:t>
            </a:r>
            <a:r>
              <a:rPr lang="en-US" altLang="en-US" sz="3200" baseline="-25000">
                <a:latin typeface="Times New Roman" charset="0"/>
                <a:ea typeface="Times New Roman" charset="0"/>
                <a:cs typeface="Times New Roman" charset="0"/>
              </a:rPr>
              <a:t>3</a:t>
            </a:r>
            <a:r>
              <a:rPr lang="en-US" altLang="en-US" sz="3200">
                <a:latin typeface="Times New Roman" charset="0"/>
                <a:ea typeface="Times New Roman" charset="0"/>
                <a:cs typeface="Times New Roman" charset="0"/>
              </a:rPr>
              <a:t> with 0.10 </a:t>
            </a:r>
            <a:r>
              <a:rPr lang="en-US" altLang="en-US" sz="3200" i="1">
                <a:latin typeface="Times New Roman" charset="0"/>
                <a:ea typeface="Times New Roman" charset="0"/>
                <a:cs typeface="Times New Roman" charset="0"/>
              </a:rPr>
              <a:t>M </a:t>
            </a:r>
            <a:r>
              <a:rPr lang="en-US" altLang="en-US" sz="3200">
                <a:latin typeface="Times New Roman" charset="0"/>
                <a:ea typeface="Times New Roman" charset="0"/>
                <a:cs typeface="Times New Roman" charset="0"/>
              </a:rPr>
              <a:t>HCl</a:t>
            </a:r>
          </a:p>
        </p:txBody>
      </p:sp>
      <p:pic>
        <p:nvPicPr>
          <p:cNvPr id="32771" name="Picture 4" descr="ch15_2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7363" y="1600200"/>
            <a:ext cx="5629275" cy="480060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Acid-Base Indicators</a:t>
            </a:r>
          </a:p>
        </p:txBody>
      </p:sp>
      <p:sp>
        <p:nvSpPr>
          <p:cNvPr id="33795" name="Rectangle 3"/>
          <p:cNvSpPr>
            <a:spLocks noGrp="1" noChangeArrowheads="1"/>
          </p:cNvSpPr>
          <p:nvPr>
            <p:ph type="body" idx="1"/>
          </p:nvPr>
        </p:nvSpPr>
        <p:spPr>
          <a:xfrm>
            <a:off x="457200" y="1600200"/>
            <a:ext cx="8229600" cy="4800600"/>
          </a:xfrm>
        </p:spPr>
        <p:txBody>
          <a:bodyPr/>
          <a:lstStyle/>
          <a:p>
            <a:pPr eaLnBrk="1" hangingPunct="1"/>
            <a:r>
              <a:rPr lang="en-US" altLang="en-US">
                <a:latin typeface="Times New Roman" charset="0"/>
                <a:ea typeface="Times New Roman" charset="0"/>
                <a:cs typeface="Times New Roman" charset="0"/>
              </a:rPr>
              <a:t>An indicator is a substance added to acid or base solution to marks the </a:t>
            </a:r>
            <a:r>
              <a:rPr lang="en-US" altLang="en-US" i="1">
                <a:latin typeface="Times New Roman" charset="0"/>
                <a:ea typeface="Times New Roman" charset="0"/>
                <a:cs typeface="Times New Roman" charset="0"/>
              </a:rPr>
              <a:t>end point</a:t>
            </a:r>
            <a:r>
              <a:rPr lang="en-US" altLang="en-US">
                <a:latin typeface="Times New Roman" charset="0"/>
                <a:ea typeface="Times New Roman" charset="0"/>
                <a:cs typeface="Times New Roman" charset="0"/>
              </a:rPr>
              <a:t> of a titration by the change of its color.</a:t>
            </a:r>
          </a:p>
          <a:p>
            <a:pPr lvl="1" eaLnBrk="1" hangingPunct="1">
              <a:buFontTx/>
              <a:buNone/>
            </a:pPr>
            <a:r>
              <a:rPr lang="en-US" altLang="en-US">
                <a:latin typeface="Times New Roman" charset="0"/>
                <a:ea typeface="Times New Roman" charset="0"/>
                <a:cs typeface="Times New Roman" charset="0"/>
              </a:rPr>
              <a:t>	For example, phenolphthalein changes from </a:t>
            </a:r>
            <a:r>
              <a:rPr lang="en-US" altLang="en-US" i="1">
                <a:latin typeface="Times New Roman" charset="0"/>
                <a:ea typeface="Times New Roman" charset="0"/>
                <a:cs typeface="Times New Roman" charset="0"/>
              </a:rPr>
              <a:t>colorless to pink</a:t>
            </a:r>
            <a:r>
              <a:rPr lang="en-US" altLang="en-US">
                <a:latin typeface="Times New Roman" charset="0"/>
                <a:ea typeface="Times New Roman" charset="0"/>
                <a:cs typeface="Times New Roman" charset="0"/>
              </a:rPr>
              <a:t> at the </a:t>
            </a:r>
            <a:r>
              <a:rPr lang="en-US" altLang="en-US" i="1">
                <a:latin typeface="Times New Roman" charset="0"/>
                <a:ea typeface="Times New Roman" charset="0"/>
                <a:cs typeface="Times New Roman" charset="0"/>
              </a:rPr>
              <a:t>end point</a:t>
            </a:r>
            <a:r>
              <a:rPr lang="en-US" altLang="en-US">
                <a:latin typeface="Times New Roman" charset="0"/>
                <a:ea typeface="Times New Roman" charset="0"/>
                <a:cs typeface="Times New Roman" charset="0"/>
              </a:rPr>
              <a:t> when an acid is titrated with a base.</a:t>
            </a:r>
          </a:p>
          <a:p>
            <a:pPr eaLnBrk="1" hangingPunct="1"/>
            <a:r>
              <a:rPr lang="en-US" altLang="en-US">
                <a:latin typeface="Times New Roman" charset="0"/>
                <a:ea typeface="Times New Roman" charset="0"/>
                <a:cs typeface="Times New Roman" charset="0"/>
              </a:rPr>
              <a:t>The </a:t>
            </a:r>
            <a:r>
              <a:rPr lang="en-US" altLang="en-US" i="1">
                <a:latin typeface="Times New Roman" charset="0"/>
                <a:ea typeface="Times New Roman" charset="0"/>
                <a:cs typeface="Times New Roman" charset="0"/>
              </a:rPr>
              <a:t>end point</a:t>
            </a:r>
            <a:r>
              <a:rPr lang="en-US" altLang="en-US">
                <a:latin typeface="Times New Roman" charset="0"/>
                <a:ea typeface="Times New Roman" charset="0"/>
                <a:cs typeface="Times New Roman" charset="0"/>
              </a:rPr>
              <a:t> of a titration should correspond to the </a:t>
            </a:r>
            <a:r>
              <a:rPr lang="en-US" altLang="en-US" i="1">
                <a:latin typeface="Times New Roman" charset="0"/>
                <a:ea typeface="Times New Roman" charset="0"/>
                <a:cs typeface="Times New Roman" charset="0"/>
              </a:rPr>
              <a:t>equivalence points</a:t>
            </a:r>
            <a:r>
              <a:rPr lang="en-US" altLang="en-US">
                <a:latin typeface="Times New Roman" charset="0"/>
                <a:ea typeface="Times New Roman" charset="0"/>
                <a:cs typeface="Times New Roman" charset="0"/>
              </a:rPr>
              <a:t> of the acid-base reaction.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3048000" cy="4267200"/>
          </a:xfrm>
        </p:spPr>
        <p:txBody>
          <a:bodyPr/>
          <a:lstStyle/>
          <a:p>
            <a:pPr algn="l" eaLnBrk="1" hangingPunct="1"/>
            <a:r>
              <a:rPr lang="en-US" altLang="en-US" sz="3200">
                <a:latin typeface="Times New Roman" charset="0"/>
                <a:ea typeface="Times New Roman" charset="0"/>
                <a:cs typeface="Times New Roman" charset="0"/>
              </a:rPr>
              <a:t>The Acid and Base forms of Phenolphthalein and their respective colors.</a:t>
            </a:r>
          </a:p>
        </p:txBody>
      </p:sp>
      <p:pic>
        <p:nvPicPr>
          <p:cNvPr id="34819" name="Picture 4" descr="ch15_2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57600" y="692150"/>
            <a:ext cx="5029200" cy="563245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ltLang="en-US" sz="3200">
                <a:latin typeface="Times New Roman" charset="0"/>
                <a:ea typeface="Times New Roman" charset="0"/>
                <a:cs typeface="Times New Roman" charset="0"/>
              </a:rPr>
              <a:t>The Methyl Orange: yellow in basic solution and red in acidic solution</a:t>
            </a:r>
          </a:p>
        </p:txBody>
      </p:sp>
      <p:pic>
        <p:nvPicPr>
          <p:cNvPr id="35843" name="Picture 4" descr="left-side-graphi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0" y="1524000"/>
            <a:ext cx="3300413" cy="495300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Choosing Indicators</a:t>
            </a:r>
          </a:p>
        </p:txBody>
      </p:sp>
      <p:sp>
        <p:nvSpPr>
          <p:cNvPr id="36867" name="Rectangle 3"/>
          <p:cNvSpPr>
            <a:spLocks noGrp="1" noChangeArrowheads="1"/>
          </p:cNvSpPr>
          <p:nvPr>
            <p:ph type="body" idx="1"/>
          </p:nvPr>
        </p:nvSpPr>
        <p:spPr/>
        <p:txBody>
          <a:bodyPr/>
          <a:lstStyle/>
          <a:p>
            <a:pPr marL="609600" indent="-609600" eaLnBrk="1" hangingPunct="1">
              <a:buFontTx/>
              <a:buAutoNum type="arabicPeriod"/>
            </a:pPr>
            <a:r>
              <a:rPr lang="en-US" altLang="en-US">
                <a:latin typeface="Times New Roman" charset="0"/>
                <a:ea typeface="Times New Roman" charset="0"/>
                <a:cs typeface="Times New Roman" charset="0"/>
              </a:rPr>
              <a:t>The pH range for color changes should occur within the sharp vertical rise (or drop) in the pH-titration curves.</a:t>
            </a:r>
          </a:p>
          <a:p>
            <a:pPr marL="609600" indent="-609600" eaLnBrk="1" hangingPunct="1">
              <a:buFontTx/>
              <a:buAutoNum type="arabicPeriod"/>
            </a:pPr>
            <a:r>
              <a:rPr lang="en-US" altLang="en-US">
                <a:latin typeface="Times New Roman" charset="0"/>
                <a:ea typeface="Times New Roman" charset="0"/>
                <a:cs typeface="Times New Roman" charset="0"/>
              </a:rPr>
              <a:t>An indicator changes color at pH = p</a:t>
            </a:r>
            <a:r>
              <a:rPr lang="en-US" altLang="en-US" i="1">
                <a:latin typeface="Times New Roman" charset="0"/>
                <a:ea typeface="Times New Roman" charset="0"/>
                <a:cs typeface="Times New Roman" charset="0"/>
              </a:rPr>
              <a:t>K</a:t>
            </a:r>
            <a:r>
              <a:rPr lang="en-US" altLang="en-US" baseline="-12000">
                <a:latin typeface="Times New Roman" charset="0"/>
                <a:ea typeface="Times New Roman" charset="0"/>
                <a:cs typeface="Times New Roman" charset="0"/>
              </a:rPr>
              <a:t>a</a:t>
            </a:r>
            <a:r>
              <a:rPr lang="en-US" altLang="en-US">
                <a:latin typeface="Times New Roman" charset="0"/>
                <a:ea typeface="Times New Roman" charset="0"/>
                <a:cs typeface="Times New Roman" charset="0"/>
              </a:rPr>
              <a:t> ± 1, where pK</a:t>
            </a:r>
            <a:r>
              <a:rPr lang="en-US" altLang="en-US" baseline="-12000">
                <a:latin typeface="Times New Roman" charset="0"/>
                <a:ea typeface="Times New Roman" charset="0"/>
                <a:cs typeface="Times New Roman" charset="0"/>
              </a:rPr>
              <a:t>a</a:t>
            </a:r>
            <a:r>
              <a:rPr lang="en-US" altLang="en-US">
                <a:latin typeface="Times New Roman" charset="0"/>
                <a:ea typeface="Times New Roman" charset="0"/>
                <a:cs typeface="Times New Roman" charset="0"/>
              </a:rPr>
              <a:t> is that of the indicator used.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2162"/>
          </a:xfrm>
        </p:spPr>
        <p:txBody>
          <a:bodyPr/>
          <a:lstStyle/>
          <a:p>
            <a:r>
              <a:rPr lang="en-US" altLang="en-US" sz="3600">
                <a:latin typeface="Times New Roman" charset="0"/>
                <a:ea typeface="Times New Roman" charset="0"/>
                <a:cs typeface="Times New Roman" charset="0"/>
                <a:sym typeface="Wingdings" charset="2"/>
              </a:rPr>
              <a:t>pH Ranges for Indicators</a:t>
            </a:r>
          </a:p>
        </p:txBody>
      </p:sp>
      <p:pic>
        <p:nvPicPr>
          <p:cNvPr id="378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295400"/>
            <a:ext cx="7696200" cy="5257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15962"/>
          </a:xfrm>
        </p:spPr>
        <p:txBody>
          <a:bodyPr/>
          <a:lstStyle/>
          <a:p>
            <a:pPr eaLnBrk="1" hangingPunct="1"/>
            <a:r>
              <a:rPr lang="en-US" altLang="en-US" sz="3600">
                <a:latin typeface="Times New Roman" charset="0"/>
                <a:ea typeface="Times New Roman" charset="0"/>
                <a:cs typeface="Times New Roman" charset="0"/>
              </a:rPr>
              <a:t>Common Indicators</a:t>
            </a:r>
          </a:p>
        </p:txBody>
      </p:sp>
      <p:sp>
        <p:nvSpPr>
          <p:cNvPr id="38915" name="Rectangle 3"/>
          <p:cNvSpPr>
            <a:spLocks noGrp="1" noChangeArrowheads="1"/>
          </p:cNvSpPr>
          <p:nvPr>
            <p:ph type="body" idx="1"/>
          </p:nvPr>
        </p:nvSpPr>
        <p:spPr>
          <a:xfrm>
            <a:off x="457200" y="1143000"/>
            <a:ext cx="8458200" cy="4983163"/>
          </a:xfrm>
        </p:spPr>
        <p:txBody>
          <a:bodyPr/>
          <a:lstStyle/>
          <a:p>
            <a:pPr marL="609600" indent="-609600" eaLnBrk="1" hangingPunct="1">
              <a:lnSpc>
                <a:spcPct val="80000"/>
              </a:lnSpc>
              <a:buFontTx/>
              <a:buNone/>
            </a:pPr>
            <a:r>
              <a:rPr lang="en-US" altLang="en-US" sz="1800">
                <a:latin typeface="Times New Roman" charset="0"/>
                <a:ea typeface="Times New Roman" charset="0"/>
                <a:cs typeface="Times New Roman" charset="0"/>
                <a:sym typeface="Symbol" charset="2"/>
              </a:rPr>
              <a:t></a:t>
            </a:r>
            <a:endParaRPr lang="en-US" altLang="en-US" sz="1800">
              <a:latin typeface="Times New Roman" charset="0"/>
              <a:ea typeface="Times New Roman" charset="0"/>
              <a:cs typeface="Times New Roman" charset="0"/>
            </a:endParaRPr>
          </a:p>
          <a:p>
            <a:pPr marL="609600" indent="-609600" eaLnBrk="1" hangingPunct="1">
              <a:lnSpc>
                <a:spcPct val="80000"/>
              </a:lnSpc>
              <a:buFontTx/>
              <a:buNone/>
            </a:pPr>
            <a:r>
              <a:rPr lang="en-US" altLang="en-US" sz="1800">
                <a:latin typeface="Times New Roman" charset="0"/>
                <a:ea typeface="Times New Roman" charset="0"/>
                <a:cs typeface="Times New Roman" charset="0"/>
              </a:rPr>
              <a:t>	Indicators:	       Acid          Base        pH Range 	  Type of Titration</a:t>
            </a:r>
          </a:p>
          <a:p>
            <a:pPr marL="609600" indent="-609600" eaLnBrk="1" hangingPunct="1">
              <a:lnSpc>
                <a:spcPct val="80000"/>
              </a:lnSpc>
              <a:buFontTx/>
              <a:buNone/>
            </a:pPr>
            <a:r>
              <a:rPr lang="en-US" altLang="en-US" sz="1800">
                <a:latin typeface="Times New Roman" charset="0"/>
                <a:ea typeface="Times New Roman" charset="0"/>
                <a:cs typeface="Times New Roman" charset="0"/>
                <a:sym typeface="Symbol" charset="2"/>
              </a:rPr>
              <a:t>	                            Color        Color</a:t>
            </a:r>
          </a:p>
          <a:p>
            <a:pPr marL="609600" indent="-609600" eaLnBrk="1" hangingPunct="1">
              <a:lnSpc>
                <a:spcPct val="80000"/>
              </a:lnSpc>
              <a:buFontTx/>
              <a:buNone/>
            </a:pPr>
            <a:r>
              <a:rPr lang="en-US" altLang="en-US" sz="1800">
                <a:latin typeface="Times New Roman" charset="0"/>
                <a:ea typeface="Times New Roman" charset="0"/>
                <a:cs typeface="Times New Roman" charset="0"/>
                <a:sym typeface="Symbol" charset="2"/>
              </a:rPr>
              <a:t></a:t>
            </a:r>
            <a:endParaRPr lang="en-US" altLang="en-US" sz="1800">
              <a:latin typeface="Times New Roman" charset="0"/>
              <a:ea typeface="Times New Roman" charset="0"/>
              <a:cs typeface="Times New Roman" charset="0"/>
            </a:endParaRPr>
          </a:p>
          <a:p>
            <a:pPr marL="609600" indent="-609600" eaLnBrk="1" hangingPunct="1">
              <a:lnSpc>
                <a:spcPct val="80000"/>
              </a:lnSpc>
              <a:buFontTx/>
              <a:buNone/>
            </a:pPr>
            <a:r>
              <a:rPr lang="en-US" altLang="en-US" sz="1800">
                <a:latin typeface="Times New Roman" charset="0"/>
                <a:ea typeface="Times New Roman" charset="0"/>
                <a:cs typeface="Times New Roman" charset="0"/>
              </a:rPr>
              <a:t>1.	Methyl orange     Orange       Yellow     3.2 – 4.5 	strong acid-strong base</a:t>
            </a:r>
            <a:r>
              <a:rPr lang="en-US" altLang="en-US" sz="1800"/>
              <a:t>					        		</a:t>
            </a:r>
            <a:r>
              <a:rPr lang="en-US" altLang="en-US" sz="1800">
                <a:latin typeface="Times New Roman" charset="0"/>
                <a:ea typeface="Times New Roman" charset="0"/>
                <a:cs typeface="Times New Roman" charset="0"/>
              </a:rPr>
              <a:t>strong acid-weak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2.	Bromocresol	       Yellow       Blue         3.8 – 5.4	strong acid-strong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	   green					strong acid-weak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3.	Methyl red	        Red         Yellow      4.5 – 6.0	strong acid-strong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						  	strong acid-weak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4.	Bromothymol      Yellow        Blue       6.0 – 7.6	strong acid-strong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	    blue</a:t>
            </a:r>
          </a:p>
          <a:p>
            <a:pPr marL="609600" indent="-609600" eaLnBrk="1" hangingPunct="1">
              <a:lnSpc>
                <a:spcPct val="80000"/>
              </a:lnSpc>
              <a:buFontTx/>
              <a:buNone/>
            </a:pPr>
            <a:r>
              <a:rPr lang="en-US" altLang="en-US" sz="1800">
                <a:latin typeface="Times New Roman" charset="0"/>
                <a:ea typeface="Times New Roman" charset="0"/>
                <a:cs typeface="Times New Roman" charset="0"/>
              </a:rPr>
              <a:t>5.	Phenol Red	       Orange         Red          6.8 – 8.2	strong acid-strong base</a:t>
            </a:r>
          </a:p>
          <a:p>
            <a:pPr marL="609600" indent="-609600" eaLnBrk="1" hangingPunct="1">
              <a:lnSpc>
                <a:spcPct val="80000"/>
              </a:lnSpc>
              <a:buFontTx/>
              <a:buNone/>
            </a:pPr>
            <a:r>
              <a:rPr lang="en-US" altLang="en-US" sz="1800">
                <a:latin typeface="Times New Roman" charset="0"/>
                <a:ea typeface="Times New Roman" charset="0"/>
                <a:cs typeface="Times New Roman" charset="0"/>
              </a:rPr>
              <a:t>							weak acid-strong base</a:t>
            </a:r>
            <a:endParaRPr lang="en-US" altLang="en-US" sz="1800">
              <a:latin typeface="Times New Roman" charset="0"/>
              <a:ea typeface="Times New Roman" charset="0"/>
              <a:cs typeface="Times New Roman" charset="0"/>
              <a:sym typeface="Symbol" charset="2"/>
            </a:endParaRPr>
          </a:p>
          <a:p>
            <a:pPr marL="609600" indent="-609600" eaLnBrk="1" hangingPunct="1">
              <a:lnSpc>
                <a:spcPct val="80000"/>
              </a:lnSpc>
              <a:buFontTx/>
              <a:buNone/>
            </a:pPr>
            <a:r>
              <a:rPr lang="en-US" altLang="en-US" sz="1800">
                <a:latin typeface="Times New Roman" charset="0"/>
                <a:ea typeface="Times New Roman" charset="0"/>
                <a:cs typeface="Times New Roman" charset="0"/>
                <a:sym typeface="Symbol" charset="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458200" cy="792162"/>
          </a:xfrm>
        </p:spPr>
        <p:txBody>
          <a:bodyPr/>
          <a:lstStyle/>
          <a:p>
            <a:pPr algn="l" eaLnBrk="1" hangingPunct="1"/>
            <a:r>
              <a:rPr lang="en-US" altLang="en-US" sz="3200">
                <a:latin typeface="Times New Roman" charset="0"/>
                <a:ea typeface="Times New Roman" charset="0"/>
                <a:cs typeface="Times New Roman" charset="0"/>
              </a:rPr>
              <a:t>Useful pH Ranges for Several Common Indicators</a:t>
            </a:r>
          </a:p>
        </p:txBody>
      </p:sp>
      <p:pic>
        <p:nvPicPr>
          <p:cNvPr id="39939" name="Picture 4" descr="figure_15_08"/>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5800" y="1219200"/>
            <a:ext cx="7848600" cy="5259388"/>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a:latin typeface="Times New Roman" charset="0"/>
                <a:ea typeface="Times New Roman" charset="0"/>
                <a:cs typeface="Times New Roman" charset="0"/>
              </a:rPr>
              <a:t>Calculating the pH of solution during titration</a:t>
            </a:r>
          </a:p>
        </p:txBody>
      </p:sp>
      <p:sp>
        <p:nvSpPr>
          <p:cNvPr id="40963" name="Rectangle 3"/>
          <p:cNvSpPr>
            <a:spLocks noGrp="1" noChangeArrowheads="1"/>
          </p:cNvSpPr>
          <p:nvPr>
            <p:ph type="body" idx="1"/>
          </p:nvPr>
        </p:nvSpPr>
        <p:spPr/>
        <p:txBody>
          <a:bodyPr/>
          <a:lstStyle/>
          <a:p>
            <a:pPr marL="533400" indent="-533400" eaLnBrk="1" hangingPunct="1">
              <a:buFontTx/>
              <a:buNone/>
            </a:pPr>
            <a:r>
              <a:rPr lang="en-US" altLang="en-US" sz="2800">
                <a:latin typeface="Times New Roman" charset="0"/>
                <a:ea typeface="Times New Roman" charset="0"/>
                <a:cs typeface="Times New Roman" charset="0"/>
              </a:rPr>
              <a:t>Strong Acid-Strong Base Titration;</a:t>
            </a:r>
          </a:p>
          <a:p>
            <a:pPr marL="533400" indent="-533400" eaLnBrk="1" hangingPunct="1">
              <a:buFontTx/>
              <a:buAutoNum type="arabicPeriod"/>
            </a:pPr>
            <a:r>
              <a:rPr lang="en-US" altLang="en-US" sz="2800">
                <a:latin typeface="Times New Roman" charset="0"/>
                <a:ea typeface="Times New Roman" charset="0"/>
                <a:cs typeface="Times New Roman" charset="0"/>
              </a:rPr>
              <a:t>Net reaction: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2H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sym typeface="Wingdings" charset="2"/>
              </a:rPr>
              <a:t>O</a:t>
            </a:r>
          </a:p>
          <a:p>
            <a:pPr marL="533400" indent="-533400" eaLnBrk="1" hangingPunct="1">
              <a:buFontTx/>
              <a:buAutoNum type="arabicPeriod"/>
            </a:pPr>
            <a:r>
              <a:rPr lang="en-US" altLang="en-US" sz="2800">
                <a:latin typeface="Times New Roman" charset="0"/>
                <a:ea typeface="Times New Roman" charset="0"/>
                <a:cs typeface="Times New Roman" charset="0"/>
                <a:sym typeface="Wingdings" charset="2"/>
              </a:rPr>
              <a:t>Determine the limiting reactant and calculate the final concentration of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or OH</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that is in excess.</a:t>
            </a:r>
          </a:p>
          <a:p>
            <a:pPr marL="533400" indent="-533400" eaLnBrk="1" hangingPunct="1">
              <a:buFontTx/>
              <a:buAutoNum type="arabicPeriod"/>
            </a:pPr>
            <a:r>
              <a:rPr lang="en-US" altLang="en-US" sz="2800">
                <a:latin typeface="Times New Roman" charset="0"/>
                <a:ea typeface="Times New Roman" charset="0"/>
                <a:cs typeface="Times New Roman" charset="0"/>
              </a:rPr>
              <a:t>Calculate pH using concentration of excess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or OH</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dirty="0" smtClean="0">
                <a:latin typeface="Times New Roman" charset="0"/>
                <a:ea typeface="Times New Roman" charset="0"/>
                <a:cs typeface="Times New Roman" charset="0"/>
              </a:rPr>
              <a:t>pH </a:t>
            </a:r>
            <a:r>
              <a:rPr lang="en-US" altLang="en-US" sz="3200" dirty="0">
                <a:latin typeface="Times New Roman" charset="0"/>
                <a:ea typeface="Times New Roman" charset="0"/>
                <a:cs typeface="Times New Roman" charset="0"/>
              </a:rPr>
              <a:t>of </a:t>
            </a:r>
            <a:r>
              <a:rPr lang="en-US" altLang="en-US" sz="3200" dirty="0" smtClean="0">
                <a:latin typeface="Times New Roman" charset="0"/>
                <a:ea typeface="Times New Roman" charset="0"/>
                <a:cs typeface="Times New Roman" charset="0"/>
              </a:rPr>
              <a:t>Acetic Acid &amp; Sodium Acetate Solutions</a:t>
            </a:r>
            <a:endParaRPr lang="en-US" altLang="en-US" sz="3200" dirty="0"/>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p:txBody>
              <a:bodyPr/>
              <a:lstStyle/>
              <a:p>
                <a:pPr eaLnBrk="1" hangingPunct="1">
                  <a:lnSpc>
                    <a:spcPct val="80000"/>
                  </a:lnSpc>
                  <a:buFont typeface="Arial" charset="0"/>
                  <a:buChar char="•"/>
                </a:pPr>
                <a:r>
                  <a:rPr lang="en-US" altLang="en-US" sz="2800" dirty="0" smtClean="0">
                    <a:latin typeface="Times New Roman" charset="0"/>
                    <a:ea typeface="Times New Roman" charset="0"/>
                    <a:cs typeface="Times New Roman" charset="0"/>
                  </a:rPr>
                  <a:t>Consider the following solutions: </a:t>
                </a:r>
              </a:p>
              <a:p>
                <a:pPr eaLnBrk="1" hangingPunct="1">
                  <a:lnSpc>
                    <a:spcPct val="150000"/>
                  </a:lnSpc>
                  <a:buFont typeface="Arial" charset="0"/>
                  <a:buChar char="•"/>
                </a:pPr>
                <a:r>
                  <a:rPr lang="en-US" altLang="en-US" sz="2400" dirty="0" smtClean="0">
                    <a:latin typeface="Times New Roman" charset="0"/>
                    <a:ea typeface="Times New Roman" charset="0"/>
                    <a:cs typeface="Times New Roman" charset="0"/>
                  </a:rPr>
                  <a:t>(1) A solution of 1.0 </a:t>
                </a:r>
                <a:r>
                  <a:rPr lang="en-US" altLang="en-US" sz="2400" i="1" dirty="0">
                    <a:latin typeface="Times New Roman" charset="0"/>
                    <a:ea typeface="Times New Roman" charset="0"/>
                    <a:cs typeface="Times New Roman" charset="0"/>
                  </a:rPr>
                  <a:t>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CH</a:t>
                </a:r>
                <a:r>
                  <a:rPr lang="en-US" altLang="en-US" sz="2400" baseline="-12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H (</a:t>
                </a:r>
                <a:r>
                  <a:rPr lang="en-US" altLang="en-US" sz="2400" i="1" dirty="0" err="1" smtClean="0">
                    <a:latin typeface="Times New Roman" charset="0"/>
                    <a:ea typeface="Times New Roman" charset="0"/>
                    <a:cs typeface="Times New Roman" charset="0"/>
                  </a:rPr>
                  <a:t>K</a:t>
                </a:r>
                <a:r>
                  <a:rPr lang="en-US" altLang="en-US" sz="2400" i="1" baseline="-25000" dirty="0" err="1" smtClean="0">
                    <a:latin typeface="Times New Roman" charset="0"/>
                    <a:ea typeface="Times New Roman" charset="0"/>
                    <a:cs typeface="Times New Roman" charset="0"/>
                  </a:rPr>
                  <a:t>a</a:t>
                </a:r>
                <a:r>
                  <a:rPr lang="en-US" altLang="en-US" sz="2400" dirty="0" smtClean="0">
                    <a:latin typeface="Times New Roman" charset="0"/>
                    <a:ea typeface="Times New Roman" charset="0"/>
                    <a:cs typeface="Times New Roman" charset="0"/>
                  </a:rPr>
                  <a:t> = 1.8 x 10</a:t>
                </a:r>
                <a:r>
                  <a:rPr lang="en-US" altLang="en-US" sz="2400" baseline="30000" dirty="0" smtClean="0">
                    <a:latin typeface="Times New Roman" charset="0"/>
                    <a:ea typeface="Times New Roman" charset="0"/>
                    <a:cs typeface="Times New Roman" charset="0"/>
                  </a:rPr>
                  <a:t>-5</a:t>
                </a:r>
                <a:r>
                  <a:rPr lang="en-US" altLang="en-US" sz="2400" dirty="0" smtClean="0">
                    <a:latin typeface="Times New Roman" charset="0"/>
                    <a:ea typeface="Times New Roman" charset="0"/>
                    <a:cs typeface="Times New Roman" charset="0"/>
                  </a:rPr>
                  <a:t>) has: </a:t>
                </a:r>
              </a:p>
              <a:p>
                <a:pPr marL="457200" lvl="1" indent="0" eaLnBrk="1" hangingPunct="1">
                  <a:lnSpc>
                    <a:spcPct val="150000"/>
                  </a:lnSpc>
                  <a:buNone/>
                </a:pPr>
                <a:r>
                  <a:rPr lang="en-US" altLang="en-US" sz="2400" dirty="0" smtClean="0">
                    <a:latin typeface="Times New Roman" charset="0"/>
                    <a:ea typeface="Times New Roman" charset="0"/>
                    <a:cs typeface="Times New Roman" charset="0"/>
                  </a:rPr>
                  <a:t>[H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O</a:t>
                </a:r>
                <a:r>
                  <a:rPr lang="en-US" altLang="en-US" sz="2400" baseline="300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  </a:t>
                </a:r>
                <a14:m>
                  <m:oMath xmlns:m="http://schemas.openxmlformats.org/officeDocument/2006/math">
                    <m:r>
                      <a:rPr lang="en-US" altLang="en-US" sz="2400" i="1" smtClean="0">
                        <a:latin typeface="Cambria Math" charset="0"/>
                        <a:ea typeface="Cambria Math" charset="0"/>
                        <a:cs typeface="Cambria Math" charset="0"/>
                      </a:rPr>
                      <m:t>√</m:t>
                    </m:r>
                    <m:r>
                      <a:rPr lang="en-US" altLang="en-US" sz="2400" b="0" i="1" smtClean="0">
                        <a:latin typeface="Cambria Math" charset="0"/>
                        <a:ea typeface="Cambria Math" charset="0"/>
                        <a:cs typeface="Cambria Math" charset="0"/>
                      </a:rPr>
                      <m:t>{</m:t>
                    </m:r>
                    <m:d>
                      <m:dPr>
                        <m:ctrlPr>
                          <a:rPr lang="en-US" altLang="en-US" sz="2400" b="0" i="1" smtClean="0">
                            <a:latin typeface="Cambria Math" panose="02040503050406030204" pitchFamily="18" charset="0"/>
                            <a:ea typeface="Cambria Math" charset="0"/>
                            <a:cs typeface="Cambria Math" charset="0"/>
                          </a:rPr>
                        </m:ctrlPr>
                      </m:dPr>
                      <m:e>
                        <m:r>
                          <a:rPr lang="en-US" altLang="en-US" sz="2400" b="0" i="1" smtClean="0">
                            <a:latin typeface="Cambria Math" charset="0"/>
                            <a:ea typeface="Cambria Math" charset="0"/>
                            <a:cs typeface="Cambria Math" charset="0"/>
                          </a:rPr>
                          <m:t>1.0</m:t>
                        </m:r>
                      </m:e>
                    </m:d>
                    <m:d>
                      <m:dPr>
                        <m:ctrlPr>
                          <a:rPr lang="en-US" altLang="en-US" sz="2400" b="0" i="1" smtClean="0">
                            <a:latin typeface="Cambria Math" panose="02040503050406030204" pitchFamily="18" charset="0"/>
                            <a:ea typeface="Cambria Math" charset="0"/>
                            <a:cs typeface="Cambria Math" charset="0"/>
                          </a:rPr>
                        </m:ctrlPr>
                      </m:dPr>
                      <m:e>
                        <m:r>
                          <a:rPr lang="en-US" altLang="en-US" sz="2400" b="0" i="1" smtClean="0">
                            <a:latin typeface="Cambria Math" charset="0"/>
                            <a:ea typeface="Cambria Math" charset="0"/>
                            <a:cs typeface="Cambria Math" charset="0"/>
                          </a:rPr>
                          <m:t>1.8 </m:t>
                        </m:r>
                        <m:r>
                          <a:rPr lang="en-US" altLang="en-US" sz="2400" b="0" i="1" smtClean="0">
                            <a:latin typeface="Cambria Math" charset="0"/>
                            <a:ea typeface="Cambria Math" charset="0"/>
                            <a:cs typeface="Cambria Math" charset="0"/>
                          </a:rPr>
                          <m:t>𝑥</m:t>
                        </m:r>
                        <m:r>
                          <a:rPr lang="en-US" altLang="en-US" sz="2400" b="0" i="1" smtClean="0">
                            <a:latin typeface="Cambria Math" charset="0"/>
                            <a:ea typeface="Cambria Math" charset="0"/>
                            <a:cs typeface="Cambria Math" charset="0"/>
                          </a:rPr>
                          <m:t> </m:t>
                        </m:r>
                        <m:sSup>
                          <m:sSupPr>
                            <m:ctrlPr>
                              <a:rPr lang="en-US" altLang="en-US" sz="2400" b="0" i="1" smtClean="0">
                                <a:latin typeface="Cambria Math" panose="02040503050406030204" pitchFamily="18" charset="0"/>
                                <a:ea typeface="Cambria Math" charset="0"/>
                                <a:cs typeface="Cambria Math" charset="0"/>
                              </a:rPr>
                            </m:ctrlPr>
                          </m:sSupPr>
                          <m:e>
                            <m:r>
                              <a:rPr lang="en-US" altLang="en-US" sz="2400" b="0" i="1" smtClean="0">
                                <a:latin typeface="Cambria Math" charset="0"/>
                                <a:ea typeface="Cambria Math" charset="0"/>
                                <a:cs typeface="Cambria Math" charset="0"/>
                              </a:rPr>
                              <m:t>10</m:t>
                            </m:r>
                          </m:e>
                          <m:sup>
                            <m:r>
                              <a:rPr lang="en-US" altLang="en-US" sz="2400" b="0" i="1" smtClean="0">
                                <a:latin typeface="Cambria Math" charset="0"/>
                                <a:ea typeface="Cambria Math" charset="0"/>
                                <a:cs typeface="Cambria Math" charset="0"/>
                              </a:rPr>
                              <m:t>−5</m:t>
                            </m:r>
                          </m:sup>
                        </m:sSup>
                      </m:e>
                    </m:d>
                    <m:r>
                      <a:rPr lang="en-US" altLang="en-US" sz="2400" b="0" i="1" smtClean="0">
                        <a:latin typeface="Cambria Math" charset="0"/>
                        <a:ea typeface="Cambria Math" charset="0"/>
                        <a:cs typeface="Cambria Math" charset="0"/>
                      </a:rPr>
                      <m:t>}</m:t>
                    </m:r>
                  </m:oMath>
                </a14:m>
                <a:r>
                  <a:rPr lang="en-US" altLang="en-US" sz="2400" dirty="0" smtClean="0">
                    <a:latin typeface="Times New Roman" charset="0"/>
                    <a:ea typeface="Times New Roman" charset="0"/>
                    <a:cs typeface="Times New Roman" charset="0"/>
                  </a:rPr>
                  <a:t> = 0.0042 </a:t>
                </a:r>
                <a:r>
                  <a:rPr lang="en-US" altLang="en-US" sz="2400" i="1" dirty="0" smtClean="0">
                    <a:latin typeface="Times New Roman" charset="0"/>
                    <a:ea typeface="Times New Roman" charset="0"/>
                    <a:cs typeface="Times New Roman" charset="0"/>
                  </a:rPr>
                  <a:t>M</a:t>
                </a:r>
                <a:endParaRPr lang="en-US" altLang="en-US" sz="2400" dirty="0" smtClean="0">
                  <a:latin typeface="Times New Roman" charset="0"/>
                  <a:ea typeface="Times New Roman" charset="0"/>
                  <a:cs typeface="Times New Roman" charset="0"/>
                </a:endParaRPr>
              </a:p>
              <a:p>
                <a:pPr marL="457200" lvl="1" indent="0" eaLnBrk="1" hangingPunct="1">
                  <a:lnSpc>
                    <a:spcPct val="150000"/>
                  </a:lnSpc>
                  <a:buNone/>
                </a:pPr>
                <a:r>
                  <a:rPr lang="en-US" altLang="en-US" sz="2400" dirty="0" smtClean="0">
                    <a:latin typeface="Times New Roman" charset="0"/>
                    <a:ea typeface="Times New Roman" charset="0"/>
                    <a:cs typeface="Times New Roman" charset="0"/>
                  </a:rPr>
                  <a:t>	pH = -log(0.0042) = </a:t>
                </a:r>
                <a:r>
                  <a:rPr lang="en-US" altLang="en-US" sz="2400" b="1" dirty="0" smtClean="0">
                    <a:latin typeface="Times New Roman" charset="0"/>
                    <a:ea typeface="Times New Roman" charset="0"/>
                    <a:cs typeface="Times New Roman" charset="0"/>
                  </a:rPr>
                  <a:t>2.37</a:t>
                </a:r>
                <a:endParaRPr lang="en-US" altLang="en-US" sz="2400" b="1" dirty="0">
                  <a:latin typeface="Times New Roman" charset="0"/>
                  <a:ea typeface="Times New Roman" charset="0"/>
                  <a:cs typeface="Times New Roman" charset="0"/>
                </a:endParaRPr>
              </a:p>
              <a:p>
                <a:pPr marL="609600" indent="-609600" eaLnBrk="1" hangingPunct="1">
                  <a:lnSpc>
                    <a:spcPct val="80000"/>
                  </a:lnSpc>
                  <a:buFontTx/>
                  <a:buNone/>
                </a:pPr>
                <a:r>
                  <a:rPr lang="en-US" altLang="en-US" sz="1400" dirty="0" smtClean="0">
                    <a:latin typeface="Times New Roman" charset="0"/>
                    <a:ea typeface="Times New Roman" charset="0"/>
                    <a:cs typeface="Times New Roman" charset="0"/>
                  </a:rPr>
                  <a:t> </a:t>
                </a:r>
                <a:endParaRPr lang="en-US" altLang="en-US" sz="1400" dirty="0">
                  <a:latin typeface="Times New Roman" charset="0"/>
                  <a:ea typeface="Times New Roman" charset="0"/>
                  <a:cs typeface="Times New Roman" charset="0"/>
                </a:endParaRPr>
              </a:p>
              <a:p>
                <a:pPr eaLnBrk="1" hangingPunct="1">
                  <a:lnSpc>
                    <a:spcPct val="80000"/>
                  </a:lnSpc>
                  <a:buFont typeface="Arial" charset="0"/>
                  <a:buChar char="•"/>
                </a:pPr>
                <a:r>
                  <a:rPr lang="en-US" altLang="en-US" sz="2400" dirty="0" smtClean="0">
                    <a:latin typeface="Times New Roman" charset="0"/>
                    <a:ea typeface="Times New Roman" charset="0"/>
                    <a:cs typeface="Times New Roman" charset="0"/>
                  </a:rPr>
                  <a:t>(2) A solution of 1.0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NaCH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K</a:t>
                </a:r>
                <a:r>
                  <a:rPr lang="en-US" altLang="en-US" sz="2400" i="1" baseline="-25000" dirty="0" smtClean="0">
                    <a:latin typeface="Times New Roman" charset="0"/>
                    <a:ea typeface="Times New Roman" charset="0"/>
                    <a:cs typeface="Times New Roman" charset="0"/>
                  </a:rPr>
                  <a:t>b</a:t>
                </a:r>
                <a:r>
                  <a:rPr lang="en-US" altLang="en-US" sz="2400" i="1"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5.6 x 10</a:t>
                </a:r>
                <a:r>
                  <a:rPr lang="en-US" altLang="en-US" sz="2400" baseline="30000" dirty="0" smtClean="0">
                    <a:latin typeface="Times New Roman" charset="0"/>
                    <a:ea typeface="Times New Roman" charset="0"/>
                    <a:cs typeface="Times New Roman" charset="0"/>
                  </a:rPr>
                  <a:t>-10</a:t>
                </a:r>
                <a:r>
                  <a:rPr lang="en-US" altLang="en-US" sz="2400" dirty="0" smtClean="0">
                    <a:latin typeface="Times New Roman" charset="0"/>
                    <a:ea typeface="Times New Roman" charset="0"/>
                    <a:cs typeface="Times New Roman" charset="0"/>
                  </a:rPr>
                  <a:t>) has:</a:t>
                </a:r>
              </a:p>
              <a:p>
                <a:pPr marL="457200" lvl="1" indent="0" eaLnBrk="1" hangingPunct="1">
                  <a:lnSpc>
                    <a:spcPct val="150000"/>
                  </a:lnSpc>
                  <a:buNone/>
                </a:pPr>
                <a:r>
                  <a:rPr lang="en-US" altLang="en-US" sz="2400" dirty="0" smtClean="0">
                    <a:latin typeface="Times New Roman" charset="0"/>
                    <a:ea typeface="Times New Roman" charset="0"/>
                    <a:cs typeface="Times New Roman" charset="0"/>
                  </a:rPr>
                  <a:t>[OH</a:t>
                </a:r>
                <a:r>
                  <a:rPr lang="en-US" altLang="en-US" sz="2400" baseline="300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 </a:t>
                </a:r>
                <a14:m>
                  <m:oMath xmlns:m="http://schemas.openxmlformats.org/officeDocument/2006/math">
                    <m:r>
                      <a:rPr lang="en-US" altLang="en-US" sz="2400" i="1" smtClean="0">
                        <a:latin typeface="Cambria Math" charset="0"/>
                        <a:ea typeface="Cambria Math" charset="0"/>
                        <a:cs typeface="Cambria Math" charset="0"/>
                      </a:rPr>
                      <m:t>√</m:t>
                    </m:r>
                    <m:r>
                      <a:rPr lang="en-US" altLang="en-US" sz="2400" b="0" i="1" smtClean="0">
                        <a:latin typeface="Cambria Math" charset="0"/>
                        <a:ea typeface="Cambria Math" charset="0"/>
                        <a:cs typeface="Cambria Math" charset="0"/>
                      </a:rPr>
                      <m:t>{</m:t>
                    </m:r>
                    <m:d>
                      <m:dPr>
                        <m:ctrlPr>
                          <a:rPr lang="en-US" altLang="en-US" sz="2400" b="0" i="1" smtClean="0">
                            <a:latin typeface="Cambria Math" panose="02040503050406030204" pitchFamily="18" charset="0"/>
                            <a:ea typeface="Cambria Math" charset="0"/>
                            <a:cs typeface="Cambria Math" charset="0"/>
                          </a:rPr>
                        </m:ctrlPr>
                      </m:dPr>
                      <m:e>
                        <m:r>
                          <a:rPr lang="en-US" altLang="en-US" sz="2400" b="0" i="1" smtClean="0">
                            <a:latin typeface="Cambria Math" charset="0"/>
                            <a:ea typeface="Cambria Math" charset="0"/>
                            <a:cs typeface="Cambria Math" charset="0"/>
                          </a:rPr>
                          <m:t>1.0</m:t>
                        </m:r>
                      </m:e>
                    </m:d>
                    <m:d>
                      <m:dPr>
                        <m:ctrlPr>
                          <a:rPr lang="en-US" altLang="en-US" sz="2400" b="0" i="1" smtClean="0">
                            <a:latin typeface="Cambria Math" panose="02040503050406030204" pitchFamily="18" charset="0"/>
                            <a:ea typeface="Cambria Math" charset="0"/>
                            <a:cs typeface="Cambria Math" charset="0"/>
                          </a:rPr>
                        </m:ctrlPr>
                      </m:dPr>
                      <m:e>
                        <m:r>
                          <a:rPr lang="en-US" altLang="en-US" sz="2400" b="0" i="1" smtClean="0">
                            <a:latin typeface="Cambria Math" charset="0"/>
                            <a:ea typeface="Cambria Math" charset="0"/>
                            <a:cs typeface="Cambria Math" charset="0"/>
                          </a:rPr>
                          <m:t>5.6 </m:t>
                        </m:r>
                        <m:r>
                          <a:rPr lang="en-US" altLang="en-US" sz="2400" b="0" i="1" smtClean="0">
                            <a:latin typeface="Cambria Math" charset="0"/>
                            <a:ea typeface="Cambria Math" charset="0"/>
                            <a:cs typeface="Cambria Math" charset="0"/>
                          </a:rPr>
                          <m:t>𝑥</m:t>
                        </m:r>
                        <m:r>
                          <a:rPr lang="en-US" altLang="en-US" sz="2400" b="0" i="1" smtClean="0">
                            <a:latin typeface="Cambria Math" charset="0"/>
                            <a:ea typeface="Cambria Math" charset="0"/>
                            <a:cs typeface="Cambria Math" charset="0"/>
                          </a:rPr>
                          <m:t> </m:t>
                        </m:r>
                        <m:sSup>
                          <m:sSupPr>
                            <m:ctrlPr>
                              <a:rPr lang="en-US" altLang="en-US" sz="2400" b="0" i="1" smtClean="0">
                                <a:latin typeface="Cambria Math" panose="02040503050406030204" pitchFamily="18" charset="0"/>
                                <a:ea typeface="Cambria Math" charset="0"/>
                                <a:cs typeface="Cambria Math" charset="0"/>
                              </a:rPr>
                            </m:ctrlPr>
                          </m:sSupPr>
                          <m:e>
                            <m:r>
                              <a:rPr lang="en-US" altLang="en-US" sz="2400" b="0" i="1" smtClean="0">
                                <a:latin typeface="Cambria Math" charset="0"/>
                                <a:ea typeface="Cambria Math" charset="0"/>
                                <a:cs typeface="Cambria Math" charset="0"/>
                              </a:rPr>
                              <m:t>10</m:t>
                            </m:r>
                          </m:e>
                          <m:sup>
                            <m:r>
                              <a:rPr lang="en-US" altLang="en-US" sz="2400" b="0" i="1" smtClean="0">
                                <a:latin typeface="Cambria Math" charset="0"/>
                                <a:ea typeface="Cambria Math" charset="0"/>
                                <a:cs typeface="Cambria Math" charset="0"/>
                              </a:rPr>
                              <m:t>−10</m:t>
                            </m:r>
                          </m:sup>
                        </m:sSup>
                      </m:e>
                    </m:d>
                    <m:r>
                      <a:rPr lang="en-US" altLang="en-US" sz="2400" b="0" i="1" smtClean="0">
                        <a:latin typeface="Cambria Math" charset="0"/>
                        <a:ea typeface="Cambria Math" charset="0"/>
                        <a:cs typeface="Cambria Math" charset="0"/>
                      </a:rPr>
                      <m:t>}</m:t>
                    </m:r>
                  </m:oMath>
                </a14:m>
                <a:r>
                  <a:rPr lang="en-US" altLang="en-US" sz="2400" dirty="0" smtClean="0">
                    <a:latin typeface="Times New Roman" charset="0"/>
                    <a:ea typeface="Times New Roman" charset="0"/>
                    <a:cs typeface="Times New Roman" charset="0"/>
                  </a:rPr>
                  <a:t> = 2.4 x 10</a:t>
                </a:r>
                <a:r>
                  <a:rPr lang="en-US" altLang="en-US" sz="2400" baseline="30000" dirty="0" smtClean="0">
                    <a:latin typeface="Times New Roman" charset="0"/>
                    <a:ea typeface="Times New Roman" charset="0"/>
                    <a:cs typeface="Times New Roman" charset="0"/>
                  </a:rPr>
                  <a:t>-5</a:t>
                </a:r>
                <a:r>
                  <a:rPr lang="en-US" altLang="en-US" sz="2400" dirty="0" smtClean="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a:t>
                </a:r>
              </a:p>
              <a:p>
                <a:pPr marL="457200" lvl="1" indent="0" eaLnBrk="1" hangingPunct="1">
                  <a:lnSpc>
                    <a:spcPct val="150000"/>
                  </a:lnSpc>
                  <a:buNone/>
                </a:pPr>
                <a:r>
                  <a:rPr lang="en-US" altLang="en-US" sz="2400" dirty="0" smtClean="0">
                    <a:latin typeface="Times New Roman" charset="0"/>
                    <a:ea typeface="Times New Roman" charset="0"/>
                    <a:cs typeface="Times New Roman" charset="0"/>
                  </a:rPr>
                  <a:t>pOH = -log(2.4 x 10</a:t>
                </a:r>
                <a:r>
                  <a:rPr lang="en-US" altLang="en-US" sz="2400" baseline="30000" dirty="0" smtClean="0">
                    <a:latin typeface="Times New Roman" charset="0"/>
                    <a:ea typeface="Times New Roman" charset="0"/>
                    <a:cs typeface="Times New Roman" charset="0"/>
                  </a:rPr>
                  <a:t>-5</a:t>
                </a:r>
                <a:r>
                  <a:rPr lang="en-US" altLang="en-US" sz="2400" dirty="0" smtClean="0">
                    <a:latin typeface="Times New Roman" charset="0"/>
                    <a:ea typeface="Times New Roman" charset="0"/>
                    <a:cs typeface="Times New Roman" charset="0"/>
                  </a:rPr>
                  <a:t>) = 4.62;  pH = 14.00 – 4.62 = </a:t>
                </a:r>
                <a:r>
                  <a:rPr lang="en-US" altLang="en-US" sz="2400" b="1" dirty="0" smtClean="0">
                    <a:latin typeface="Times New Roman" charset="0"/>
                    <a:ea typeface="Times New Roman" charset="0"/>
                    <a:cs typeface="Times New Roman" charset="0"/>
                  </a:rPr>
                  <a:t>9.38</a:t>
                </a:r>
              </a:p>
              <a:p>
                <a:pPr marL="457200" lvl="1" indent="0" eaLnBrk="1" hangingPunct="1">
                  <a:lnSpc>
                    <a:spcPct val="150000"/>
                  </a:lnSpc>
                  <a:buNone/>
                </a:pPr>
                <a:endParaRPr lang="en-US" altLang="en-US" sz="2400" dirty="0">
                  <a:latin typeface="Times New Roman" charset="0"/>
                  <a:ea typeface="Times New Roman" charset="0"/>
                  <a:cs typeface="Times New Roman"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333" t="-336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Titration Problem: </a:t>
            </a:r>
            <a:r>
              <a:rPr lang="en-US" altLang="en-US" sz="3600" dirty="0" smtClean="0">
                <a:latin typeface="Times New Roman" charset="0"/>
                <a:ea typeface="Times New Roman" charset="0"/>
                <a:cs typeface="Times New Roman" charset="0"/>
              </a:rPr>
              <a:t>Example-#1</a:t>
            </a:r>
            <a:endParaRPr lang="en-US" altLang="en-US" sz="3600" dirty="0">
              <a:latin typeface="Times New Roman" charset="0"/>
              <a:ea typeface="Times New Roman" charset="0"/>
              <a:cs typeface="Times New Roman" charset="0"/>
            </a:endParaRPr>
          </a:p>
        </p:txBody>
      </p:sp>
      <p:sp>
        <p:nvSpPr>
          <p:cNvPr id="41987" name="Rectangle 3"/>
          <p:cNvSpPr>
            <a:spLocks noGrp="1" noChangeArrowheads="1"/>
          </p:cNvSpPr>
          <p:nvPr>
            <p:ph type="body" idx="1"/>
          </p:nvPr>
        </p:nvSpPr>
        <p:spPr>
          <a:xfrm>
            <a:off x="457200" y="1600200"/>
            <a:ext cx="8229600" cy="4876800"/>
          </a:xfrm>
        </p:spPr>
        <p:txBody>
          <a:bodyPr/>
          <a:lstStyle/>
          <a:p>
            <a:pPr marL="609600" indent="-609600" eaLnBrk="1" hangingPunct="1">
              <a:lnSpc>
                <a:spcPct val="80000"/>
              </a:lnSpc>
              <a:buFontTx/>
              <a:buNone/>
            </a:pPr>
            <a:r>
              <a:rPr lang="en-US" altLang="en-US" sz="2800">
                <a:latin typeface="Times New Roman" charset="0"/>
                <a:ea typeface="Times New Roman" charset="0"/>
                <a:cs typeface="Times New Roman" charset="0"/>
              </a:rPr>
              <a:t>	A 20.0 mL aliquot of 0.100 M HCl is titrated with 0.100 M NaOH solution. What is the pH of the resulting solution after 15.0 mL of NaOH has been added?</a:t>
            </a:r>
          </a:p>
          <a:p>
            <a:pPr marL="609600" indent="-609600" eaLnBrk="1" hangingPunct="1">
              <a:lnSpc>
                <a:spcPct val="80000"/>
              </a:lnSpc>
              <a:buFontTx/>
              <a:buNone/>
            </a:pPr>
            <a:endParaRPr lang="en-US" altLang="en-US" sz="2800">
              <a:latin typeface="Times New Roman" charset="0"/>
              <a:ea typeface="Times New Roman" charset="0"/>
              <a:cs typeface="Times New Roman" charset="0"/>
            </a:endParaRPr>
          </a:p>
          <a:p>
            <a:pPr marL="609600" indent="-609600" eaLnBrk="1" hangingPunct="1">
              <a:lnSpc>
                <a:spcPct val="80000"/>
              </a:lnSpc>
              <a:buFontTx/>
              <a:buNone/>
            </a:pPr>
            <a:r>
              <a:rPr lang="en-US" altLang="en-US" sz="2800">
                <a:latin typeface="Times New Roman" charset="0"/>
                <a:ea typeface="Times New Roman" charset="0"/>
                <a:cs typeface="Times New Roman" charset="0"/>
              </a:rPr>
              <a:t>Reaction: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2H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sym typeface="Wingdings" charset="2"/>
              </a:rPr>
              <a:t>O</a:t>
            </a:r>
          </a:p>
          <a:p>
            <a:pPr marL="609600" indent="-609600" eaLnBrk="1" hangingPunct="1">
              <a:lnSpc>
                <a:spcPct val="8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0.057 M	   0.043 M</a:t>
            </a:r>
          </a:p>
          <a:p>
            <a:pPr marL="609600" indent="-609600" eaLnBrk="1" hangingPunct="1">
              <a:lnSpc>
                <a:spcPct val="8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-0.043 M	  -0.043 M</a:t>
            </a:r>
          </a:p>
          <a:p>
            <a:pPr marL="609600" indent="-609600" eaLnBrk="1" hangingPunct="1">
              <a:lnSpc>
                <a:spcPct val="8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0.014 M	    0.000</a:t>
            </a:r>
          </a:p>
          <a:p>
            <a:pPr marL="609600" indent="-609600" eaLnBrk="1" hangingPunct="1">
              <a:lnSpc>
                <a:spcPct val="80000"/>
              </a:lnSpc>
              <a:buFontTx/>
              <a:buNone/>
            </a:pPr>
            <a:endParaRPr lang="en-US" altLang="en-US" sz="2800">
              <a:latin typeface="Times New Roman" charset="0"/>
              <a:ea typeface="Times New Roman" charset="0"/>
              <a:cs typeface="Times New Roman" charset="0"/>
              <a:sym typeface="Wingdings" charset="2"/>
            </a:endParaRPr>
          </a:p>
          <a:p>
            <a:pPr marL="609600" indent="-609600" eaLnBrk="1" hangingPunct="1">
              <a:lnSpc>
                <a:spcPct val="80000"/>
              </a:lnSpc>
              <a:buFontTx/>
              <a:buNone/>
            </a:pPr>
            <a:r>
              <a:rPr lang="en-US" altLang="en-US" sz="2800">
                <a:latin typeface="Times New Roman" charset="0"/>
                <a:ea typeface="Times New Roman" charset="0"/>
                <a:cs typeface="Times New Roman" charset="0"/>
                <a:sym typeface="Wingdings" charset="2"/>
              </a:rPr>
              <a:t>	pH = -log(0.014) = </a:t>
            </a:r>
            <a:r>
              <a:rPr lang="en-US" altLang="en-US" sz="2800" b="1">
                <a:latin typeface="Times New Roman" charset="0"/>
                <a:ea typeface="Times New Roman" charset="0"/>
                <a:cs typeface="Times New Roman" charset="0"/>
                <a:sym typeface="Wingdings" charset="2"/>
              </a:rPr>
              <a:t>1.85</a:t>
            </a:r>
            <a:r>
              <a:rPr lang="en-US" altLang="en-US" sz="2800">
                <a:latin typeface="Times New Roman" charset="0"/>
                <a:ea typeface="Times New Roman" charset="0"/>
                <a:cs typeface="Times New Roman" charset="0"/>
                <a:sym typeface="Wingdings" charset="2"/>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pH of Weak Acid-Strong Base Titrations</a:t>
            </a:r>
          </a:p>
        </p:txBody>
      </p:sp>
      <p:sp>
        <p:nvSpPr>
          <p:cNvPr id="43011" name="Rectangle 3"/>
          <p:cNvSpPr>
            <a:spLocks noGrp="1" noChangeArrowheads="1"/>
          </p:cNvSpPr>
          <p:nvPr>
            <p:ph type="body" idx="1"/>
          </p:nvPr>
        </p:nvSpPr>
        <p:spPr/>
        <p:txBody>
          <a:bodyPr/>
          <a:lstStyle/>
          <a:p>
            <a:pPr marL="609600" indent="-609600" eaLnBrk="1" hangingPunct="1">
              <a:buFontTx/>
              <a:buNone/>
            </a:pPr>
            <a:r>
              <a:rPr lang="en-US" altLang="en-US" sz="2800">
                <a:latin typeface="Times New Roman" charset="0"/>
                <a:ea typeface="Times New Roman" charset="0"/>
                <a:cs typeface="Times New Roman" charset="0"/>
              </a:rPr>
              <a:t>Net reaction:  HA</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sym typeface="Wingdings" charset="2"/>
              </a:rPr>
              <a:t>-</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O  +  A</a:t>
            </a:r>
            <a:r>
              <a:rPr lang="en-US" altLang="en-US" sz="2800" baseline="34000">
                <a:latin typeface="Times New Roman" charset="0"/>
                <a:ea typeface="Times New Roman" charset="0"/>
                <a:cs typeface="Times New Roman" charset="0"/>
                <a:sym typeface="Wingdings" charset="2"/>
              </a:rPr>
              <a:t>-</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a:t>
            </a:r>
          </a:p>
          <a:p>
            <a:pPr marL="609600" indent="-609600" eaLnBrk="1" hangingPunct="1">
              <a:buFontTx/>
              <a:buAutoNum type="arabicPeriod"/>
            </a:pPr>
            <a:r>
              <a:rPr lang="en-US" altLang="en-US" sz="2800">
                <a:latin typeface="Times New Roman" charset="0"/>
                <a:ea typeface="Times New Roman" charset="0"/>
                <a:cs typeface="Times New Roman" charset="0"/>
              </a:rPr>
              <a:t>Assume the reaction with OH</a:t>
            </a:r>
            <a:r>
              <a:rPr lang="en-US" altLang="en-US" sz="2800" baseline="36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goes to completion;</a:t>
            </a:r>
          </a:p>
          <a:p>
            <a:pPr marL="609600" indent="-609600" eaLnBrk="1" hangingPunct="1">
              <a:buFontTx/>
              <a:buAutoNum type="arabicPeriod"/>
            </a:pPr>
            <a:r>
              <a:rPr lang="en-US" altLang="en-US" sz="2800">
                <a:latin typeface="Times New Roman" charset="0"/>
                <a:ea typeface="Times New Roman" charset="0"/>
                <a:cs typeface="Times New Roman" charset="0"/>
              </a:rPr>
              <a:t>If OH</a:t>
            </a:r>
            <a:r>
              <a:rPr lang="en-US" altLang="en-US" sz="2800" baseline="34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rPr>
              <a:t> is the limiting reactant: </a:t>
            </a:r>
          </a:p>
          <a:p>
            <a:pPr marL="990600" lvl="1" indent="-533400" eaLnBrk="1" hangingPunct="1">
              <a:buFontTx/>
              <a:buNone/>
            </a:pPr>
            <a:r>
              <a:rPr lang="en-US" altLang="en-US" sz="2400">
                <a:latin typeface="Times New Roman" charset="0"/>
                <a:ea typeface="Times New Roman" charset="0"/>
                <a:cs typeface="Times New Roman" charset="0"/>
              </a:rPr>
              <a:t>  	(mol of HA)</a:t>
            </a:r>
            <a:r>
              <a:rPr lang="en-US" altLang="en-US" sz="2400" baseline="-12000">
                <a:latin typeface="Times New Roman" charset="0"/>
                <a:ea typeface="Times New Roman" charset="0"/>
                <a:cs typeface="Times New Roman" charset="0"/>
              </a:rPr>
              <a:t>final</a:t>
            </a:r>
            <a:r>
              <a:rPr lang="en-US" altLang="en-US" sz="2400">
                <a:latin typeface="Times New Roman" charset="0"/>
                <a:ea typeface="Times New Roman" charset="0"/>
                <a:cs typeface="Times New Roman" charset="0"/>
              </a:rPr>
              <a:t> = (mol of HA)</a:t>
            </a:r>
            <a:r>
              <a:rPr lang="en-US" altLang="en-US" sz="2400" baseline="-12000">
                <a:latin typeface="Times New Roman" charset="0"/>
                <a:ea typeface="Times New Roman" charset="0"/>
                <a:cs typeface="Times New Roman" charset="0"/>
              </a:rPr>
              <a:t>initial</a:t>
            </a:r>
            <a:r>
              <a:rPr lang="en-US" altLang="en-US" sz="2400">
                <a:latin typeface="Times New Roman" charset="0"/>
                <a:ea typeface="Times New Roman" charset="0"/>
                <a:cs typeface="Times New Roman" charset="0"/>
              </a:rPr>
              <a:t> – (mol of OH</a:t>
            </a:r>
            <a:r>
              <a:rPr lang="en-US" altLang="en-US" sz="2400" baseline="340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rPr>
              <a:t>); </a:t>
            </a:r>
          </a:p>
          <a:p>
            <a:pPr marL="990600" lvl="1" indent="-533400" eaLnBrk="1" hangingPunct="1">
              <a:buFontTx/>
              <a:buNone/>
            </a:pPr>
            <a:r>
              <a:rPr lang="en-US" altLang="en-US" sz="2400">
                <a:latin typeface="Times New Roman" charset="0"/>
                <a:ea typeface="Times New Roman" charset="0"/>
                <a:cs typeface="Times New Roman" charset="0"/>
              </a:rPr>
              <a:t>	(mol of A</a:t>
            </a:r>
            <a:r>
              <a:rPr lang="en-US" altLang="en-US" sz="2400" baseline="340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rPr>
              <a:t>)</a:t>
            </a:r>
            <a:r>
              <a:rPr lang="en-US" altLang="en-US" sz="2400" baseline="-12000">
                <a:latin typeface="Times New Roman" charset="0"/>
                <a:ea typeface="Times New Roman" charset="0"/>
                <a:cs typeface="Times New Roman" charset="0"/>
              </a:rPr>
              <a:t>final</a:t>
            </a:r>
            <a:r>
              <a:rPr lang="en-US" altLang="en-US" sz="2400">
                <a:latin typeface="Times New Roman" charset="0"/>
                <a:ea typeface="Times New Roman" charset="0"/>
                <a:cs typeface="Times New Roman" charset="0"/>
              </a:rPr>
              <a:t> = (mol of OH</a:t>
            </a:r>
            <a:r>
              <a:rPr lang="en-US" altLang="en-US" sz="2400" baseline="34000">
                <a:latin typeface="Times New Roman" charset="0"/>
                <a:ea typeface="Times New Roman" charset="0"/>
                <a:cs typeface="Times New Roman" charset="0"/>
                <a:sym typeface="Wingdings" charset="2"/>
              </a:rPr>
              <a:t>-</a:t>
            </a:r>
            <a:r>
              <a:rPr lang="en-US" altLang="en-US" sz="2400">
                <a:latin typeface="Times New Roman" charset="0"/>
                <a:ea typeface="Times New Roman" charset="0"/>
                <a:cs typeface="Times New Roman" charset="0"/>
              </a:rPr>
              <a:t>)</a:t>
            </a:r>
          </a:p>
          <a:p>
            <a:pPr marL="609600" indent="-609600" eaLnBrk="1" hangingPunct="1">
              <a:buFontTx/>
              <a:buAutoNum type="arabicPeriod"/>
            </a:pPr>
            <a:r>
              <a:rPr lang="en-US" altLang="en-US" sz="2800">
                <a:latin typeface="Times New Roman" charset="0"/>
                <a:ea typeface="Times New Roman" charset="0"/>
                <a:cs typeface="Times New Roman" charset="0"/>
              </a:rPr>
              <a:t>[HA]</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rPr>
              <a:t> = (mol of HA)</a:t>
            </a:r>
            <a:r>
              <a:rPr lang="en-US" altLang="en-US" sz="2800" baseline="-12000">
                <a:latin typeface="Times New Roman" charset="0"/>
                <a:ea typeface="Times New Roman" charset="0"/>
                <a:cs typeface="Times New Roman" charset="0"/>
              </a:rPr>
              <a:t>final</a:t>
            </a:r>
            <a:r>
              <a:rPr lang="en-US" altLang="en-US"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V</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rPr>
              <a:t>;</a:t>
            </a:r>
          </a:p>
          <a:p>
            <a:pPr marL="609600" indent="-609600" eaLnBrk="1" hangingPunct="1">
              <a:buFontTx/>
              <a:buAutoNum type="arabicPeriod"/>
            </a:pPr>
            <a:r>
              <a:rPr lang="en-US" altLang="en-US" sz="2800">
                <a:latin typeface="Times New Roman" charset="0"/>
                <a:ea typeface="Times New Roman" charset="0"/>
                <a:cs typeface="Times New Roman" charset="0"/>
              </a:rPr>
              <a:t>[A</a:t>
            </a:r>
            <a:r>
              <a:rPr lang="en-US" altLang="en-US" sz="2800" baseline="34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rPr>
              <a:t>]</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rPr>
              <a:t> = (mol A</a:t>
            </a:r>
            <a:r>
              <a:rPr lang="en-US" altLang="en-US" sz="2800" baseline="34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rPr>
              <a:t>)</a:t>
            </a:r>
            <a:r>
              <a:rPr lang="en-US" altLang="en-US" sz="2800" baseline="-12000">
                <a:latin typeface="Times New Roman" charset="0"/>
                <a:ea typeface="Times New Roman" charset="0"/>
                <a:cs typeface="Times New Roman" charset="0"/>
              </a:rPr>
              <a:t>final</a:t>
            </a:r>
            <a:r>
              <a:rPr lang="en-US" altLang="en-US" sz="2800"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V</a:t>
            </a:r>
            <a:r>
              <a:rPr lang="en-US" altLang="en-US" sz="2800" baseline="-12000">
                <a:latin typeface="Times New Roman" charset="0"/>
                <a:ea typeface="Times New Roman" charset="0"/>
                <a:cs typeface="Times New Roman" charset="0"/>
              </a:rPr>
              <a:t>final</a:t>
            </a:r>
          </a:p>
          <a:p>
            <a:pPr marL="609600" indent="-609600" eaLnBrk="1" hangingPunct="1">
              <a:buFontTx/>
              <a:buAutoNum type="arabicPeriod"/>
            </a:pPr>
            <a:r>
              <a:rPr lang="en-US" altLang="en-US" sz="2800">
                <a:latin typeface="Times New Roman" charset="0"/>
                <a:ea typeface="Times New Roman" charset="0"/>
                <a:cs typeface="Times New Roman" charset="0"/>
              </a:rPr>
              <a:t>pH = pKa + log([A</a:t>
            </a:r>
            <a:r>
              <a:rPr lang="en-US" altLang="en-US" sz="2800" baseline="34000">
                <a:latin typeface="Times New Roman" charset="0"/>
                <a:ea typeface="Times New Roman" charset="0"/>
                <a:cs typeface="Times New Roman" charset="0"/>
                <a:sym typeface="Wingdings" charset="2"/>
              </a:rPr>
              <a:t>-</a:t>
            </a:r>
            <a:r>
              <a:rPr lang="en-US" altLang="en-US" sz="2800">
                <a:latin typeface="Times New Roman" charset="0"/>
                <a:ea typeface="Times New Roman" charset="0"/>
                <a:cs typeface="Times New Roman" charset="0"/>
              </a:rPr>
              <a:t>]</a:t>
            </a:r>
            <a:r>
              <a:rPr lang="en-US" altLang="en-US" sz="2800" baseline="-12000">
                <a:latin typeface="Times New Roman" charset="0"/>
                <a:ea typeface="Times New Roman" charset="0"/>
                <a:cs typeface="Times New Roman" charset="0"/>
              </a:rPr>
              <a:t>f</a:t>
            </a:r>
            <a:r>
              <a:rPr lang="en-US" altLang="en-US" sz="2800" b="1">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[HA]</a:t>
            </a:r>
            <a:r>
              <a:rPr lang="en-US" altLang="en-US" sz="2800" baseline="-12000">
                <a:latin typeface="Times New Roman" charset="0"/>
                <a:ea typeface="Times New Roman" charset="0"/>
                <a:cs typeface="Times New Roman" charset="0"/>
              </a:rPr>
              <a:t>f</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Titration Problem: </a:t>
            </a:r>
            <a:r>
              <a:rPr lang="en-US" altLang="en-US" sz="3600" dirty="0" smtClean="0">
                <a:latin typeface="Times New Roman" charset="0"/>
                <a:ea typeface="Times New Roman" charset="0"/>
                <a:cs typeface="Times New Roman" charset="0"/>
              </a:rPr>
              <a:t>Example-#2</a:t>
            </a:r>
            <a:r>
              <a:rPr lang="en-US" altLang="en-US" sz="4000" dirty="0" smtClean="0">
                <a:latin typeface="Times New Roman" charset="0"/>
                <a:ea typeface="Times New Roman" charset="0"/>
                <a:cs typeface="Times New Roman" charset="0"/>
              </a:rPr>
              <a:t> </a:t>
            </a:r>
            <a:endParaRPr lang="en-US" altLang="en-US" sz="4000" dirty="0">
              <a:latin typeface="Times New Roman" charset="0"/>
              <a:ea typeface="Times New Roman" charset="0"/>
              <a:cs typeface="Times New Roman" charset="0"/>
            </a:endParaRPr>
          </a:p>
        </p:txBody>
      </p:sp>
      <p:sp>
        <p:nvSpPr>
          <p:cNvPr id="44035" name="Rectangle 3"/>
          <p:cNvSpPr>
            <a:spLocks noGrp="1" noChangeArrowheads="1"/>
          </p:cNvSpPr>
          <p:nvPr>
            <p:ph type="body" idx="1"/>
          </p:nvPr>
        </p:nvSpPr>
        <p:spPr/>
        <p:txBody>
          <a:bodyPr/>
          <a:lstStyle/>
          <a:p>
            <a:pPr marL="609600" indent="-609600" eaLnBrk="1" hangingPunct="1">
              <a:buFontTx/>
              <a:buNone/>
            </a:pPr>
            <a:r>
              <a:rPr lang="en-US" altLang="en-US" sz="2800">
                <a:latin typeface="Times New Roman" charset="0"/>
                <a:ea typeface="Times New Roman" charset="0"/>
                <a:cs typeface="Times New Roman" charset="0"/>
              </a:rPr>
              <a:t>Weak Acid-Strong Base Titration:</a:t>
            </a:r>
          </a:p>
          <a:p>
            <a:pPr marL="609600" indent="-609600" eaLnBrk="1" hangingPunct="1"/>
            <a:r>
              <a:rPr lang="en-US" altLang="en-US" sz="2800">
                <a:latin typeface="Times New Roman" charset="0"/>
                <a:ea typeface="Times New Roman" charset="0"/>
                <a:cs typeface="Times New Roman" charset="0"/>
              </a:rPr>
              <a:t>A 20.0 mL aliquot of 0.100 M HNO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is titrated with 0.100 M NaOH. (a) What is the pH of the solution before titration? (b) What is the pH of the solution after 15.0 mL of NaOH has been added? (c) What is the pH of the solution at equivalent point (after 20.0 mL of 0.100 M NaOH is added)?</a:t>
            </a:r>
          </a:p>
          <a:p>
            <a:pPr marL="609600" indent="-609600" eaLnBrk="1" hangingPunct="1">
              <a:buFontTx/>
              <a:buNone/>
            </a:pP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of HNO</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4.0 x 10</a:t>
            </a:r>
            <a:r>
              <a:rPr lang="en-US" altLang="en-US" sz="2800" baseline="34000">
                <a:latin typeface="Times New Roman" charset="0"/>
                <a:ea typeface="Times New Roman" charset="0"/>
                <a:cs typeface="Times New Roman" charset="0"/>
              </a:rPr>
              <a:t>-4</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1020762"/>
          </a:xfrm>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45059" name="Rectangle 3"/>
          <p:cNvSpPr>
            <a:spLocks noGrp="1" noChangeArrowheads="1"/>
          </p:cNvSpPr>
          <p:nvPr>
            <p:ph type="body" idx="1"/>
          </p:nvPr>
        </p:nvSpPr>
        <p:spPr/>
        <p:txBody>
          <a:bodyPr/>
          <a:lstStyle/>
          <a:p>
            <a:pPr eaLnBrk="1" hangingPunct="1">
              <a:buFontTx/>
              <a:buNone/>
            </a:pPr>
            <a:endParaRPr lang="en-US" altLang="en-US" sz="2800">
              <a:latin typeface="Times New Roman" charset="0"/>
              <a:ea typeface="Times New Roman" charset="0"/>
              <a:cs typeface="Times New Roman" charset="0"/>
            </a:endParaRPr>
          </a:p>
          <a:p>
            <a:pPr eaLnBrk="1" hangingPunct="1">
              <a:buFontTx/>
              <a:buNone/>
            </a:pPr>
            <a:r>
              <a:rPr lang="en-US" altLang="en-US" sz="2800">
                <a:latin typeface="Times New Roman" charset="0"/>
                <a:ea typeface="Times New Roman" charset="0"/>
                <a:cs typeface="Times New Roman" charset="0"/>
              </a:rPr>
              <a:t>(a) Solving initial concentration of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by approximation method:</a:t>
            </a:r>
          </a:p>
          <a:p>
            <a:pPr eaLnBrk="1" hangingPunct="1">
              <a:buFontTx/>
              <a:buNone/>
            </a:pPr>
            <a:r>
              <a:rPr lang="en-US" altLang="en-US" sz="2800">
                <a:latin typeface="Times New Roman" charset="0"/>
                <a:ea typeface="Times New Roman" charset="0"/>
                <a:cs typeface="Times New Roman" charset="0"/>
              </a:rPr>
              <a:t>	</a:t>
            </a:r>
          </a:p>
          <a:p>
            <a:pPr eaLnBrk="1" hangingPunct="1">
              <a:buFontTx/>
              <a:buNone/>
            </a:pPr>
            <a:endParaRPr lang="en-US" altLang="en-US" sz="2800">
              <a:latin typeface="Times New Roman" charset="0"/>
              <a:ea typeface="Times New Roman" charset="0"/>
              <a:cs typeface="Times New Roman" charset="0"/>
            </a:endParaRPr>
          </a:p>
          <a:p>
            <a:pPr eaLnBrk="1" hangingPunct="1">
              <a:buFontTx/>
              <a:buNone/>
            </a:pPr>
            <a:r>
              <a:rPr lang="en-US" altLang="en-US" sz="2800">
                <a:latin typeface="Times New Roman" charset="0"/>
                <a:ea typeface="Times New Roman" charset="0"/>
                <a:cs typeface="Times New Roman" charset="0"/>
              </a:rPr>
              <a:t>	  pH = -log(0.0063) = 2.20 </a:t>
            </a:r>
          </a:p>
        </p:txBody>
      </p:sp>
      <p:sp>
        <p:nvSpPr>
          <p:cNvPr id="450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45061" name="Object 4"/>
          <p:cNvGraphicFramePr>
            <a:graphicFrameLocks noChangeAspect="1"/>
          </p:cNvGraphicFramePr>
          <p:nvPr/>
        </p:nvGraphicFramePr>
        <p:xfrm>
          <a:off x="685800" y="3200400"/>
          <a:ext cx="7848600" cy="615950"/>
        </p:xfrm>
        <a:graphic>
          <a:graphicData uri="http://schemas.openxmlformats.org/presentationml/2006/ole">
            <mc:AlternateContent xmlns:mc="http://schemas.openxmlformats.org/markup-compatibility/2006">
              <mc:Choice xmlns:v="urn:schemas-microsoft-com:vml" Requires="v">
                <p:oleObj spid="_x0000_s45066" name="Equation" r:id="rId3" imgW="3670300" imgH="292100" progId="Equation.3">
                  <p:embed/>
                </p:oleObj>
              </mc:Choice>
              <mc:Fallback>
                <p:oleObj name="Equation" r:id="rId3" imgW="36703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00400"/>
                        <a:ext cx="7848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46083" name="Rectangle 3"/>
          <p:cNvSpPr>
            <a:spLocks noGrp="1" noChangeArrowheads="1"/>
          </p:cNvSpPr>
          <p:nvPr>
            <p:ph type="body" idx="1"/>
          </p:nvPr>
        </p:nvSpPr>
        <p:spPr>
          <a:xfrm>
            <a:off x="457200" y="1600200"/>
            <a:ext cx="8229600" cy="4800600"/>
          </a:xfrm>
        </p:spPr>
        <p:txBody>
          <a:bodyPr/>
          <a:lstStyle/>
          <a:p>
            <a:pPr eaLnBrk="1" hangingPunct="1">
              <a:buFontTx/>
              <a:buNone/>
            </a:pPr>
            <a:r>
              <a:rPr lang="en-US" altLang="en-US" sz="2800">
                <a:latin typeface="Times New Roman" charset="0"/>
                <a:ea typeface="Times New Roman" charset="0"/>
                <a:cs typeface="Times New Roman" charset="0"/>
              </a:rPr>
              <a:t>(b) Concentrations after 15.0 mL of NaOH is added: </a:t>
            </a:r>
          </a:p>
          <a:p>
            <a:pPr eaLnBrk="1" hangingPunct="1">
              <a:buFontTx/>
              <a:buNone/>
            </a:pPr>
            <a:r>
              <a:rPr lang="en-US" altLang="en-US" sz="2800">
                <a:latin typeface="Times New Roman" charset="0"/>
                <a:ea typeface="Times New Roman" charset="0"/>
                <a:cs typeface="Times New Roman" charset="0"/>
              </a:rPr>
              <a:t>Reaction:	HNO</a:t>
            </a:r>
            <a:r>
              <a:rPr lang="en-US" altLang="en-US" sz="2800" baseline="-12000">
                <a:latin typeface="Times New Roman" charset="0"/>
                <a:ea typeface="Times New Roman" charset="0"/>
                <a:cs typeface="Times New Roman" charset="0"/>
                <a:sym typeface="Wingdings" charset="2"/>
              </a:rPr>
              <a:t>2</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sym typeface="Wingdings" charset="2"/>
              </a:rPr>
              <a:t> +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O</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0.057 M	0.043 M       0.000</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-0.043 M      -0.043 M    +0.043 M</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0.014 M	 0.000		0.043 M</a:t>
            </a:r>
          </a:p>
          <a:p>
            <a:pPr eaLnBrk="1" hangingPunct="1">
              <a:buFontTx/>
              <a:buNone/>
            </a:pPr>
            <a:endParaRPr lang="en-US" altLang="en-US" sz="2800">
              <a:latin typeface="Times New Roman" charset="0"/>
              <a:ea typeface="Times New Roman" charset="0"/>
              <a:cs typeface="Times New Roman" charset="0"/>
              <a:sym typeface="Wingdings" charset="2"/>
            </a:endParaRPr>
          </a:p>
          <a:p>
            <a:pPr eaLnBrk="1" hangingPunct="1"/>
            <a:r>
              <a:rPr lang="en-US" altLang="en-US" sz="2800">
                <a:latin typeface="Times New Roman" charset="0"/>
                <a:ea typeface="Times New Roman" charset="0"/>
                <a:cs typeface="Times New Roman" charset="0"/>
                <a:sym typeface="Wingdings" charset="2"/>
              </a:rPr>
              <a:t>pH = pKa  +  log([NO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a:t>
            </a:r>
            <a:r>
              <a:rPr lang="en-US" altLang="en-US" sz="2800">
                <a:latin typeface="Times New Roman" charset="0"/>
                <a:ea typeface="Times New Roman" charset="0"/>
                <a:cs typeface="Times New Roman" charset="0"/>
                <a:sym typeface="Wingdings" charset="2"/>
              </a:rPr>
              <a:t>/[HNO</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a:t>
            </a:r>
            <a:r>
              <a:rPr lang="en-US" altLang="en-US" sz="2800">
                <a:latin typeface="Times New Roman" charset="0"/>
                <a:ea typeface="Times New Roman" charset="0"/>
                <a:cs typeface="Times New Roman" charset="0"/>
                <a:sym typeface="Wingdings" charset="2"/>
              </a:rPr>
              <a:t>)</a:t>
            </a:r>
          </a:p>
          <a:p>
            <a:pPr eaLnBrk="1" hangingPunct="1"/>
            <a:r>
              <a:rPr lang="en-US" altLang="en-US" sz="2800">
                <a:latin typeface="Times New Roman" charset="0"/>
                <a:ea typeface="Times New Roman" charset="0"/>
                <a:cs typeface="Times New Roman" charset="0"/>
                <a:sym typeface="Wingdings" charset="2"/>
              </a:rPr>
              <a:t>      = -log(4.0 x 10</a:t>
            </a:r>
            <a:r>
              <a:rPr lang="en-US" altLang="en-US" sz="2800" baseline="34000">
                <a:latin typeface="Times New Roman" charset="0"/>
                <a:ea typeface="Times New Roman" charset="0"/>
                <a:cs typeface="Times New Roman" charset="0"/>
                <a:sym typeface="Wingdings" charset="2"/>
              </a:rPr>
              <a:t>-4</a:t>
            </a:r>
            <a:r>
              <a:rPr lang="en-US" altLang="en-US" sz="2800">
                <a:latin typeface="Times New Roman" charset="0"/>
                <a:ea typeface="Times New Roman" charset="0"/>
                <a:cs typeface="Times New Roman" charset="0"/>
                <a:sym typeface="Wingdings" charset="2"/>
              </a:rPr>
              <a:t>) + log(0.043/0.014)</a:t>
            </a:r>
          </a:p>
          <a:p>
            <a:pPr eaLnBrk="1" hangingPunct="1"/>
            <a:r>
              <a:rPr lang="en-US" altLang="en-US" sz="2800">
                <a:latin typeface="Times New Roman" charset="0"/>
                <a:ea typeface="Times New Roman" charset="0"/>
                <a:cs typeface="Times New Roman" charset="0"/>
                <a:sym typeface="Wingdings" charset="2"/>
              </a:rPr>
              <a:t>      = 3.40  +  0.49  =  </a:t>
            </a:r>
            <a:r>
              <a:rPr lang="en-US" altLang="en-US" sz="2800" b="1">
                <a:latin typeface="Times New Roman" charset="0"/>
                <a:ea typeface="Times New Roman" charset="0"/>
                <a:cs typeface="Times New Roman" charset="0"/>
                <a:sym typeface="Wingdings" charset="2"/>
              </a:rPr>
              <a:t>3.89</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47107" name="Rectangle 3"/>
          <p:cNvSpPr>
            <a:spLocks noGrp="1" noChangeArrowheads="1"/>
          </p:cNvSpPr>
          <p:nvPr>
            <p:ph type="body" idx="1"/>
          </p:nvPr>
        </p:nvSpPr>
        <p:spPr/>
        <p:txBody>
          <a:bodyPr/>
          <a:lstStyle/>
          <a:p>
            <a:pPr eaLnBrk="1" hangingPunct="1">
              <a:lnSpc>
                <a:spcPct val="90000"/>
              </a:lnSpc>
              <a:buFontTx/>
              <a:buNone/>
            </a:pPr>
            <a:r>
              <a:rPr lang="en-US" altLang="en-US" sz="2800">
                <a:latin typeface="Times New Roman" charset="0"/>
                <a:ea typeface="Times New Roman" charset="0"/>
                <a:cs typeface="Times New Roman" charset="0"/>
              </a:rPr>
              <a:t>(c) Calculating pH at equivalent point:</a:t>
            </a:r>
          </a:p>
          <a:p>
            <a:pPr eaLnBrk="1" hangingPunct="1">
              <a:lnSpc>
                <a:spcPct val="90000"/>
              </a:lnSpc>
              <a:buFontTx/>
              <a:buNone/>
            </a:pPr>
            <a:r>
              <a:rPr lang="en-US" altLang="en-US" sz="2800">
                <a:latin typeface="Times New Roman" charset="0"/>
                <a:ea typeface="Times New Roman" charset="0"/>
                <a:cs typeface="Times New Roman" charset="0"/>
              </a:rPr>
              <a:t>Reaction:	HNO</a:t>
            </a:r>
            <a:r>
              <a:rPr lang="en-US" altLang="en-US" sz="2800" baseline="-12000">
                <a:latin typeface="Times New Roman" charset="0"/>
                <a:ea typeface="Times New Roman" charset="0"/>
                <a:cs typeface="Times New Roman" charset="0"/>
                <a:sym typeface="Wingdings" charset="2"/>
              </a:rPr>
              <a:t>2</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sym typeface="Wingdings" charset="2"/>
              </a:rPr>
              <a:t> +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O</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0.050 M	0.050 M       0.000</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-0.050 M      -0.050 M    +0.050 M</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0.000 M	 0.000		0.050 M</a:t>
            </a:r>
          </a:p>
          <a:p>
            <a:pPr eaLnBrk="1" hangingPunct="1">
              <a:lnSpc>
                <a:spcPct val="90000"/>
              </a:lnSpc>
              <a:buFontTx/>
              <a:buNone/>
            </a:pPr>
            <a:endParaRPr lang="en-US" altLang="en-US" sz="2800">
              <a:latin typeface="Times New Roman" charset="0"/>
              <a:ea typeface="Times New Roman" charset="0"/>
              <a:cs typeface="Times New Roman" charset="0"/>
              <a:sym typeface="Wingdings" charset="2"/>
            </a:endParaRPr>
          </a:p>
          <a:p>
            <a:pPr eaLnBrk="1" hangingPunct="1">
              <a:lnSpc>
                <a:spcPct val="90000"/>
              </a:lnSpc>
            </a:pPr>
            <a:r>
              <a:rPr lang="en-US" altLang="en-US" sz="2800">
                <a:latin typeface="Times New Roman" charset="0"/>
                <a:ea typeface="Times New Roman" charset="0"/>
                <a:cs typeface="Times New Roman" charset="0"/>
              </a:rPr>
              <a:t>At equivalent point, [</a:t>
            </a:r>
            <a:r>
              <a:rPr lang="en-US" altLang="en-US" sz="2800">
                <a:latin typeface="Times New Roman" charset="0"/>
                <a:ea typeface="Times New Roman" charset="0"/>
                <a:cs typeface="Times New Roman" charset="0"/>
                <a:sym typeface="Wingdings" charset="2"/>
              </a:rPr>
              <a:t>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 0.050 M</a:t>
            </a:r>
          </a:p>
          <a:p>
            <a:pPr eaLnBrk="1" hangingPunct="1">
              <a:lnSpc>
                <a:spcPct val="90000"/>
              </a:lnSpc>
            </a:pP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b</a:t>
            </a:r>
            <a:r>
              <a:rPr lang="en-US" altLang="en-US" sz="2800">
                <a:latin typeface="Times New Roman" charset="0"/>
                <a:ea typeface="Times New Roman" charset="0"/>
                <a:cs typeface="Times New Roman" charset="0"/>
                <a:sym typeface="Wingdings" charset="2"/>
              </a:rPr>
              <a:t> for 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 </a:t>
            </a: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w</a:t>
            </a:r>
            <a:r>
              <a:rPr lang="en-US" altLang="en-US" sz="2800">
                <a:latin typeface="Times New Roman" charset="0"/>
                <a:ea typeface="Times New Roman" charset="0"/>
                <a:cs typeface="Times New Roman" charset="0"/>
                <a:sym typeface="Wingdings" charset="2"/>
              </a:rPr>
              <a:t>/</a:t>
            </a: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a</a:t>
            </a:r>
            <a:r>
              <a:rPr lang="en-US" altLang="en-US" sz="2800">
                <a:latin typeface="Times New Roman" charset="0"/>
                <a:ea typeface="Times New Roman" charset="0"/>
                <a:cs typeface="Times New Roman" charset="0"/>
                <a:sym typeface="Wingdings" charset="2"/>
              </a:rPr>
              <a:t> = (1.0 x 10</a:t>
            </a:r>
            <a:r>
              <a:rPr lang="en-US" altLang="en-US" sz="2800" baseline="34000">
                <a:latin typeface="Times New Roman" charset="0"/>
                <a:ea typeface="Times New Roman" charset="0"/>
                <a:cs typeface="Times New Roman" charset="0"/>
                <a:sym typeface="Wingdings" charset="2"/>
              </a:rPr>
              <a:t>-14</a:t>
            </a:r>
            <a:r>
              <a:rPr lang="en-US" altLang="en-US" sz="2800">
                <a:latin typeface="Times New Roman" charset="0"/>
                <a:ea typeface="Times New Roman" charset="0"/>
                <a:cs typeface="Times New Roman" charset="0"/>
                <a:sym typeface="Wingdings" charset="2"/>
              </a:rPr>
              <a:t>)/(4.0 x 10</a:t>
            </a:r>
            <a:r>
              <a:rPr lang="en-US" altLang="en-US" sz="2800" baseline="34000">
                <a:latin typeface="Times New Roman" charset="0"/>
                <a:ea typeface="Times New Roman" charset="0"/>
                <a:cs typeface="Times New Roman" charset="0"/>
                <a:sym typeface="Wingdings" charset="2"/>
              </a:rPr>
              <a:t>-4</a:t>
            </a:r>
            <a:r>
              <a:rPr lang="en-US" altLang="en-US" sz="2800">
                <a:latin typeface="Times New Roman" charset="0"/>
                <a:ea typeface="Times New Roman" charset="0"/>
                <a:cs typeface="Times New Roman" charset="0"/>
                <a:sym typeface="Wingdings" charset="2"/>
              </a:rPr>
              <a:t>) </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			   = 2.5 x 10</a:t>
            </a:r>
            <a:r>
              <a:rPr lang="en-US" altLang="en-US" sz="2800" baseline="34000">
                <a:latin typeface="Times New Roman" charset="0"/>
                <a:ea typeface="Times New Roman" charset="0"/>
                <a:cs typeface="Times New Roman" charset="0"/>
                <a:sym typeface="Wingdings" charset="2"/>
              </a:rPr>
              <a:t>-11</a:t>
            </a:r>
            <a:r>
              <a:rPr lang="en-US" altLang="en-US" sz="2800">
                <a:latin typeface="Times New Roman" charset="0"/>
                <a:ea typeface="Times New Roman" charset="0"/>
                <a:cs typeface="Times New Roman" charset="0"/>
                <a:sym typeface="Wingdings" charset="2"/>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48131" name="Rectangle 3"/>
          <p:cNvSpPr>
            <a:spLocks noGrp="1" noChangeArrowheads="1"/>
          </p:cNvSpPr>
          <p:nvPr>
            <p:ph type="body" idx="1"/>
          </p:nvPr>
        </p:nvSpPr>
        <p:spPr/>
        <p:txBody>
          <a:bodyPr/>
          <a:lstStyle/>
          <a:p>
            <a:pPr eaLnBrk="1" hangingPunct="1">
              <a:buFontTx/>
              <a:buNone/>
            </a:pPr>
            <a:r>
              <a:rPr lang="en-US" altLang="en-US" sz="2800">
                <a:latin typeface="Times New Roman" charset="0"/>
                <a:ea typeface="Times New Roman" charset="0"/>
                <a:cs typeface="Times New Roman" charset="0"/>
              </a:rPr>
              <a:t>(c) Calculating pH at equivalent point (continue):</a:t>
            </a:r>
          </a:p>
          <a:p>
            <a:pPr eaLnBrk="1" hangingPunct="1"/>
            <a:r>
              <a:rPr lang="en-US" altLang="en-US" sz="2800">
                <a:latin typeface="Times New Roman" charset="0"/>
                <a:ea typeface="Times New Roman" charset="0"/>
                <a:cs typeface="Times New Roman" charset="0"/>
              </a:rPr>
              <a:t>Set up the following equilibrium for the reaction of </a:t>
            </a:r>
            <a:r>
              <a:rPr lang="en-US" altLang="en-US" sz="2800">
                <a:latin typeface="Times New Roman" charset="0"/>
                <a:ea typeface="Times New Roman" charset="0"/>
                <a:cs typeface="Times New Roman" charset="0"/>
                <a:sym typeface="Wingdings" charset="2"/>
              </a:rPr>
              <a:t>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with water:</a:t>
            </a:r>
          </a:p>
          <a:p>
            <a:pPr eaLnBrk="1" hangingPunct="1"/>
            <a:r>
              <a:rPr lang="en-US" altLang="en-US" sz="2800">
                <a:latin typeface="Times New Roman" charset="0"/>
                <a:ea typeface="Times New Roman" charset="0"/>
                <a:cs typeface="Times New Roman" charset="0"/>
              </a:rPr>
              <a:t>Reaction:	 </a:t>
            </a:r>
            <a:r>
              <a:rPr lang="en-US" altLang="en-US" sz="2800">
                <a:latin typeface="Times New Roman" charset="0"/>
                <a:ea typeface="Times New Roman" charset="0"/>
                <a:cs typeface="Times New Roman" charset="0"/>
                <a:sym typeface="Wingdings" charset="2"/>
              </a:rPr>
              <a:t>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rPr>
              <a:t>O </a:t>
            </a:r>
            <a:r>
              <a:rPr lang="en-US" altLang="en-US">
                <a:latin typeface="Lucida Sans Unicode" charset="0"/>
              </a:rPr>
              <a:t>⇄</a:t>
            </a:r>
            <a:r>
              <a:rPr lang="en-US" altLang="en-US" sz="2800">
                <a:latin typeface="Times New Roman" charset="0"/>
                <a:ea typeface="Times New Roman" charset="0"/>
                <a:cs typeface="Times New Roman" charset="0"/>
              </a:rPr>
              <a:t> HNO</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rPr>
              <a:t>  +  OH</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0.050 M	           0.000       0.000</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endParaRPr lang="en-US" altLang="en-US" sz="2800">
              <a:latin typeface="Times New Roman" charset="0"/>
              <a:ea typeface="Times New Roman" charset="0"/>
              <a:cs typeface="Times New Roman" charset="0"/>
              <a:sym typeface="Wingdings" charset="2"/>
            </a:endParaRP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(0.050 –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	         x</a:t>
            </a:r>
            <a:r>
              <a:rPr lang="en-US" altLang="en-US" sz="2800">
                <a:latin typeface="Times New Roman" charset="0"/>
                <a:ea typeface="Times New Roman" charset="0"/>
                <a:cs typeface="Times New Roman" charset="0"/>
                <a:sym typeface="Wingdings" charset="2"/>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Example-#2</a:t>
            </a:r>
            <a:endParaRPr lang="en-US" altLang="en-US" sz="3600" dirty="0">
              <a:latin typeface="Times New Roman" charset="0"/>
              <a:ea typeface="Times New Roman" charset="0"/>
              <a:cs typeface="Times New Roman" charset="0"/>
            </a:endParaRPr>
          </a:p>
        </p:txBody>
      </p:sp>
      <p:sp>
        <p:nvSpPr>
          <p:cNvPr id="49155" name="Rectangle 3"/>
          <p:cNvSpPr>
            <a:spLocks noGrp="1" noChangeArrowheads="1"/>
          </p:cNvSpPr>
          <p:nvPr>
            <p:ph type="body" idx="1"/>
          </p:nvPr>
        </p:nvSpPr>
        <p:spPr>
          <a:xfrm>
            <a:off x="457200" y="1524000"/>
            <a:ext cx="8229600" cy="4953000"/>
          </a:xfrm>
        </p:spPr>
        <p:txBody>
          <a:bodyPr/>
          <a:lstStyle/>
          <a:p>
            <a:pPr eaLnBrk="1" hangingPunct="1">
              <a:lnSpc>
                <a:spcPct val="90000"/>
              </a:lnSpc>
              <a:buFontTx/>
              <a:buNone/>
            </a:pPr>
            <a:r>
              <a:rPr lang="en-US" altLang="en-US">
                <a:latin typeface="Times New Roman" charset="0"/>
                <a:ea typeface="Times New Roman" charset="0"/>
                <a:cs typeface="Times New Roman" charset="0"/>
              </a:rPr>
              <a:t>(c) Calculating pH at equivalent point (continue):</a:t>
            </a:r>
          </a:p>
          <a:p>
            <a:pPr eaLnBrk="1" hangingPunct="1">
              <a:lnSpc>
                <a:spcPct val="90000"/>
              </a:lnSpc>
              <a:buFontTx/>
              <a:buNone/>
            </a:pPr>
            <a:endParaRPr lang="en-US" altLang="en-US">
              <a:latin typeface="Times New Roman" charset="0"/>
              <a:ea typeface="Times New Roman" charset="0"/>
              <a:cs typeface="Times New Roman" charset="0"/>
            </a:endParaRPr>
          </a:p>
          <a:p>
            <a:pPr eaLnBrk="1" hangingPunct="1">
              <a:lnSpc>
                <a:spcPct val="90000"/>
              </a:lnSpc>
              <a:buFontTx/>
              <a:buNone/>
            </a:pPr>
            <a:r>
              <a:rPr lang="en-US" altLang="en-US">
                <a:latin typeface="Times New Roman" charset="0"/>
                <a:ea typeface="Times New Roman" charset="0"/>
                <a:cs typeface="Times New Roman" charset="0"/>
              </a:rPr>
              <a:t>		</a:t>
            </a:r>
            <a:r>
              <a:rPr lang="en-US" altLang="en-US" i="1">
                <a:latin typeface="Times New Roman" charset="0"/>
                <a:ea typeface="Times New Roman" charset="0"/>
                <a:cs typeface="Times New Roman" charset="0"/>
              </a:rPr>
              <a:t>K</a:t>
            </a:r>
            <a:r>
              <a:rPr lang="en-US" altLang="en-US" baseline="-25000">
                <a:latin typeface="Times New Roman" charset="0"/>
                <a:ea typeface="Times New Roman" charset="0"/>
                <a:cs typeface="Times New Roman" charset="0"/>
              </a:rPr>
              <a:t>b</a:t>
            </a:r>
            <a:r>
              <a:rPr lang="en-US" altLang="en-US">
                <a:latin typeface="Times New Roman" charset="0"/>
                <a:ea typeface="Times New Roman" charset="0"/>
                <a:cs typeface="Times New Roman" charset="0"/>
              </a:rPr>
              <a:t> = </a:t>
            </a:r>
            <a:r>
              <a:rPr lang="en-US" altLang="en-US" i="1">
                <a:latin typeface="Times New Roman" charset="0"/>
                <a:ea typeface="Times New Roman" charset="0"/>
                <a:cs typeface="Times New Roman" charset="0"/>
              </a:rPr>
              <a:t>x</a:t>
            </a:r>
            <a:r>
              <a:rPr lang="en-US" altLang="en-US" baseline="34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/(0.050 – </a:t>
            </a:r>
            <a:r>
              <a:rPr lang="en-US" altLang="en-US" i="1">
                <a:latin typeface="Times New Roman" charset="0"/>
                <a:ea typeface="Times New Roman" charset="0"/>
                <a:cs typeface="Times New Roman" charset="0"/>
              </a:rPr>
              <a:t>x</a:t>
            </a:r>
            <a:r>
              <a:rPr lang="en-US" altLang="en-US">
                <a:latin typeface="Times New Roman" charset="0"/>
                <a:ea typeface="Times New Roman" charset="0"/>
                <a:cs typeface="Times New Roman" charset="0"/>
              </a:rPr>
              <a:t>) = 2.5 x </a:t>
            </a:r>
            <a:r>
              <a:rPr lang="en-US" altLang="en-US">
                <a:latin typeface="Times New Roman" charset="0"/>
                <a:ea typeface="Times New Roman" charset="0"/>
                <a:cs typeface="Times New Roman" charset="0"/>
                <a:sym typeface="Wingdings" charset="2"/>
              </a:rPr>
              <a:t>10</a:t>
            </a:r>
            <a:r>
              <a:rPr lang="en-US" altLang="en-US" baseline="34000">
                <a:latin typeface="Times New Roman" charset="0"/>
                <a:ea typeface="Times New Roman" charset="0"/>
                <a:cs typeface="Times New Roman" charset="0"/>
                <a:sym typeface="Wingdings" charset="2"/>
              </a:rPr>
              <a:t>-11</a:t>
            </a:r>
            <a:r>
              <a:rPr lang="en-US" altLang="en-US">
                <a:latin typeface="Times New Roman" charset="0"/>
                <a:ea typeface="Times New Roman" charset="0"/>
                <a:cs typeface="Times New Roman" charset="0"/>
                <a:sym typeface="Wingdings" charset="2"/>
              </a:rPr>
              <a:t> </a:t>
            </a:r>
          </a:p>
          <a:p>
            <a:pPr eaLnBrk="1" hangingPunct="1">
              <a:lnSpc>
                <a:spcPct val="90000"/>
              </a:lnSpc>
            </a:pPr>
            <a:r>
              <a:rPr lang="en-US" altLang="en-US" i="1">
                <a:latin typeface="Times New Roman" charset="0"/>
                <a:ea typeface="Times New Roman" charset="0"/>
                <a:cs typeface="Times New Roman" charset="0"/>
                <a:sym typeface="Wingdings" charset="2"/>
              </a:rPr>
              <a:t> x</a:t>
            </a:r>
            <a:r>
              <a:rPr lang="en-US" altLang="en-US">
                <a:latin typeface="Times New Roman" charset="0"/>
                <a:ea typeface="Times New Roman" charset="0"/>
                <a:cs typeface="Times New Roman" charset="0"/>
                <a:sym typeface="Wingdings" charset="2"/>
              </a:rPr>
              <a:t> = [OH</a:t>
            </a:r>
            <a:r>
              <a:rPr lang="en-US" altLang="en-US" baseline="34000">
                <a:latin typeface="Times New Roman" charset="0"/>
                <a:ea typeface="Times New Roman" charset="0"/>
                <a:cs typeface="Times New Roman" charset="0"/>
                <a:sym typeface="Wingdings" charset="2"/>
              </a:rPr>
              <a:t>-</a:t>
            </a:r>
            <a:r>
              <a:rPr lang="en-US" altLang="en-US">
                <a:latin typeface="Times New Roman" charset="0"/>
                <a:ea typeface="Times New Roman" charset="0"/>
                <a:cs typeface="Times New Roman" charset="0"/>
                <a:sym typeface="Wingdings" charset="2"/>
              </a:rPr>
              <a:t>], </a:t>
            </a:r>
          </a:p>
          <a:p>
            <a:pPr eaLnBrk="1" hangingPunct="1">
              <a:lnSpc>
                <a:spcPct val="90000"/>
              </a:lnSpc>
            </a:pPr>
            <a:r>
              <a:rPr lang="en-US" altLang="en-US">
                <a:latin typeface="Times New Roman" charset="0"/>
                <a:ea typeface="Times New Roman" charset="0"/>
                <a:cs typeface="Times New Roman" charset="0"/>
                <a:sym typeface="Wingdings" charset="2"/>
              </a:rPr>
              <a:t>Using approximation method,</a:t>
            </a:r>
          </a:p>
          <a:p>
            <a:pPr eaLnBrk="1" hangingPunct="1">
              <a:lnSpc>
                <a:spcPct val="90000"/>
              </a:lnSpc>
              <a:buFontTx/>
              <a:buNone/>
            </a:pPr>
            <a:endParaRPr lang="en-US" altLang="en-US">
              <a:latin typeface="Times New Roman" charset="0"/>
              <a:ea typeface="Times New Roman" charset="0"/>
              <a:cs typeface="Times New Roman" charset="0"/>
            </a:endParaRPr>
          </a:p>
          <a:p>
            <a:pPr eaLnBrk="1" hangingPunct="1">
              <a:lnSpc>
                <a:spcPct val="90000"/>
              </a:lnSpc>
              <a:buFontTx/>
              <a:buNone/>
            </a:pPr>
            <a:endParaRPr lang="en-US" altLang="en-US">
              <a:latin typeface="Times New Roman" charset="0"/>
              <a:ea typeface="Times New Roman" charset="0"/>
              <a:cs typeface="Times New Roman" charset="0"/>
            </a:endParaRPr>
          </a:p>
          <a:p>
            <a:pPr eaLnBrk="1" hangingPunct="1">
              <a:lnSpc>
                <a:spcPct val="90000"/>
              </a:lnSpc>
            </a:pPr>
            <a:r>
              <a:rPr lang="en-US" altLang="en-US">
                <a:latin typeface="Times New Roman" charset="0"/>
                <a:ea typeface="Times New Roman" charset="0"/>
                <a:cs typeface="Times New Roman" charset="0"/>
              </a:rPr>
              <a:t>pOH = -log(1.1 x 10</a:t>
            </a:r>
            <a:r>
              <a:rPr lang="en-US" altLang="en-US" baseline="34000">
                <a:latin typeface="Times New Roman" charset="0"/>
                <a:ea typeface="Times New Roman" charset="0"/>
                <a:cs typeface="Times New Roman" charset="0"/>
                <a:sym typeface="Wingdings" charset="2"/>
              </a:rPr>
              <a:t>-11</a:t>
            </a:r>
            <a:r>
              <a:rPr lang="en-US" altLang="en-US">
                <a:latin typeface="Times New Roman" charset="0"/>
                <a:ea typeface="Times New Roman" charset="0"/>
                <a:cs typeface="Times New Roman" charset="0"/>
              </a:rPr>
              <a:t>) = 5.95</a:t>
            </a:r>
          </a:p>
          <a:p>
            <a:pPr eaLnBrk="1" hangingPunct="1">
              <a:lnSpc>
                <a:spcPct val="90000"/>
              </a:lnSpc>
            </a:pPr>
            <a:r>
              <a:rPr lang="en-US" altLang="en-US">
                <a:latin typeface="Times New Roman" charset="0"/>
                <a:ea typeface="Times New Roman" charset="0"/>
                <a:cs typeface="Times New Roman" charset="0"/>
              </a:rPr>
              <a:t>pH = 14.00 – 5.95 = </a:t>
            </a:r>
            <a:r>
              <a:rPr lang="en-US" altLang="en-US" b="1">
                <a:latin typeface="Times New Roman" charset="0"/>
                <a:ea typeface="Times New Roman" charset="0"/>
                <a:cs typeface="Times New Roman" charset="0"/>
              </a:rPr>
              <a:t>8.05</a:t>
            </a:r>
          </a:p>
        </p:txBody>
      </p:sp>
      <p:sp>
        <p:nvSpPr>
          <p:cNvPr id="491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49157" name="Object 4"/>
          <p:cNvGraphicFramePr>
            <a:graphicFrameLocks noChangeAspect="1"/>
          </p:cNvGraphicFramePr>
          <p:nvPr/>
        </p:nvGraphicFramePr>
        <p:xfrm>
          <a:off x="609600" y="4343400"/>
          <a:ext cx="7924800" cy="623888"/>
        </p:xfrm>
        <a:graphic>
          <a:graphicData uri="http://schemas.openxmlformats.org/presentationml/2006/ole">
            <mc:AlternateContent xmlns:mc="http://schemas.openxmlformats.org/markup-compatibility/2006">
              <mc:Choice xmlns:v="urn:schemas-microsoft-com:vml" Requires="v">
                <p:oleObj spid="_x0000_s49162" name="Equation" r:id="rId3" imgW="3670300" imgH="292100" progId="Equation.3">
                  <p:embed/>
                </p:oleObj>
              </mc:Choice>
              <mc:Fallback>
                <p:oleObj name="Equation" r:id="rId3" imgW="36703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3400"/>
                        <a:ext cx="7924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pH of Strong Acid-Weak Base Titrations</a:t>
            </a:r>
          </a:p>
        </p:txBody>
      </p:sp>
      <p:sp>
        <p:nvSpPr>
          <p:cNvPr id="50179" name="Rectangle 3"/>
          <p:cNvSpPr>
            <a:spLocks noGrp="1" noChangeArrowheads="1"/>
          </p:cNvSpPr>
          <p:nvPr>
            <p:ph type="body" idx="1"/>
          </p:nvPr>
        </p:nvSpPr>
        <p:spPr>
          <a:xfrm>
            <a:off x="457200" y="1600200"/>
            <a:ext cx="8229600" cy="4800600"/>
          </a:xfrm>
        </p:spPr>
        <p:txBody>
          <a:bodyPr/>
          <a:lstStyle/>
          <a:p>
            <a:pPr marL="609600" indent="-609600" eaLnBrk="1" hangingPunct="1">
              <a:buFontTx/>
              <a:buNone/>
            </a:pPr>
            <a:r>
              <a:rPr lang="en-US" altLang="en-US" sz="2800">
                <a:latin typeface="Times New Roman" charset="0"/>
                <a:ea typeface="Times New Roman" charset="0"/>
                <a:cs typeface="Times New Roman" charset="0"/>
              </a:rPr>
              <a:t>Net reaction:  B</a:t>
            </a:r>
            <a:r>
              <a:rPr lang="en-US" altLang="en-US" sz="18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rPr>
              <a:t>  +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BH</a:t>
            </a:r>
            <a:r>
              <a:rPr lang="en-US" altLang="en-US" sz="2800" baseline="34000">
                <a:latin typeface="Times New Roman" charset="0"/>
                <a:ea typeface="Times New Roman" charset="0"/>
                <a:cs typeface="Times New Roman" charset="0"/>
              </a:rPr>
              <a:t>+</a:t>
            </a:r>
            <a:r>
              <a:rPr lang="en-US" altLang="en-US" sz="18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sym typeface="Wingdings" charset="2"/>
              </a:rPr>
              <a:t> + H</a:t>
            </a:r>
            <a:r>
              <a:rPr lang="en-US" altLang="en-US" sz="2800" baseline="-12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sym typeface="Wingdings" charset="2"/>
              </a:rPr>
              <a:t>O;</a:t>
            </a: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Assume the reaction with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goes to completion;</a:t>
            </a: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If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is the limiting reactant, at the end of the reaction, (mol B)</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 = (mol B)</a:t>
            </a:r>
            <a:r>
              <a:rPr lang="en-US" altLang="en-US" sz="2800" baseline="-12000">
                <a:latin typeface="Times New Roman" charset="0"/>
                <a:ea typeface="Times New Roman" charset="0"/>
                <a:cs typeface="Times New Roman" charset="0"/>
              </a:rPr>
              <a:t>initial</a:t>
            </a:r>
            <a:r>
              <a:rPr lang="en-US" altLang="en-US" sz="2800">
                <a:latin typeface="Times New Roman" charset="0"/>
                <a:ea typeface="Times New Roman" charset="0"/>
                <a:cs typeface="Times New Roman" charset="0"/>
                <a:sym typeface="Wingdings" charset="2"/>
              </a:rPr>
              <a:t> – (mol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(mol BH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 = (mol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[B]</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 = (mol B)</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/V</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a:t>
            </a: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[BH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 = (mol BH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rPr>
              <a:t>final</a:t>
            </a:r>
            <a:r>
              <a:rPr lang="en-US" altLang="en-US" sz="2800">
                <a:latin typeface="Times New Roman" charset="0"/>
                <a:ea typeface="Times New Roman" charset="0"/>
                <a:cs typeface="Times New Roman" charset="0"/>
                <a:sym typeface="Wingdings" charset="2"/>
              </a:rPr>
              <a:t>/V</a:t>
            </a:r>
            <a:r>
              <a:rPr lang="en-US" altLang="en-US" sz="2800" baseline="-12000">
                <a:latin typeface="Times New Roman" charset="0"/>
                <a:ea typeface="Times New Roman" charset="0"/>
                <a:cs typeface="Times New Roman" charset="0"/>
              </a:rPr>
              <a:t>final</a:t>
            </a:r>
            <a:endParaRPr lang="en-US" altLang="en-US" sz="2800">
              <a:latin typeface="Times New Roman" charset="0"/>
              <a:ea typeface="Times New Roman" charset="0"/>
              <a:cs typeface="Times New Roman" charset="0"/>
              <a:sym typeface="Wingdings" charset="2"/>
            </a:endParaRPr>
          </a:p>
          <a:p>
            <a:pPr marL="609600" indent="-609600" eaLnBrk="1" hangingPunct="1">
              <a:buFontTx/>
              <a:buAutoNum type="arabicPeriod"/>
            </a:pPr>
            <a:r>
              <a:rPr lang="en-US" altLang="en-US" sz="2800">
                <a:latin typeface="Times New Roman" charset="0"/>
                <a:ea typeface="Times New Roman" charset="0"/>
                <a:cs typeface="Times New Roman" charset="0"/>
                <a:sym typeface="Wingdings" charset="2"/>
              </a:rPr>
              <a:t>pH = pK</a:t>
            </a:r>
            <a:r>
              <a:rPr lang="en-US" altLang="en-US" sz="2800" baseline="-12000">
                <a:latin typeface="Times New Roman" charset="0"/>
                <a:ea typeface="Times New Roman" charset="0"/>
                <a:cs typeface="Times New Roman" charset="0"/>
                <a:sym typeface="Wingdings" charset="2"/>
              </a:rPr>
              <a:t>a</a:t>
            </a:r>
            <a:r>
              <a:rPr lang="en-US" altLang="en-US" sz="2800">
                <a:latin typeface="Times New Roman" charset="0"/>
                <a:ea typeface="Times New Roman" charset="0"/>
                <a:cs typeface="Times New Roman" charset="0"/>
                <a:sym typeface="Wingdings" charset="2"/>
              </a:rPr>
              <a:t> + log([B]</a:t>
            </a:r>
            <a:r>
              <a:rPr lang="en-US" altLang="en-US" sz="2800" baseline="-12000">
                <a:latin typeface="Times New Roman" charset="0"/>
                <a:ea typeface="Times New Roman" charset="0"/>
                <a:cs typeface="Times New Roman" charset="0"/>
              </a:rPr>
              <a:t>f</a:t>
            </a:r>
            <a:r>
              <a:rPr lang="en-US" altLang="en-US" sz="2800">
                <a:latin typeface="Times New Roman" charset="0"/>
                <a:ea typeface="Times New Roman" charset="0"/>
                <a:cs typeface="Times New Roman" charset="0"/>
                <a:sym typeface="Wingdings" charset="2"/>
              </a:rPr>
              <a:t>/[BH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rPr>
              <a:t>f</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Wingdings" charset="2"/>
              </a:rPr>
              <a:t>pK</a:t>
            </a:r>
            <a:r>
              <a:rPr lang="en-US" altLang="en-US" sz="2800" baseline="-12000">
                <a:latin typeface="Times New Roman" charset="0"/>
                <a:ea typeface="Times New Roman" charset="0"/>
                <a:cs typeface="Times New Roman" charset="0"/>
                <a:sym typeface="Wingdings" charset="2"/>
              </a:rPr>
              <a:t>a</a:t>
            </a:r>
            <a:r>
              <a:rPr lang="en-US" altLang="en-US" sz="2800">
                <a:latin typeface="Times New Roman" charset="0"/>
                <a:ea typeface="Times New Roman" charset="0"/>
                <a:cs typeface="Times New Roman" charset="0"/>
                <a:sym typeface="Wingdings" charset="2"/>
              </a:rPr>
              <a:t> is for BH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51203" name="Rectangle 3"/>
          <p:cNvSpPr>
            <a:spLocks noGrp="1" noChangeArrowheads="1"/>
          </p:cNvSpPr>
          <p:nvPr>
            <p:ph type="body" idx="1"/>
          </p:nvPr>
        </p:nvSpPr>
        <p:spPr/>
        <p:txBody>
          <a:bodyPr/>
          <a:lstStyle/>
          <a:p>
            <a:pPr eaLnBrk="1" hangingPunct="1">
              <a:buFontTx/>
              <a:buNone/>
            </a:pPr>
            <a:r>
              <a:rPr lang="en-US" altLang="en-US" sz="2800">
                <a:latin typeface="Times New Roman" charset="0"/>
                <a:ea typeface="Times New Roman" charset="0"/>
                <a:cs typeface="Times New Roman" charset="0"/>
              </a:rPr>
              <a:t>Strong Acid-Weak Base Titration:</a:t>
            </a:r>
          </a:p>
          <a:p>
            <a:pPr eaLnBrk="1" hangingPunct="1"/>
            <a:r>
              <a:rPr lang="en-US" altLang="en-US" sz="2800">
                <a:latin typeface="Times New Roman" charset="0"/>
                <a:ea typeface="Times New Roman" charset="0"/>
                <a:cs typeface="Times New Roman" charset="0"/>
              </a:rPr>
              <a:t>A 20.0 mL aliquot of 0.100 M NH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is titrated with 0.100 M HCl. (a) What is the pH of the solution before titration? (b) What is the pH of the solution after 10.0 mL of HCl has been added? (c) What is the pH of the solution at equivalent point (after 20.0 mL of 0.100 M HCl is added)?</a:t>
            </a:r>
          </a:p>
          <a:p>
            <a:pPr eaLnBrk="1" hangingPunct="1">
              <a:buFontTx/>
              <a:buNone/>
            </a:pP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b</a:t>
            </a:r>
            <a:r>
              <a:rPr lang="en-US" altLang="en-US" sz="2800">
                <a:latin typeface="Times New Roman" charset="0"/>
                <a:ea typeface="Times New Roman" charset="0"/>
                <a:cs typeface="Times New Roman" charset="0"/>
              </a:rPr>
              <a:t> of NH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1.8 x 10</a:t>
            </a:r>
            <a:r>
              <a:rPr lang="en-US" altLang="en-US" sz="2800" baseline="34000">
                <a:latin typeface="Times New Roman" charset="0"/>
                <a:ea typeface="Times New Roman" charset="0"/>
                <a:cs typeface="Times New Roman" charset="0"/>
              </a:rPr>
              <a:t>-5</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dirty="0" smtClean="0">
                <a:latin typeface="Times New Roman" charset="0"/>
                <a:ea typeface="Times New Roman" charset="0"/>
                <a:cs typeface="Times New Roman" charset="0"/>
              </a:rPr>
              <a:t>pH of Acetic Acid + Sodium Acetate Solution </a:t>
            </a:r>
            <a:r>
              <a:rPr lang="en-US" altLang="en-US" sz="3200" dirty="0" smtClean="0"/>
              <a:t> </a:t>
            </a:r>
            <a:endParaRPr lang="en-US" altLang="en-US" sz="3200" dirty="0"/>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p:txBody>
              <a:bodyPr/>
              <a:lstStyle/>
              <a:p>
                <a:pPr eaLnBrk="1" hangingPunct="1">
                  <a:buFont typeface="Arial" charset="0"/>
                  <a:buChar char="•"/>
                </a:pPr>
                <a:r>
                  <a:rPr lang="en-US" altLang="en-US" sz="2400" dirty="0" smtClean="0">
                    <a:latin typeface="Times New Roman" charset="0"/>
                    <a:ea typeface="Times New Roman" charset="0"/>
                    <a:cs typeface="Times New Roman" charset="0"/>
                  </a:rPr>
                  <a:t>Now Consider a solution composed of a mixture of 1.0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CH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H and 1.0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NaCH</a:t>
                </a:r>
                <a:r>
                  <a:rPr lang="en-US" altLang="en-US" sz="2400" baseline="-25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25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 What is the pH of this solution?</a:t>
                </a:r>
              </a:p>
              <a:p>
                <a:pPr marL="457200" lvl="1" indent="0" eaLnBrk="1" hangingPunct="1">
                  <a:lnSpc>
                    <a:spcPct val="90000"/>
                  </a:lnSpc>
                  <a:buNone/>
                </a:pPr>
                <a:endParaRPr lang="en-US" altLang="en-US" sz="2000" dirty="0" smtClean="0">
                  <a:latin typeface="Times New Roman" charset="0"/>
                  <a:ea typeface="Times New Roman" charset="0"/>
                  <a:cs typeface="Times New Roman" charset="0"/>
                </a:endParaRPr>
              </a:p>
              <a:p>
                <a:pPr eaLnBrk="1" hangingPunct="1">
                  <a:lnSpc>
                    <a:spcPct val="90000"/>
                  </a:lnSpc>
                  <a:buFont typeface="Arial" charset="0"/>
                  <a:buChar char="•"/>
                </a:pPr>
                <a:r>
                  <a:rPr lang="en-US" altLang="en-US" sz="2400" dirty="0" smtClean="0">
                    <a:latin typeface="Times New Roman" charset="0"/>
                    <a:ea typeface="Times New Roman" charset="0"/>
                    <a:cs typeface="Times New Roman" charset="0"/>
                  </a:rPr>
                  <a:t>Equilibrium:</a:t>
                </a:r>
                <a:r>
                  <a:rPr lang="en-US" altLang="en-US" sz="2400" dirty="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CH</a:t>
                </a:r>
                <a:r>
                  <a:rPr lang="en-US" altLang="en-US" sz="2400" baseline="-12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12000" dirty="0" smtClean="0">
                    <a:latin typeface="Times New Roman" charset="0"/>
                    <a:ea typeface="Times New Roman" charset="0"/>
                    <a:cs typeface="Times New Roman" charset="0"/>
                  </a:rPr>
                  <a:t>2</a:t>
                </a:r>
                <a:r>
                  <a:rPr lang="en-US" altLang="en-US" sz="2400" dirty="0" smtClean="0">
                    <a:latin typeface="Times New Roman" charset="0"/>
                    <a:ea typeface="Times New Roman" charset="0"/>
                    <a:cs typeface="Times New Roman" charset="0"/>
                  </a:rPr>
                  <a:t>H</a:t>
                </a:r>
                <a:r>
                  <a:rPr lang="en-US" altLang="en-US" sz="1800" dirty="0" smtClean="0">
                    <a:latin typeface="Times New Roman" charset="0"/>
                    <a:ea typeface="Times New Roman" charset="0"/>
                    <a:cs typeface="Times New Roman" charset="0"/>
                  </a:rPr>
                  <a:t>(</a:t>
                </a:r>
                <a:r>
                  <a:rPr lang="en-US" altLang="en-US" sz="1800" i="1" dirty="0" err="1" smtClean="0">
                    <a:latin typeface="Times New Roman" charset="0"/>
                    <a:ea typeface="Times New Roman" charset="0"/>
                    <a:cs typeface="Times New Roman" charset="0"/>
                  </a:rPr>
                  <a:t>aq</a:t>
                </a:r>
                <a:r>
                  <a:rPr lang="en-US" altLang="en-US" sz="18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a:t>
                </a:r>
                <a14:m>
                  <m:oMath xmlns:m="http://schemas.openxmlformats.org/officeDocument/2006/math">
                    <m:r>
                      <a:rPr lang="en-US" altLang="en-US" sz="2400" i="1" smtClean="0">
                        <a:latin typeface="Cambria Math" charset="0"/>
                        <a:ea typeface="Cambria Math" charset="0"/>
                        <a:cs typeface="Cambria Math" charset="0"/>
                      </a:rPr>
                      <m:t>⇌</m:t>
                    </m:r>
                  </m:oMath>
                </a14:m>
                <a:r>
                  <a:rPr lang="en-US" altLang="en-US" sz="2400" dirty="0" smtClean="0">
                    <a:latin typeface="Lucida Sans Unicode" charset="0"/>
                  </a:rPr>
                  <a:t> </a:t>
                </a:r>
                <a:r>
                  <a:rPr lang="en-US" altLang="en-US" sz="2400" dirty="0" smtClean="0">
                    <a:latin typeface="Times New Roman" charset="0"/>
                    <a:ea typeface="Times New Roman" charset="0"/>
                    <a:cs typeface="Times New Roman" charset="0"/>
                  </a:rPr>
                  <a:t>H</a:t>
                </a:r>
                <a:r>
                  <a:rPr lang="en-US" altLang="en-US" sz="2400" baseline="34000" dirty="0" smtClean="0">
                    <a:latin typeface="Times New Roman" charset="0"/>
                    <a:ea typeface="Times New Roman" charset="0"/>
                    <a:cs typeface="Times New Roman" charset="0"/>
                  </a:rPr>
                  <a:t>+</a:t>
                </a:r>
                <a:r>
                  <a:rPr lang="en-US" altLang="en-US" sz="1800" dirty="0" smtClean="0">
                    <a:latin typeface="Times New Roman" charset="0"/>
                    <a:ea typeface="Times New Roman" charset="0"/>
                    <a:cs typeface="Times New Roman" charset="0"/>
                  </a:rPr>
                  <a:t>(</a:t>
                </a:r>
                <a:r>
                  <a:rPr lang="en-US" altLang="en-US" sz="1800" i="1" dirty="0" err="1" smtClean="0">
                    <a:latin typeface="Times New Roman" charset="0"/>
                    <a:ea typeface="Times New Roman" charset="0"/>
                    <a:cs typeface="Times New Roman" charset="0"/>
                  </a:rPr>
                  <a:t>aq</a:t>
                </a:r>
                <a:r>
                  <a:rPr lang="en-US" altLang="en-US" sz="18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  CH</a:t>
                </a:r>
                <a:r>
                  <a:rPr lang="en-US" altLang="en-US" sz="2400" baseline="-12000" dirty="0" smtClean="0">
                    <a:latin typeface="Times New Roman" charset="0"/>
                    <a:ea typeface="Times New Roman" charset="0"/>
                    <a:cs typeface="Times New Roman" charset="0"/>
                  </a:rPr>
                  <a:t>3</a:t>
                </a:r>
                <a:r>
                  <a:rPr lang="en-US" altLang="en-US" sz="2400" dirty="0" smtClean="0">
                    <a:latin typeface="Times New Roman" charset="0"/>
                    <a:ea typeface="Times New Roman" charset="0"/>
                    <a:cs typeface="Times New Roman" charset="0"/>
                  </a:rPr>
                  <a:t>CO</a:t>
                </a:r>
                <a:r>
                  <a:rPr lang="en-US" altLang="en-US" sz="2400" baseline="-12000" dirty="0" smtClean="0">
                    <a:latin typeface="Times New Roman" charset="0"/>
                    <a:ea typeface="Times New Roman" charset="0"/>
                    <a:cs typeface="Times New Roman" charset="0"/>
                  </a:rPr>
                  <a:t>2</a:t>
                </a:r>
                <a:r>
                  <a:rPr lang="en-US" altLang="en-US" sz="2400" baseline="34000" dirty="0" smtClean="0">
                    <a:latin typeface="Times New Roman" charset="0"/>
                    <a:ea typeface="Times New Roman" charset="0"/>
                    <a:cs typeface="Times New Roman" charset="0"/>
                  </a:rPr>
                  <a:t>-</a:t>
                </a:r>
                <a:r>
                  <a:rPr lang="en-US" altLang="en-US" sz="1800" dirty="0" smtClean="0">
                    <a:latin typeface="Times New Roman" charset="0"/>
                    <a:ea typeface="Times New Roman" charset="0"/>
                    <a:cs typeface="Times New Roman" charset="0"/>
                  </a:rPr>
                  <a:t>(</a:t>
                </a:r>
                <a:r>
                  <a:rPr lang="en-US" altLang="en-US" sz="1800" i="1" dirty="0" err="1" smtClean="0">
                    <a:latin typeface="Times New Roman" charset="0"/>
                    <a:ea typeface="Times New Roman" charset="0"/>
                    <a:cs typeface="Times New Roman" charset="0"/>
                  </a:rPr>
                  <a:t>aq</a:t>
                </a:r>
                <a:r>
                  <a:rPr lang="en-US" altLang="en-US" sz="1800" dirty="0" smtClean="0">
                    <a:latin typeface="Times New Roman" charset="0"/>
                    <a:ea typeface="Times New Roman" charset="0"/>
                    <a:cs typeface="Times New Roman" charset="0"/>
                  </a:rPr>
                  <a:t>)</a:t>
                </a:r>
                <a:endParaRPr lang="en-US" altLang="en-US" sz="1800" dirty="0" smtClean="0">
                  <a:latin typeface="Times New Roman" charset="0"/>
                  <a:ea typeface="Times New Roman" charset="0"/>
                  <a:cs typeface="Times New Roman" charset="0"/>
                  <a:sym typeface="Symbol" charset="2"/>
                </a:endParaRPr>
              </a:p>
              <a:p>
                <a:pPr eaLnBrk="1" hangingPunct="1">
                  <a:lnSpc>
                    <a:spcPct val="90000"/>
                  </a:lnSpc>
                  <a:buFontTx/>
                  <a:buNone/>
                </a:pPr>
                <a:r>
                  <a:rPr lang="en-US" altLang="en-US" sz="2400" dirty="0" smtClean="0">
                    <a:latin typeface="Times New Roman" charset="0"/>
                    <a:ea typeface="Times New Roman" charset="0"/>
                    <a:cs typeface="Times New Roman" charset="0"/>
                    <a:sym typeface="Symbol" charset="2"/>
                  </a:rPr>
                  <a:t></a:t>
                </a:r>
                <a:endParaRPr lang="en-US" altLang="en-US" sz="2400" dirty="0" smtClean="0">
                  <a:latin typeface="Times New Roman" charset="0"/>
                  <a:ea typeface="Times New Roman" charset="0"/>
                  <a:cs typeface="Times New Roman" charset="0"/>
                </a:endParaRPr>
              </a:p>
              <a:p>
                <a:pPr eaLnBrk="1" hangingPunct="1">
                  <a:lnSpc>
                    <a:spcPct val="90000"/>
                  </a:lnSpc>
                  <a:buFont typeface="Wingdings" charset="2"/>
                  <a:buChar char="Ø"/>
                </a:pPr>
                <a:r>
                  <a:rPr lang="en-US" altLang="en-US" sz="2000" dirty="0" smtClean="0">
                    <a:latin typeface="Times New Roman" charset="0"/>
                    <a:ea typeface="Times New Roman" charset="0"/>
                    <a:cs typeface="Times New Roman" charset="0"/>
                  </a:rPr>
                  <a:t>[</a:t>
                </a:r>
                <a:r>
                  <a:rPr lang="en-US" altLang="en-US" sz="2000" b="1" dirty="0" smtClean="0">
                    <a:latin typeface="Times New Roman" charset="0"/>
                    <a:ea typeface="Times New Roman" charset="0"/>
                    <a:cs typeface="Times New Roman" charset="0"/>
                  </a:rPr>
                  <a:t>I</a:t>
                </a:r>
                <a:r>
                  <a:rPr lang="en-US" altLang="en-US" sz="2000" dirty="0" smtClean="0">
                    <a:latin typeface="Times New Roman" charset="0"/>
                    <a:ea typeface="Times New Roman" charset="0"/>
                    <a:cs typeface="Times New Roman" charset="0"/>
                  </a:rPr>
                  <a:t>nitial]	      1.0 </a:t>
                </a:r>
                <a:r>
                  <a:rPr lang="en-US" altLang="en-US" sz="2000" i="1" dirty="0" smtClean="0">
                    <a:latin typeface="Times New Roman" charset="0"/>
                    <a:ea typeface="Times New Roman" charset="0"/>
                    <a:cs typeface="Times New Roman" charset="0"/>
                  </a:rPr>
                  <a:t>M</a:t>
                </a:r>
                <a:r>
                  <a:rPr lang="en-US" altLang="en-US" sz="2000" dirty="0" smtClean="0">
                    <a:latin typeface="Times New Roman" charset="0"/>
                    <a:ea typeface="Times New Roman" charset="0"/>
                    <a:cs typeface="Times New Roman" charset="0"/>
                  </a:rPr>
                  <a:t>	       0.00	 	1.0 </a:t>
                </a:r>
                <a:r>
                  <a:rPr lang="en-US" altLang="en-US" sz="2000" i="1" dirty="0">
                    <a:latin typeface="Times New Roman" charset="0"/>
                    <a:ea typeface="Times New Roman" charset="0"/>
                    <a:cs typeface="Times New Roman" charset="0"/>
                  </a:rPr>
                  <a:t>M</a:t>
                </a:r>
                <a:endParaRPr lang="en-US" altLang="en-US" sz="2000" dirty="0" smtClean="0">
                  <a:latin typeface="Times New Roman" charset="0"/>
                  <a:ea typeface="Times New Roman" charset="0"/>
                  <a:cs typeface="Times New Roman" charset="0"/>
                </a:endParaRPr>
              </a:p>
              <a:p>
                <a:pPr eaLnBrk="1" hangingPunct="1">
                  <a:lnSpc>
                    <a:spcPct val="150000"/>
                  </a:lnSpc>
                  <a:buFont typeface="Wingdings" charset="2"/>
                  <a:buChar char="Ø"/>
                </a:pPr>
                <a:r>
                  <a:rPr lang="en-US" altLang="en-US" sz="2000" b="1" dirty="0" smtClean="0">
                    <a:latin typeface="Symbol" charset="2"/>
                    <a:ea typeface="Times New Roman" charset="0"/>
                    <a:cs typeface="Times New Roman" charset="0"/>
                  </a:rPr>
                  <a:t>D</a:t>
                </a:r>
                <a:r>
                  <a:rPr lang="en-US" altLang="en-US" sz="2000" dirty="0" smtClean="0">
                    <a:latin typeface="Times New Roman" charset="0"/>
                    <a:ea typeface="Times New Roman" charset="0"/>
                    <a:cs typeface="Times New Roman" charset="0"/>
                  </a:rPr>
                  <a:t>[  ]	</a:t>
                </a:r>
                <a:r>
                  <a:rPr lang="en-US" altLang="en-US" sz="2000" dirty="0">
                    <a:latin typeface="Times New Roman" charset="0"/>
                    <a:ea typeface="Times New Roman" charset="0"/>
                    <a:cs typeface="Times New Roman" charset="0"/>
                  </a:rPr>
                  <a:t>	</a:t>
                </a:r>
                <a:r>
                  <a:rPr lang="en-US" altLang="en-US" sz="2000" dirty="0" smtClean="0">
                    <a:latin typeface="Times New Roman" charset="0"/>
                    <a:ea typeface="Times New Roman" charset="0"/>
                    <a:cs typeface="Times New Roman" charset="0"/>
                  </a:rPr>
                  <a:t>       -</a:t>
                </a:r>
                <a:r>
                  <a:rPr lang="en-US" altLang="en-US" sz="2000" i="1" dirty="0" smtClean="0">
                    <a:latin typeface="Times New Roman" charset="0"/>
                    <a:ea typeface="Times New Roman" charset="0"/>
                    <a:cs typeface="Times New Roman" charset="0"/>
                  </a:rPr>
                  <a:t>x</a:t>
                </a:r>
                <a:r>
                  <a:rPr lang="en-US" altLang="en-US" sz="2000" dirty="0" smtClean="0">
                    <a:latin typeface="Times New Roman" charset="0"/>
                    <a:ea typeface="Times New Roman" charset="0"/>
                    <a:cs typeface="Times New Roman" charset="0"/>
                  </a:rPr>
                  <a:t>	 	       +</a:t>
                </a:r>
                <a:r>
                  <a:rPr lang="en-US" altLang="en-US" sz="2000" i="1" dirty="0" smtClean="0">
                    <a:latin typeface="Times New Roman" charset="0"/>
                    <a:ea typeface="Times New Roman" charset="0"/>
                    <a:cs typeface="Times New Roman" charset="0"/>
                  </a:rPr>
                  <a:t>x </a:t>
                </a:r>
                <a:r>
                  <a:rPr lang="en-US" altLang="en-US" sz="2000" dirty="0" smtClean="0">
                    <a:latin typeface="Times New Roman" charset="0"/>
                    <a:ea typeface="Times New Roman" charset="0"/>
                    <a:cs typeface="Times New Roman" charset="0"/>
                  </a:rPr>
                  <a:t>	               +</a:t>
                </a:r>
                <a:r>
                  <a:rPr lang="en-US" altLang="en-US" sz="2000" i="1" dirty="0" smtClean="0">
                    <a:latin typeface="Times New Roman" charset="0"/>
                    <a:ea typeface="Times New Roman" charset="0"/>
                    <a:cs typeface="Times New Roman" charset="0"/>
                  </a:rPr>
                  <a:t>x</a:t>
                </a:r>
                <a:r>
                  <a:rPr lang="en-US" altLang="en-US" sz="2000" dirty="0" smtClean="0">
                    <a:latin typeface="Times New Roman" charset="0"/>
                    <a:ea typeface="Times New Roman" charset="0"/>
                    <a:cs typeface="Times New Roman" charset="0"/>
                  </a:rPr>
                  <a:t> </a:t>
                </a:r>
                <a:endParaRPr lang="es-ES" altLang="en-US" sz="2000" dirty="0" smtClean="0">
                  <a:latin typeface="Times New Roman" charset="0"/>
                  <a:ea typeface="Times New Roman" charset="0"/>
                  <a:cs typeface="Times New Roman" charset="0"/>
                </a:endParaRPr>
              </a:p>
              <a:p>
                <a:pPr eaLnBrk="1" hangingPunct="1">
                  <a:lnSpc>
                    <a:spcPct val="150000"/>
                  </a:lnSpc>
                  <a:buFont typeface="Wingdings" charset="2"/>
                  <a:buChar char="Ø"/>
                </a:pPr>
                <a:r>
                  <a:rPr lang="es-ES" altLang="en-US" sz="2000" dirty="0" smtClean="0">
                    <a:latin typeface="Times New Roman" charset="0"/>
                    <a:ea typeface="Times New Roman" charset="0"/>
                    <a:cs typeface="Times New Roman" charset="0"/>
                  </a:rPr>
                  <a:t>[</a:t>
                </a:r>
                <a:r>
                  <a:rPr lang="es-ES" altLang="en-US" sz="2000" b="1" dirty="0" err="1" smtClean="0">
                    <a:latin typeface="Times New Roman" charset="0"/>
                    <a:ea typeface="Times New Roman" charset="0"/>
                    <a:cs typeface="Times New Roman" charset="0"/>
                  </a:rPr>
                  <a:t>E</a:t>
                </a:r>
                <a:r>
                  <a:rPr lang="es-ES" altLang="en-US" sz="2000" dirty="0" err="1" smtClean="0">
                    <a:latin typeface="Times New Roman" charset="0"/>
                    <a:ea typeface="Times New Roman" charset="0"/>
                    <a:cs typeface="Times New Roman" charset="0"/>
                  </a:rPr>
                  <a:t>quil’m</a:t>
                </a:r>
                <a:r>
                  <a:rPr lang="es-ES" altLang="en-US" sz="2000" dirty="0" smtClean="0">
                    <a:latin typeface="Times New Roman" charset="0"/>
                    <a:ea typeface="Times New Roman" charset="0"/>
                    <a:cs typeface="Times New Roman" charset="0"/>
                  </a:rPr>
                  <a:t>]     	   (1.0 – </a:t>
                </a:r>
                <a:r>
                  <a:rPr lang="es-ES" altLang="en-US" sz="2000" i="1" dirty="0" smtClean="0">
                    <a:latin typeface="Times New Roman" charset="0"/>
                    <a:ea typeface="Times New Roman" charset="0"/>
                    <a:cs typeface="Times New Roman" charset="0"/>
                  </a:rPr>
                  <a:t>x</a:t>
                </a:r>
                <a:r>
                  <a:rPr lang="es-ES" altLang="en-US" sz="2000" dirty="0" smtClean="0">
                    <a:latin typeface="Times New Roman" charset="0"/>
                    <a:ea typeface="Times New Roman" charset="0"/>
                    <a:cs typeface="Times New Roman" charset="0"/>
                  </a:rPr>
                  <a:t>) 	         </a:t>
                </a:r>
                <a:r>
                  <a:rPr lang="es-ES" altLang="en-US" sz="2000" i="1" dirty="0" smtClean="0">
                    <a:latin typeface="Times New Roman" charset="0"/>
                    <a:ea typeface="Times New Roman" charset="0"/>
                    <a:cs typeface="Times New Roman" charset="0"/>
                  </a:rPr>
                  <a:t>x</a:t>
                </a:r>
                <a:r>
                  <a:rPr lang="es-ES" altLang="en-US" sz="2000" dirty="0" smtClean="0">
                    <a:latin typeface="Times New Roman" charset="0"/>
                    <a:ea typeface="Times New Roman" charset="0"/>
                    <a:cs typeface="Times New Roman" charset="0"/>
                  </a:rPr>
                  <a:t>	             (1.0 + </a:t>
                </a:r>
                <a:r>
                  <a:rPr lang="es-ES" altLang="en-US" sz="2000" i="1" dirty="0" smtClean="0">
                    <a:latin typeface="Times New Roman" charset="0"/>
                    <a:ea typeface="Times New Roman" charset="0"/>
                    <a:cs typeface="Times New Roman" charset="0"/>
                  </a:rPr>
                  <a:t>x</a:t>
                </a:r>
                <a:r>
                  <a:rPr lang="es-ES" altLang="en-US" sz="2000" dirty="0" smtClean="0">
                    <a:latin typeface="Times New Roman" charset="0"/>
                    <a:ea typeface="Times New Roman" charset="0"/>
                    <a:cs typeface="Times New Roman" charset="0"/>
                  </a:rPr>
                  <a:t>)</a:t>
                </a:r>
                <a:endParaRPr lang="en-US" altLang="en-US" sz="2000" dirty="0" smtClean="0">
                  <a:latin typeface="Times New Roman" charset="0"/>
                  <a:ea typeface="Times New Roman" charset="0"/>
                  <a:cs typeface="Times New Roman" charset="0"/>
                  <a:sym typeface="Symbol" charset="2"/>
                </a:endParaRPr>
              </a:p>
              <a:p>
                <a:pPr eaLnBrk="1" hangingPunct="1">
                  <a:lnSpc>
                    <a:spcPct val="90000"/>
                  </a:lnSpc>
                  <a:buFontTx/>
                  <a:buNone/>
                </a:pPr>
                <a:r>
                  <a:rPr lang="en-US" altLang="en-US" sz="2400" dirty="0" smtClean="0">
                    <a:latin typeface="Times New Roman" charset="0"/>
                    <a:ea typeface="Times New Roman" charset="0"/>
                    <a:cs typeface="Times New Roman" charset="0"/>
                    <a:sym typeface="Symbol" charset="2"/>
                  </a:rPr>
                  <a:t></a:t>
                </a:r>
              </a:p>
              <a:p>
                <a:pPr marL="0" indent="0" eaLnBrk="1" hangingPunct="1">
                  <a:buNone/>
                </a:pPr>
                <a:r>
                  <a:rPr lang="en-US" altLang="en-US" sz="2000" dirty="0" smtClean="0">
                    <a:latin typeface="Times New Roman" charset="0"/>
                    <a:ea typeface="Times New Roman" charset="0"/>
                    <a:cs typeface="Times New Roman" charset="0"/>
                  </a:rPr>
                  <a:t>(next slide)</a:t>
                </a:r>
              </a:p>
              <a:p>
                <a:pPr marL="457200" lvl="1" indent="0" eaLnBrk="1" hangingPunct="1">
                  <a:buNone/>
                </a:pPr>
                <a:endParaRPr lang="en-US" altLang="en-US" sz="2400" dirty="0">
                  <a:latin typeface="Times New Roman" charset="0"/>
                  <a:ea typeface="Times New Roman" charset="0"/>
                  <a:cs typeface="Times New Roman" charset="0"/>
                </a:endParaRPr>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blipFill rotWithShape="0">
                <a:blip r:embed="rId2"/>
                <a:stretch>
                  <a:fillRect l="-1111" t="-1078" b="-1078"/>
                </a:stretch>
              </a:blipFill>
            </p:spPr>
            <p:txBody>
              <a:bodyPr/>
              <a:lstStyle/>
              <a:p>
                <a:r>
                  <a:rPr lang="en-US">
                    <a:noFill/>
                  </a:rPr>
                  <a:t> </a:t>
                </a:r>
              </a:p>
            </p:txBody>
          </p:sp>
        </mc:Fallback>
      </mc:AlternateContent>
    </p:spTree>
    <p:extLst>
      <p:ext uri="{BB962C8B-B14F-4D97-AF65-F5344CB8AC3E}">
        <p14:creationId xmlns:p14="http://schemas.microsoft.com/office/powerpoint/2010/main" val="108626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52227" name="Rectangle 3"/>
          <p:cNvSpPr>
            <a:spLocks noGrp="1" noChangeArrowheads="1"/>
          </p:cNvSpPr>
          <p:nvPr>
            <p:ph type="body" idx="1"/>
          </p:nvPr>
        </p:nvSpPr>
        <p:spPr/>
        <p:txBody>
          <a:bodyPr/>
          <a:lstStyle/>
          <a:p>
            <a:pPr eaLnBrk="1" hangingPunct="1">
              <a:buFontTx/>
              <a:buNone/>
            </a:pPr>
            <a:r>
              <a:rPr lang="en-US" altLang="en-US" sz="2800">
                <a:latin typeface="Times New Roman" charset="0"/>
                <a:ea typeface="Times New Roman" charset="0"/>
                <a:cs typeface="Times New Roman" charset="0"/>
              </a:rPr>
              <a:t>(a) Solving initial concentration of OH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by approximation method:</a:t>
            </a:r>
          </a:p>
          <a:p>
            <a:pPr eaLnBrk="1" hangingPunct="1">
              <a:buFontTx/>
              <a:buNone/>
            </a:pPr>
            <a:r>
              <a:rPr lang="en-US" altLang="en-US" sz="2800">
                <a:latin typeface="Times New Roman" charset="0"/>
                <a:ea typeface="Times New Roman" charset="0"/>
                <a:cs typeface="Times New Roman" charset="0"/>
              </a:rPr>
              <a:t>	</a:t>
            </a:r>
          </a:p>
          <a:p>
            <a:pPr eaLnBrk="1" hangingPunct="1">
              <a:buFontTx/>
              <a:buNone/>
            </a:pPr>
            <a:endParaRPr lang="en-US" altLang="en-US" sz="2800">
              <a:latin typeface="Times New Roman" charset="0"/>
              <a:ea typeface="Times New Roman" charset="0"/>
              <a:cs typeface="Times New Roman" charset="0"/>
            </a:endParaRPr>
          </a:p>
          <a:p>
            <a:pPr eaLnBrk="1" hangingPunct="1">
              <a:buFontTx/>
              <a:buNone/>
            </a:pPr>
            <a:r>
              <a:rPr lang="en-US" altLang="en-US" sz="2800">
                <a:latin typeface="Times New Roman" charset="0"/>
                <a:ea typeface="Times New Roman" charset="0"/>
                <a:cs typeface="Times New Roman" charset="0"/>
              </a:rPr>
              <a:t>	</a:t>
            </a:r>
          </a:p>
          <a:p>
            <a:pPr eaLnBrk="1" hangingPunct="1">
              <a:buFontTx/>
              <a:buNone/>
            </a:pPr>
            <a:r>
              <a:rPr lang="en-US" altLang="en-US" sz="2800">
                <a:latin typeface="Times New Roman" charset="0"/>
                <a:ea typeface="Times New Roman" charset="0"/>
                <a:cs typeface="Times New Roman" charset="0"/>
              </a:rPr>
              <a:t>       [H</a:t>
            </a:r>
            <a:r>
              <a:rPr lang="en-US" altLang="en-US" sz="2800" baseline="-12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O</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K</a:t>
            </a:r>
            <a:r>
              <a:rPr lang="en-US" altLang="en-US" sz="2800" baseline="-12000">
                <a:latin typeface="Times New Roman" charset="0"/>
                <a:ea typeface="Times New Roman" charset="0"/>
                <a:cs typeface="Times New Roman" charset="0"/>
              </a:rPr>
              <a:t>w</a:t>
            </a:r>
            <a:r>
              <a:rPr lang="en-US" altLang="en-US" sz="2800">
                <a:latin typeface="Times New Roman" charset="0"/>
                <a:ea typeface="Times New Roman" charset="0"/>
                <a:cs typeface="Times New Roman" charset="0"/>
              </a:rPr>
              <a:t>/[OH</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(1.0 x 10</a:t>
            </a:r>
            <a:r>
              <a:rPr lang="en-US" altLang="en-US" sz="2800" baseline="30000">
                <a:latin typeface="Times New Roman" charset="0"/>
                <a:ea typeface="Times New Roman" charset="0"/>
                <a:cs typeface="Times New Roman" charset="0"/>
              </a:rPr>
              <a:t>-14</a:t>
            </a:r>
            <a:r>
              <a:rPr lang="en-US" altLang="en-US" sz="2800">
                <a:latin typeface="Times New Roman" charset="0"/>
                <a:ea typeface="Times New Roman" charset="0"/>
                <a:cs typeface="Times New Roman" charset="0"/>
              </a:rPr>
              <a:t>)/(1.3 x 10</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a:t>
            </a:r>
          </a:p>
          <a:p>
            <a:pPr eaLnBrk="1" hangingPunct="1">
              <a:buFontTx/>
              <a:buNone/>
            </a:pPr>
            <a:r>
              <a:rPr lang="en-US" altLang="en-US" sz="2800">
                <a:latin typeface="Times New Roman" charset="0"/>
                <a:ea typeface="Times New Roman" charset="0"/>
                <a:cs typeface="Times New Roman" charset="0"/>
              </a:rPr>
              <a:t>			= 7.5 x 10</a:t>
            </a:r>
            <a:r>
              <a:rPr lang="en-US" altLang="en-US" sz="2800" baseline="30000">
                <a:latin typeface="Times New Roman" charset="0"/>
                <a:ea typeface="Times New Roman" charset="0"/>
                <a:cs typeface="Times New Roman" charset="0"/>
              </a:rPr>
              <a:t>-12</a:t>
            </a:r>
            <a:r>
              <a:rPr lang="en-US" altLang="en-US" sz="2800">
                <a:latin typeface="Times New Roman" charset="0"/>
                <a:ea typeface="Times New Roman" charset="0"/>
                <a:cs typeface="Times New Roman" charset="0"/>
              </a:rPr>
              <a:t> M</a:t>
            </a:r>
          </a:p>
          <a:p>
            <a:pPr eaLnBrk="1" hangingPunct="1">
              <a:buFontTx/>
              <a:buNone/>
            </a:pPr>
            <a:r>
              <a:rPr lang="en-US" altLang="en-US" sz="2800">
                <a:latin typeface="Times New Roman" charset="0"/>
                <a:ea typeface="Times New Roman" charset="0"/>
                <a:cs typeface="Times New Roman" charset="0"/>
              </a:rPr>
              <a:t> pH = -log(7.5 x 10</a:t>
            </a:r>
            <a:r>
              <a:rPr lang="en-US" altLang="en-US" sz="2800" baseline="30000">
                <a:latin typeface="Times New Roman" charset="0"/>
                <a:ea typeface="Times New Roman" charset="0"/>
                <a:cs typeface="Times New Roman" charset="0"/>
              </a:rPr>
              <a:t>-12</a:t>
            </a:r>
            <a:r>
              <a:rPr lang="en-US" altLang="en-US" sz="2800">
                <a:latin typeface="Times New Roman" charset="0"/>
                <a:ea typeface="Times New Roman" charset="0"/>
                <a:cs typeface="Times New Roman" charset="0"/>
              </a:rPr>
              <a:t> M) = 11.13</a:t>
            </a:r>
          </a:p>
        </p:txBody>
      </p:sp>
      <p:sp>
        <p:nvSpPr>
          <p:cNvPr id="522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52229" name="Object 4"/>
          <p:cNvGraphicFramePr>
            <a:graphicFrameLocks noChangeAspect="1"/>
          </p:cNvGraphicFramePr>
          <p:nvPr/>
        </p:nvGraphicFramePr>
        <p:xfrm>
          <a:off x="1295400" y="2667000"/>
          <a:ext cx="6248400" cy="1290638"/>
        </p:xfrm>
        <a:graphic>
          <a:graphicData uri="http://schemas.openxmlformats.org/presentationml/2006/ole">
            <mc:AlternateContent xmlns:mc="http://schemas.openxmlformats.org/markup-compatibility/2006">
              <mc:Choice xmlns:v="urn:schemas-microsoft-com:vml" Requires="v">
                <p:oleObj spid="_x0000_s52234" name="Equation" r:id="rId3" imgW="2692400" imgH="558800" progId="Equation.3">
                  <p:embed/>
                </p:oleObj>
              </mc:Choice>
              <mc:Fallback>
                <p:oleObj name="Equation" r:id="rId3" imgW="2692400" imgH="558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67000"/>
                        <a:ext cx="62484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43011" name="Rectangle 3"/>
          <p:cNvSpPr>
            <a:spLocks noGrp="1" noChangeArrowheads="1"/>
          </p:cNvSpPr>
          <p:nvPr>
            <p:ph type="body" idx="1"/>
          </p:nvPr>
        </p:nvSpPr>
        <p:spPr/>
        <p:txBody>
          <a:bodyPr/>
          <a:lstStyle/>
          <a:p>
            <a:pPr eaLnBrk="1" hangingPunct="1">
              <a:lnSpc>
                <a:spcPct val="90000"/>
              </a:lnSpc>
              <a:buFontTx/>
              <a:buNone/>
            </a:pPr>
            <a:r>
              <a:rPr lang="en-US" altLang="en-US" sz="2800">
                <a:latin typeface="Times New Roman" charset="0"/>
                <a:ea typeface="Times New Roman" charset="0"/>
                <a:cs typeface="Times New Roman" charset="0"/>
              </a:rPr>
              <a:t>(b) Concentration after 10.0 mL of HCl is added: </a:t>
            </a:r>
          </a:p>
          <a:p>
            <a:pPr eaLnBrk="1" hangingPunct="1">
              <a:lnSpc>
                <a:spcPct val="90000"/>
              </a:lnSpc>
              <a:buFontTx/>
              <a:buNone/>
            </a:pPr>
            <a:r>
              <a:rPr lang="en-US" altLang="en-US" sz="2800">
                <a:latin typeface="Times New Roman" charset="0"/>
                <a:ea typeface="Times New Roman" charset="0"/>
                <a:cs typeface="Times New Roman" charset="0"/>
              </a:rPr>
              <a:t>Reaction:	  NH</a:t>
            </a:r>
            <a:r>
              <a:rPr lang="en-US" altLang="en-US" sz="2800" baseline="-12000">
                <a:latin typeface="Times New Roman" charset="0"/>
                <a:ea typeface="Times New Roman" charset="0"/>
                <a:cs typeface="Times New Roman" charset="0"/>
                <a:sym typeface="Wingdings" charset="2"/>
              </a:rPr>
              <a:t>3</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rPr>
              <a:t>  +  H</a:t>
            </a:r>
            <a:r>
              <a:rPr lang="en-US" altLang="en-US" sz="2800" baseline="-12000">
                <a:latin typeface="Times New Roman" charset="0"/>
                <a:ea typeface="Times New Roman" charset="0"/>
                <a:cs typeface="Times New Roman" charset="0"/>
                <a:sym typeface="Wingdings" charset="2"/>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NH</a:t>
            </a:r>
            <a:r>
              <a:rPr lang="en-US" altLang="en-US" sz="2800" baseline="-12000">
                <a:latin typeface="Times New Roman" charset="0"/>
                <a:ea typeface="Times New Roman" charset="0"/>
                <a:cs typeface="Times New Roman" charset="0"/>
                <a:sym typeface="Wingdings" charset="2"/>
              </a:rPr>
              <a:t>4</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sym typeface="Wingdings" charset="2"/>
              </a:rPr>
              <a:t> +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O</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0.067 M	0.033 M       0.000</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-0.033 M      -0.033 M    +0.033 M</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0.034 M	 0.000		0.033 M</a:t>
            </a:r>
          </a:p>
          <a:p>
            <a:pPr eaLnBrk="1" hangingPunct="1">
              <a:lnSpc>
                <a:spcPct val="90000"/>
              </a:lnSpc>
              <a:buFontTx/>
              <a:buNone/>
            </a:pPr>
            <a:endParaRPr lang="en-US" altLang="en-US" sz="2800">
              <a:latin typeface="Times New Roman" charset="0"/>
              <a:ea typeface="Times New Roman" charset="0"/>
              <a:cs typeface="Times New Roman" charset="0"/>
              <a:sym typeface="Wingdings" charset="2"/>
            </a:endParaRPr>
          </a:p>
          <a:p>
            <a:pPr eaLnBrk="1" hangingPunct="1">
              <a:lnSpc>
                <a:spcPct val="90000"/>
              </a:lnSpc>
            </a:pPr>
            <a:r>
              <a:rPr lang="en-US" altLang="en-US" sz="2800">
                <a:latin typeface="Times New Roman" charset="0"/>
                <a:ea typeface="Times New Roman" charset="0"/>
                <a:cs typeface="Times New Roman" charset="0"/>
                <a:sym typeface="Wingdings" charset="2"/>
              </a:rPr>
              <a:t>pH = pKa  +  log([NH</a:t>
            </a:r>
            <a:r>
              <a:rPr lang="en-US" altLang="en-US" sz="2800" baseline="-12000">
                <a:latin typeface="Times New Roman" charset="0"/>
                <a:ea typeface="Times New Roman" charset="0"/>
                <a:cs typeface="Times New Roman" charset="0"/>
                <a:sym typeface="Wingdings" charset="2"/>
              </a:rPr>
              <a:t>3</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a:t>
            </a:r>
            <a:r>
              <a:rPr lang="en-US" altLang="en-US" sz="2800">
                <a:latin typeface="Times New Roman" charset="0"/>
                <a:ea typeface="Times New Roman" charset="0"/>
                <a:cs typeface="Times New Roman" charset="0"/>
                <a:sym typeface="Wingdings" charset="2"/>
              </a:rPr>
              <a:t>/[NH</a:t>
            </a:r>
            <a:r>
              <a:rPr lang="en-US" altLang="en-US" sz="2800" baseline="-12000">
                <a:latin typeface="Times New Roman" charset="0"/>
                <a:ea typeface="Times New Roman" charset="0"/>
                <a:cs typeface="Times New Roman" charset="0"/>
                <a:sym typeface="Wingdings" charset="2"/>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a:t>
            </a:r>
            <a:r>
              <a:rPr lang="en-US" altLang="en-US" sz="2800">
                <a:latin typeface="Times New Roman" charset="0"/>
                <a:ea typeface="Times New Roman" charset="0"/>
                <a:cs typeface="Times New Roman" charset="0"/>
                <a:sym typeface="Wingdings" charset="2"/>
              </a:rPr>
              <a:t>)</a:t>
            </a:r>
          </a:p>
          <a:p>
            <a:pPr eaLnBrk="1" hangingPunct="1">
              <a:lnSpc>
                <a:spcPct val="90000"/>
              </a:lnSpc>
            </a:pPr>
            <a:r>
              <a:rPr lang="en-US" altLang="en-US" sz="2800">
                <a:latin typeface="Times New Roman" charset="0"/>
                <a:ea typeface="Times New Roman" charset="0"/>
                <a:cs typeface="Times New Roman" charset="0"/>
                <a:sym typeface="Wingdings" charset="2"/>
              </a:rPr>
              <a:t>      = -log(5.6 x 10</a:t>
            </a:r>
            <a:r>
              <a:rPr lang="en-US" altLang="en-US" sz="2800" baseline="34000">
                <a:latin typeface="Times New Roman" charset="0"/>
                <a:ea typeface="Times New Roman" charset="0"/>
                <a:cs typeface="Times New Roman" charset="0"/>
                <a:sym typeface="Wingdings" charset="2"/>
              </a:rPr>
              <a:t>-10</a:t>
            </a:r>
            <a:r>
              <a:rPr lang="en-US" altLang="en-US" sz="2800">
                <a:latin typeface="Times New Roman" charset="0"/>
                <a:ea typeface="Times New Roman" charset="0"/>
                <a:cs typeface="Times New Roman" charset="0"/>
                <a:sym typeface="Wingdings" charset="2"/>
              </a:rPr>
              <a:t>) + log(0.034/0.033)</a:t>
            </a:r>
          </a:p>
          <a:p>
            <a:pPr eaLnBrk="1" hangingPunct="1">
              <a:lnSpc>
                <a:spcPct val="90000"/>
              </a:lnSpc>
            </a:pPr>
            <a:r>
              <a:rPr lang="en-US" altLang="en-US" sz="2800">
                <a:latin typeface="Times New Roman" charset="0"/>
                <a:ea typeface="Times New Roman" charset="0"/>
                <a:cs typeface="Times New Roman" charset="0"/>
                <a:sym typeface="Wingdings" charset="2"/>
              </a:rPr>
              <a:t>      = 9.25  +  (0.0)  =  </a:t>
            </a:r>
            <a:r>
              <a:rPr lang="en-US" altLang="en-US" sz="2800" b="1">
                <a:latin typeface="Times New Roman" charset="0"/>
                <a:ea typeface="Times New Roman" charset="0"/>
                <a:cs typeface="Times New Roman" charset="0"/>
                <a:sym typeface="Wingdings" charset="2"/>
              </a:rPr>
              <a:t>9.25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54275" name="Rectangle 3"/>
          <p:cNvSpPr>
            <a:spLocks noGrp="1" noChangeArrowheads="1"/>
          </p:cNvSpPr>
          <p:nvPr>
            <p:ph type="body" idx="1"/>
          </p:nvPr>
        </p:nvSpPr>
        <p:spPr/>
        <p:txBody>
          <a:bodyPr/>
          <a:lstStyle/>
          <a:p>
            <a:pPr eaLnBrk="1" hangingPunct="1">
              <a:lnSpc>
                <a:spcPct val="90000"/>
              </a:lnSpc>
              <a:buFontTx/>
              <a:buNone/>
            </a:pPr>
            <a:r>
              <a:rPr lang="en-US" altLang="en-US" sz="2800">
                <a:latin typeface="Times New Roman" charset="0"/>
                <a:ea typeface="Times New Roman" charset="0"/>
                <a:cs typeface="Times New Roman" charset="0"/>
              </a:rPr>
              <a:t>(c) Calculating pH at equivalent point:</a:t>
            </a:r>
          </a:p>
          <a:p>
            <a:pPr eaLnBrk="1" hangingPunct="1">
              <a:lnSpc>
                <a:spcPct val="90000"/>
              </a:lnSpc>
              <a:buFontTx/>
              <a:buNone/>
            </a:pPr>
            <a:r>
              <a:rPr lang="en-US" altLang="en-US" sz="2800">
                <a:latin typeface="Times New Roman" charset="0"/>
                <a:ea typeface="Times New Roman" charset="0"/>
                <a:cs typeface="Times New Roman" charset="0"/>
              </a:rPr>
              <a:t>Reaction:	  NH</a:t>
            </a:r>
            <a:r>
              <a:rPr lang="en-US" altLang="en-US" sz="2800" baseline="-12000">
                <a:latin typeface="Times New Roman" charset="0"/>
                <a:ea typeface="Times New Roman" charset="0"/>
                <a:cs typeface="Times New Roman" charset="0"/>
                <a:sym typeface="Wingdings" charset="2"/>
              </a:rPr>
              <a:t>3</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rPr>
              <a:t>  +   H</a:t>
            </a:r>
            <a:r>
              <a:rPr lang="en-US" altLang="en-US" sz="2800" baseline="-12000">
                <a:latin typeface="Times New Roman" charset="0"/>
                <a:ea typeface="Times New Roman" charset="0"/>
                <a:cs typeface="Times New Roman" charset="0"/>
                <a:sym typeface="Wingdings" charset="2"/>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8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800">
                <a:latin typeface="Times New Roman" charset="0"/>
                <a:ea typeface="Times New Roman" charset="0"/>
                <a:cs typeface="Times New Roman" charset="0"/>
                <a:sym typeface="Wingdings" charset="2"/>
              </a:rPr>
              <a:t> NH</a:t>
            </a:r>
            <a:r>
              <a:rPr lang="en-US" altLang="en-US" sz="2800" baseline="-12000">
                <a:latin typeface="Times New Roman" charset="0"/>
                <a:ea typeface="Times New Roman" charset="0"/>
                <a:cs typeface="Times New Roman" charset="0"/>
                <a:sym typeface="Wingdings" charset="2"/>
              </a:rPr>
              <a:t>4</a:t>
            </a:r>
            <a:r>
              <a:rPr lang="en-US" altLang="en-US" sz="28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sym typeface="Wingdings" charset="2"/>
              </a:rPr>
              <a:t>(aq)</a:t>
            </a:r>
            <a:r>
              <a:rPr lang="en-US" altLang="en-US" sz="2800">
                <a:latin typeface="Times New Roman" charset="0"/>
                <a:ea typeface="Times New Roman" charset="0"/>
                <a:cs typeface="Times New Roman" charset="0"/>
                <a:sym typeface="Wingdings" charset="2"/>
              </a:rPr>
              <a:t> +  H</a:t>
            </a:r>
            <a:r>
              <a:rPr lang="en-US" altLang="en-US" sz="2800" baseline="-12000">
                <a:latin typeface="Times New Roman" charset="0"/>
                <a:ea typeface="Times New Roman" charset="0"/>
                <a:cs typeface="Times New Roman" charset="0"/>
                <a:sym typeface="Wingdings" charset="2"/>
              </a:rPr>
              <a:t>2</a:t>
            </a:r>
            <a:r>
              <a:rPr lang="en-US" altLang="en-US" sz="2800">
                <a:latin typeface="Times New Roman" charset="0"/>
                <a:ea typeface="Times New Roman" charset="0"/>
                <a:cs typeface="Times New Roman" charset="0"/>
                <a:sym typeface="Wingdings" charset="2"/>
              </a:rPr>
              <a:t>O</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0.050 M	0.050 M        0.000</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-0.050 M      -0.050 M     +0.050 M</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0.000 M	 0.000		 0.050 M</a:t>
            </a:r>
          </a:p>
          <a:p>
            <a:pPr eaLnBrk="1" hangingPunct="1">
              <a:lnSpc>
                <a:spcPct val="90000"/>
              </a:lnSpc>
              <a:buFontTx/>
              <a:buNone/>
            </a:pPr>
            <a:endParaRPr lang="en-US" altLang="en-US" sz="2800">
              <a:latin typeface="Times New Roman" charset="0"/>
              <a:ea typeface="Times New Roman" charset="0"/>
              <a:cs typeface="Times New Roman" charset="0"/>
              <a:sym typeface="Wingdings" charset="2"/>
            </a:endParaRPr>
          </a:p>
          <a:p>
            <a:pPr eaLnBrk="1" hangingPunct="1">
              <a:lnSpc>
                <a:spcPct val="90000"/>
              </a:lnSpc>
            </a:pPr>
            <a:r>
              <a:rPr lang="en-US" altLang="en-US" sz="2800">
                <a:latin typeface="Times New Roman" charset="0"/>
                <a:ea typeface="Times New Roman" charset="0"/>
                <a:cs typeface="Times New Roman" charset="0"/>
              </a:rPr>
              <a:t>At equivalent point, [</a:t>
            </a:r>
            <a:r>
              <a:rPr lang="en-US" altLang="en-US" sz="2800">
                <a:latin typeface="Times New Roman" charset="0"/>
                <a:ea typeface="Times New Roman" charset="0"/>
                <a:cs typeface="Times New Roman" charset="0"/>
                <a:sym typeface="Wingdings" charset="2"/>
              </a:rPr>
              <a:t>NH</a:t>
            </a:r>
            <a:r>
              <a:rPr lang="en-US" altLang="en-US" sz="2800" baseline="-12000">
                <a:latin typeface="Times New Roman" charset="0"/>
                <a:ea typeface="Times New Roman" charset="0"/>
                <a:cs typeface="Times New Roman" charset="0"/>
                <a:sym typeface="Wingdings" charset="2"/>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 0.050 M</a:t>
            </a:r>
          </a:p>
          <a:p>
            <a:pPr eaLnBrk="1" hangingPunct="1">
              <a:lnSpc>
                <a:spcPct val="90000"/>
              </a:lnSpc>
            </a:pP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a</a:t>
            </a:r>
            <a:r>
              <a:rPr lang="en-US" altLang="en-US" sz="2800">
                <a:latin typeface="Times New Roman" charset="0"/>
                <a:ea typeface="Times New Roman" charset="0"/>
                <a:cs typeface="Times New Roman" charset="0"/>
                <a:sym typeface="Wingdings" charset="2"/>
              </a:rPr>
              <a:t> for NH</a:t>
            </a:r>
            <a:r>
              <a:rPr lang="en-US" altLang="en-US" sz="2800" baseline="-12000">
                <a:latin typeface="Times New Roman" charset="0"/>
                <a:ea typeface="Times New Roman" charset="0"/>
                <a:cs typeface="Times New Roman" charset="0"/>
                <a:sym typeface="Wingdings" charset="2"/>
              </a:rPr>
              <a:t>4</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 </a:t>
            </a: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w</a:t>
            </a:r>
            <a:r>
              <a:rPr lang="en-US" altLang="en-US" sz="2800">
                <a:latin typeface="Times New Roman" charset="0"/>
                <a:ea typeface="Times New Roman" charset="0"/>
                <a:cs typeface="Times New Roman" charset="0"/>
                <a:sym typeface="Wingdings" charset="2"/>
              </a:rPr>
              <a:t>/</a:t>
            </a:r>
            <a:r>
              <a:rPr lang="en-US" altLang="en-US" sz="2800" i="1">
                <a:latin typeface="Times New Roman" charset="0"/>
                <a:ea typeface="Times New Roman" charset="0"/>
                <a:cs typeface="Times New Roman" charset="0"/>
                <a:sym typeface="Wingdings" charset="2"/>
              </a:rPr>
              <a:t>K</a:t>
            </a:r>
            <a:r>
              <a:rPr lang="en-US" altLang="en-US" sz="2800" baseline="-12000">
                <a:latin typeface="Times New Roman" charset="0"/>
                <a:ea typeface="Times New Roman" charset="0"/>
                <a:cs typeface="Times New Roman" charset="0"/>
                <a:sym typeface="Wingdings" charset="2"/>
              </a:rPr>
              <a:t>b</a:t>
            </a:r>
            <a:r>
              <a:rPr lang="en-US" altLang="en-US" sz="2800">
                <a:latin typeface="Times New Roman" charset="0"/>
                <a:ea typeface="Times New Roman" charset="0"/>
                <a:cs typeface="Times New Roman" charset="0"/>
                <a:sym typeface="Wingdings" charset="2"/>
              </a:rPr>
              <a:t> = (1.0 x 10</a:t>
            </a:r>
            <a:r>
              <a:rPr lang="en-US" altLang="en-US" sz="2800" baseline="34000">
                <a:latin typeface="Times New Roman" charset="0"/>
                <a:ea typeface="Times New Roman" charset="0"/>
                <a:cs typeface="Times New Roman" charset="0"/>
                <a:sym typeface="Wingdings" charset="2"/>
              </a:rPr>
              <a:t>-14</a:t>
            </a:r>
            <a:r>
              <a:rPr lang="en-US" altLang="en-US" sz="2800">
                <a:latin typeface="Times New Roman" charset="0"/>
                <a:ea typeface="Times New Roman" charset="0"/>
                <a:cs typeface="Times New Roman" charset="0"/>
                <a:sym typeface="Wingdings" charset="2"/>
              </a:rPr>
              <a:t>)/(1.8 x 10</a:t>
            </a:r>
            <a:r>
              <a:rPr lang="en-US" altLang="en-US" sz="2800" baseline="34000">
                <a:latin typeface="Times New Roman" charset="0"/>
                <a:ea typeface="Times New Roman" charset="0"/>
                <a:cs typeface="Times New Roman" charset="0"/>
                <a:sym typeface="Wingdings" charset="2"/>
              </a:rPr>
              <a:t>-5</a:t>
            </a:r>
            <a:r>
              <a:rPr lang="en-US" altLang="en-US" sz="2800">
                <a:latin typeface="Times New Roman" charset="0"/>
                <a:ea typeface="Times New Roman" charset="0"/>
                <a:cs typeface="Times New Roman" charset="0"/>
                <a:sym typeface="Wingdings" charset="2"/>
              </a:rPr>
              <a:t>) </a:t>
            </a:r>
          </a:p>
          <a:p>
            <a:pPr eaLnBrk="1" hangingPunct="1">
              <a:lnSpc>
                <a:spcPct val="90000"/>
              </a:lnSpc>
              <a:buFontTx/>
              <a:buNone/>
            </a:pPr>
            <a:r>
              <a:rPr lang="en-US" altLang="en-US" sz="2800">
                <a:latin typeface="Times New Roman" charset="0"/>
                <a:ea typeface="Times New Roman" charset="0"/>
                <a:cs typeface="Times New Roman" charset="0"/>
                <a:sym typeface="Wingdings" charset="2"/>
              </a:rPr>
              <a:t>			   = 5.6 x 10</a:t>
            </a:r>
            <a:r>
              <a:rPr lang="en-US" altLang="en-US" sz="2800" baseline="34000">
                <a:latin typeface="Times New Roman" charset="0"/>
                <a:ea typeface="Times New Roman" charset="0"/>
                <a:cs typeface="Times New Roman" charset="0"/>
                <a:sym typeface="Wingdings" charset="2"/>
              </a:rPr>
              <a:t>-10</a:t>
            </a:r>
            <a:r>
              <a:rPr lang="en-US" altLang="en-US" sz="2800">
                <a:latin typeface="Times New Roman" charset="0"/>
                <a:ea typeface="Times New Roman" charset="0"/>
                <a:cs typeface="Times New Roman" charset="0"/>
                <a:sym typeface="Wingdings" charset="2"/>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55299" name="Rectangle 3"/>
          <p:cNvSpPr>
            <a:spLocks noGrp="1" noChangeArrowheads="1"/>
          </p:cNvSpPr>
          <p:nvPr>
            <p:ph type="body" idx="1"/>
          </p:nvPr>
        </p:nvSpPr>
        <p:spPr>
          <a:xfrm>
            <a:off x="457200" y="1600200"/>
            <a:ext cx="8229600" cy="4876800"/>
          </a:xfrm>
        </p:spPr>
        <p:txBody>
          <a:bodyPr/>
          <a:lstStyle/>
          <a:p>
            <a:pPr eaLnBrk="1" hangingPunct="1">
              <a:buFontTx/>
              <a:buNone/>
            </a:pPr>
            <a:r>
              <a:rPr lang="en-US" altLang="en-US" sz="2800">
                <a:latin typeface="Times New Roman" charset="0"/>
                <a:ea typeface="Times New Roman" charset="0"/>
                <a:cs typeface="Times New Roman" charset="0"/>
              </a:rPr>
              <a:t>(c) Calculating pH at equivalent point (continue):</a:t>
            </a:r>
          </a:p>
          <a:p>
            <a:pPr eaLnBrk="1" hangingPunct="1"/>
            <a:r>
              <a:rPr lang="en-US" altLang="en-US" sz="2800">
                <a:latin typeface="Times New Roman" charset="0"/>
                <a:ea typeface="Times New Roman" charset="0"/>
                <a:cs typeface="Times New Roman" charset="0"/>
              </a:rPr>
              <a:t>Set up the following equilibrium for the reaction of </a:t>
            </a:r>
            <a:r>
              <a:rPr lang="en-US" altLang="en-US" sz="2800">
                <a:latin typeface="Times New Roman" charset="0"/>
                <a:ea typeface="Times New Roman" charset="0"/>
                <a:cs typeface="Times New Roman" charset="0"/>
                <a:sym typeface="Wingdings" charset="2"/>
              </a:rPr>
              <a:t>NO</a:t>
            </a:r>
            <a:r>
              <a:rPr lang="en-US" altLang="en-US" sz="2800" baseline="-12000">
                <a:latin typeface="Times New Roman" charset="0"/>
                <a:ea typeface="Times New Roman" charset="0"/>
                <a:cs typeface="Times New Roman" charset="0"/>
                <a:sym typeface="Wingdings" charset="2"/>
              </a:rPr>
              <a:t>2</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with water:</a:t>
            </a:r>
          </a:p>
          <a:p>
            <a:pPr eaLnBrk="1" hangingPunct="1">
              <a:buFontTx/>
              <a:buNone/>
            </a:pPr>
            <a:endParaRPr lang="en-US" altLang="en-US" sz="1400">
              <a:latin typeface="Times New Roman" charset="0"/>
              <a:ea typeface="Times New Roman" charset="0"/>
              <a:cs typeface="Times New Roman" charset="0"/>
            </a:endParaRPr>
          </a:p>
          <a:p>
            <a:pPr eaLnBrk="1" hangingPunct="1"/>
            <a:r>
              <a:rPr lang="en-US" altLang="en-US" sz="2400">
                <a:latin typeface="Times New Roman" charset="0"/>
                <a:ea typeface="Times New Roman" charset="0"/>
                <a:cs typeface="Times New Roman" charset="0"/>
              </a:rPr>
              <a:t>Reaction:	  NH</a:t>
            </a:r>
            <a:r>
              <a:rPr lang="en-US" altLang="en-US" sz="2400" baseline="-12000">
                <a:latin typeface="Times New Roman" charset="0"/>
                <a:ea typeface="Times New Roman" charset="0"/>
                <a:cs typeface="Times New Roman" charset="0"/>
                <a:sym typeface="Wingdings" charset="2"/>
              </a:rPr>
              <a:t>3</a:t>
            </a:r>
            <a:r>
              <a:rPr lang="en-US" altLang="en-US" sz="2000">
                <a:latin typeface="Times New Roman" charset="0"/>
                <a:ea typeface="Times New Roman" charset="0"/>
                <a:cs typeface="Times New Roman" charset="0"/>
                <a:sym typeface="Wingdings" charset="2"/>
              </a:rPr>
              <a:t>(aq)</a:t>
            </a:r>
            <a:r>
              <a:rPr lang="en-US" altLang="en-US" sz="2400">
                <a:latin typeface="Times New Roman" charset="0"/>
                <a:ea typeface="Times New Roman" charset="0"/>
                <a:cs typeface="Times New Roman" charset="0"/>
              </a:rPr>
              <a:t>   +   H</a:t>
            </a:r>
            <a:r>
              <a:rPr lang="en-US" altLang="en-US" sz="2400" baseline="-12000">
                <a:latin typeface="Times New Roman" charset="0"/>
                <a:ea typeface="Times New Roman" charset="0"/>
                <a:cs typeface="Times New Roman" charset="0"/>
                <a:sym typeface="Wingdings" charset="2"/>
              </a:rPr>
              <a:t>3</a:t>
            </a:r>
            <a:r>
              <a:rPr lang="en-US" altLang="en-US" sz="2400">
                <a:latin typeface="Times New Roman" charset="0"/>
                <a:ea typeface="Times New Roman" charset="0"/>
                <a:cs typeface="Times New Roman" charset="0"/>
              </a:rPr>
              <a:t>O</a:t>
            </a:r>
            <a:r>
              <a:rPr lang="en-US" altLang="en-US" sz="24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rPr>
              <a:t>(aq)</a:t>
            </a:r>
            <a:r>
              <a:rPr lang="en-US" altLang="en-US" sz="2400">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sym typeface="Symbol" charset="2"/>
              </a:rPr>
              <a:t></a:t>
            </a:r>
            <a:r>
              <a:rPr lang="en-US" altLang="en-US" sz="2400">
                <a:latin typeface="Times New Roman" charset="0"/>
                <a:ea typeface="Times New Roman" charset="0"/>
                <a:cs typeface="Times New Roman" charset="0"/>
                <a:sym typeface="Wingdings" charset="2"/>
              </a:rPr>
              <a:t> NH</a:t>
            </a:r>
            <a:r>
              <a:rPr lang="en-US" altLang="en-US" sz="2400" baseline="-12000">
                <a:latin typeface="Times New Roman" charset="0"/>
                <a:ea typeface="Times New Roman" charset="0"/>
                <a:cs typeface="Times New Roman" charset="0"/>
                <a:sym typeface="Wingdings" charset="2"/>
              </a:rPr>
              <a:t>4</a:t>
            </a:r>
            <a:r>
              <a:rPr lang="en-US" altLang="en-US" sz="2400" baseline="34000">
                <a:latin typeface="Times New Roman" charset="0"/>
                <a:ea typeface="Times New Roman" charset="0"/>
                <a:cs typeface="Times New Roman" charset="0"/>
              </a:rPr>
              <a:t>+</a:t>
            </a:r>
            <a:r>
              <a:rPr lang="en-US" altLang="en-US" sz="2000">
                <a:latin typeface="Times New Roman" charset="0"/>
                <a:ea typeface="Times New Roman" charset="0"/>
                <a:cs typeface="Times New Roman" charset="0"/>
                <a:sym typeface="Wingdings" charset="2"/>
              </a:rPr>
              <a:t>(aq)</a:t>
            </a:r>
            <a:r>
              <a:rPr lang="en-US" altLang="en-US" sz="2400">
                <a:latin typeface="Times New Roman" charset="0"/>
                <a:ea typeface="Times New Roman" charset="0"/>
                <a:cs typeface="Times New Roman" charset="0"/>
                <a:sym typeface="Wingdings" charset="2"/>
              </a:rPr>
              <a:t> +  H</a:t>
            </a:r>
            <a:r>
              <a:rPr lang="en-US" altLang="en-US" sz="2400" baseline="-12000">
                <a:latin typeface="Times New Roman" charset="0"/>
                <a:ea typeface="Times New Roman" charset="0"/>
                <a:cs typeface="Times New Roman" charset="0"/>
                <a:sym typeface="Wingdings" charset="2"/>
              </a:rPr>
              <a:t>2</a:t>
            </a:r>
            <a:r>
              <a:rPr lang="en-US" altLang="en-US" sz="2400">
                <a:latin typeface="Times New Roman" charset="0"/>
                <a:ea typeface="Times New Roman" charset="0"/>
                <a:cs typeface="Times New Roman" charset="0"/>
                <a:sym typeface="Wingdings" charset="2"/>
              </a:rPr>
              <a:t>O</a:t>
            </a:r>
            <a:endParaRPr lang="en-US" altLang="en-US" sz="2400">
              <a:latin typeface="Times New Roman" charset="0"/>
              <a:ea typeface="Times New Roman" charset="0"/>
              <a:cs typeface="Times New Roman" charset="0"/>
            </a:endParaRP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I</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before rxn</a:t>
            </a:r>
            <a:r>
              <a:rPr lang="en-US" altLang="en-US" sz="2800">
                <a:latin typeface="Times New Roman" charset="0"/>
                <a:ea typeface="Times New Roman" charset="0"/>
                <a:cs typeface="Times New Roman" charset="0"/>
                <a:sym typeface="Wingdings" charset="2"/>
              </a:rPr>
              <a:t>:    0.050 M	0.000           0.000</a:t>
            </a: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C</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from</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a:t>
            </a:r>
            <a:endParaRPr lang="en-US" altLang="en-US" sz="2800">
              <a:latin typeface="Times New Roman" charset="0"/>
              <a:ea typeface="Times New Roman" charset="0"/>
              <a:cs typeface="Times New Roman" charset="0"/>
              <a:sym typeface="Wingdings" charset="2"/>
            </a:endParaRPr>
          </a:p>
          <a:p>
            <a:pPr eaLnBrk="1" hangingPunct="1">
              <a:buFontTx/>
              <a:buNone/>
            </a:pPr>
            <a:r>
              <a:rPr lang="en-US" altLang="en-US" sz="2800">
                <a:latin typeface="Times New Roman" charset="0"/>
                <a:ea typeface="Times New Roman" charset="0"/>
                <a:cs typeface="Times New Roman" charset="0"/>
                <a:sym typeface="Wingdings" charset="2"/>
              </a:rPr>
              <a:t>[</a:t>
            </a:r>
            <a:r>
              <a:rPr lang="en-US" altLang="en-US" sz="2800" b="1">
                <a:latin typeface="Times New Roman" charset="0"/>
                <a:ea typeface="Times New Roman" charset="0"/>
                <a:cs typeface="Times New Roman" charset="0"/>
                <a:sym typeface="Wingdings" charset="2"/>
              </a:rPr>
              <a:t>E</a:t>
            </a:r>
            <a:r>
              <a:rPr lang="en-US" altLang="en-US" sz="2800">
                <a:latin typeface="Times New Roman" charset="0"/>
                <a:ea typeface="Times New Roman" charset="0"/>
                <a:cs typeface="Times New Roman" charset="0"/>
                <a:sym typeface="Wingdings" charset="2"/>
              </a:rPr>
              <a:t>]</a:t>
            </a:r>
            <a:r>
              <a:rPr lang="en-US" altLang="en-US" sz="2800" baseline="-12000">
                <a:latin typeface="Times New Roman" charset="0"/>
                <a:ea typeface="Times New Roman" charset="0"/>
                <a:cs typeface="Times New Roman" charset="0"/>
                <a:sym typeface="Wingdings" charset="2"/>
              </a:rPr>
              <a:t>after</a:t>
            </a:r>
            <a:r>
              <a:rPr lang="en-US" altLang="en-US" sz="2800">
                <a:latin typeface="Times New Roman" charset="0"/>
                <a:ea typeface="Times New Roman" charset="0"/>
                <a:cs typeface="Times New Roman" charset="0"/>
                <a:sym typeface="Wingdings" charset="2"/>
              </a:rPr>
              <a:t> </a:t>
            </a:r>
            <a:r>
              <a:rPr lang="en-US" altLang="en-US" sz="2800" baseline="-12000">
                <a:latin typeface="Times New Roman" charset="0"/>
                <a:ea typeface="Times New Roman" charset="0"/>
                <a:cs typeface="Times New Roman" charset="0"/>
                <a:sym typeface="Wingdings" charset="2"/>
              </a:rPr>
              <a:t>rxn</a:t>
            </a:r>
            <a:r>
              <a:rPr lang="en-US" altLang="en-US" sz="2800">
                <a:latin typeface="Times New Roman" charset="0"/>
                <a:ea typeface="Times New Roman" charset="0"/>
                <a:cs typeface="Times New Roman" charset="0"/>
                <a:sym typeface="Wingdings" charset="2"/>
              </a:rPr>
              <a:t>:   (0.050 – </a:t>
            </a:r>
            <a:r>
              <a:rPr lang="en-US" altLang="en-US" sz="2800" i="1">
                <a:latin typeface="Times New Roman" charset="0"/>
                <a:ea typeface="Times New Roman" charset="0"/>
                <a:cs typeface="Times New Roman" charset="0"/>
                <a:sym typeface="Wingdings" charset="2"/>
              </a:rPr>
              <a:t>x</a:t>
            </a:r>
            <a:r>
              <a:rPr lang="en-US" altLang="en-US" sz="2800">
                <a:latin typeface="Times New Roman" charset="0"/>
                <a:ea typeface="Times New Roman" charset="0"/>
                <a:cs typeface="Times New Roman" charset="0"/>
                <a:sym typeface="Wingdings" charset="2"/>
              </a:rPr>
              <a:t>)	   </a:t>
            </a:r>
            <a:r>
              <a:rPr lang="en-US" altLang="en-US" sz="2800" i="1">
                <a:latin typeface="Times New Roman" charset="0"/>
                <a:ea typeface="Times New Roman" charset="0"/>
                <a:cs typeface="Times New Roman" charset="0"/>
                <a:sym typeface="Wingdings" charset="2"/>
              </a:rPr>
              <a:t>x	             x</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Solution to Titration Problem: </a:t>
            </a:r>
            <a:r>
              <a:rPr lang="en-US" altLang="en-US" sz="3600" dirty="0" smtClean="0">
                <a:latin typeface="Times New Roman" charset="0"/>
                <a:ea typeface="Times New Roman" charset="0"/>
                <a:cs typeface="Times New Roman" charset="0"/>
              </a:rPr>
              <a:t>Example-#3</a:t>
            </a:r>
            <a:endParaRPr lang="en-US" altLang="en-US" sz="3600" dirty="0">
              <a:latin typeface="Times New Roman" charset="0"/>
              <a:ea typeface="Times New Roman" charset="0"/>
              <a:cs typeface="Times New Roman" charset="0"/>
            </a:endParaRPr>
          </a:p>
        </p:txBody>
      </p:sp>
      <p:sp>
        <p:nvSpPr>
          <p:cNvPr id="56323" name="Rectangle 3"/>
          <p:cNvSpPr>
            <a:spLocks noGrp="1" noChangeArrowheads="1"/>
          </p:cNvSpPr>
          <p:nvPr>
            <p:ph type="body" sz="half" idx="1"/>
          </p:nvPr>
        </p:nvSpPr>
        <p:spPr>
          <a:xfrm>
            <a:off x="457200" y="1600200"/>
            <a:ext cx="8001000" cy="4876800"/>
          </a:xfrm>
        </p:spPr>
        <p:txBody>
          <a:bodyPr/>
          <a:lstStyle/>
          <a:p>
            <a:pPr eaLnBrk="1" hangingPunct="1">
              <a:buFontTx/>
              <a:buNone/>
            </a:pPr>
            <a:r>
              <a:rPr lang="en-US" altLang="en-US" sz="2400">
                <a:latin typeface="Times New Roman" charset="0"/>
                <a:ea typeface="Times New Roman" charset="0"/>
                <a:cs typeface="Times New Roman" charset="0"/>
              </a:rPr>
              <a:t>(c) Calculating pH at equivalent point (continue):</a:t>
            </a:r>
          </a:p>
          <a:p>
            <a:pPr eaLnBrk="1" hangingPunct="1">
              <a:buFontTx/>
              <a:buNone/>
            </a:pPr>
            <a:endParaRPr lang="en-US" altLang="en-US" sz="1200">
              <a:latin typeface="Times New Roman" charset="0"/>
              <a:ea typeface="Times New Roman" charset="0"/>
              <a:cs typeface="Times New Roman" charset="0"/>
            </a:endParaRPr>
          </a:p>
          <a:p>
            <a:pPr eaLnBrk="1" hangingPunct="1">
              <a:buFontTx/>
              <a:buNone/>
            </a:pPr>
            <a:r>
              <a:rPr lang="en-US" altLang="en-US" sz="2800" i="1">
                <a:latin typeface="Times New Roman" charset="0"/>
                <a:ea typeface="Times New Roman" charset="0"/>
                <a:cs typeface="Times New Roman" charset="0"/>
              </a:rPr>
              <a:t>       K</a:t>
            </a:r>
            <a:r>
              <a:rPr lang="en-US" altLang="en-US" sz="2800" baseline="-25000">
                <a:latin typeface="Times New Roman" charset="0"/>
                <a:ea typeface="Times New Roman" charset="0"/>
                <a:cs typeface="Times New Roman" charset="0"/>
              </a:rPr>
              <a:t>a</a:t>
            </a:r>
            <a:r>
              <a:rPr lang="en-US" altLang="en-US" sz="2800">
                <a:latin typeface="Times New Roman" charset="0"/>
                <a:ea typeface="Times New Roman" charset="0"/>
                <a:cs typeface="Times New Roman" charset="0"/>
              </a:rPr>
              <a:t> = </a:t>
            </a:r>
            <a:r>
              <a:rPr lang="en-US" altLang="en-US" sz="2800" i="1">
                <a:latin typeface="Times New Roman" charset="0"/>
                <a:ea typeface="Times New Roman" charset="0"/>
                <a:cs typeface="Times New Roman" charset="0"/>
              </a:rPr>
              <a:t>x</a:t>
            </a:r>
            <a:r>
              <a:rPr lang="en-US" altLang="en-US" sz="2800" baseline="34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/(0.050 – </a:t>
            </a:r>
            <a:r>
              <a:rPr lang="en-US" altLang="en-US" sz="2800" i="1">
                <a:latin typeface="Times New Roman" charset="0"/>
                <a:ea typeface="Times New Roman" charset="0"/>
                <a:cs typeface="Times New Roman" charset="0"/>
              </a:rPr>
              <a:t>x</a:t>
            </a:r>
            <a:r>
              <a:rPr lang="en-US" altLang="en-US" sz="2800">
                <a:latin typeface="Times New Roman" charset="0"/>
                <a:ea typeface="Times New Roman" charset="0"/>
                <a:cs typeface="Times New Roman" charset="0"/>
              </a:rPr>
              <a:t>) = 5.6 x </a:t>
            </a:r>
            <a:r>
              <a:rPr lang="en-US" altLang="en-US" sz="2800">
                <a:latin typeface="Times New Roman" charset="0"/>
                <a:ea typeface="Times New Roman" charset="0"/>
                <a:cs typeface="Times New Roman" charset="0"/>
                <a:sym typeface="Wingdings" charset="2"/>
              </a:rPr>
              <a:t>10</a:t>
            </a:r>
            <a:r>
              <a:rPr lang="en-US" altLang="en-US" sz="2800" baseline="34000">
                <a:latin typeface="Times New Roman" charset="0"/>
                <a:ea typeface="Times New Roman" charset="0"/>
                <a:cs typeface="Times New Roman" charset="0"/>
                <a:sym typeface="Wingdings" charset="2"/>
              </a:rPr>
              <a:t>-10</a:t>
            </a:r>
            <a:r>
              <a:rPr lang="en-US" altLang="en-US" sz="2800">
                <a:latin typeface="Times New Roman" charset="0"/>
                <a:ea typeface="Times New Roman" charset="0"/>
                <a:cs typeface="Times New Roman" charset="0"/>
                <a:sym typeface="Wingdings" charset="2"/>
              </a:rPr>
              <a:t> </a:t>
            </a:r>
          </a:p>
          <a:p>
            <a:pPr eaLnBrk="1" hangingPunct="1"/>
            <a:r>
              <a:rPr lang="en-US" altLang="en-US" sz="2800" i="1">
                <a:latin typeface="Times New Roman" charset="0"/>
                <a:ea typeface="Times New Roman" charset="0"/>
                <a:cs typeface="Times New Roman" charset="0"/>
                <a:sym typeface="Wingdings" charset="2"/>
              </a:rPr>
              <a:t>     x</a:t>
            </a:r>
            <a:r>
              <a:rPr lang="en-US" altLang="en-US" sz="2800">
                <a:latin typeface="Times New Roman" charset="0"/>
                <a:ea typeface="Times New Roman" charset="0"/>
                <a:cs typeface="Times New Roman" charset="0"/>
                <a:sym typeface="Wingdings" charset="2"/>
              </a:rPr>
              <a:t> = [</a:t>
            </a:r>
            <a:r>
              <a:rPr lang="en-US" altLang="en-US" sz="2800">
                <a:latin typeface="Times New Roman" charset="0"/>
                <a:ea typeface="Times New Roman" charset="0"/>
                <a:cs typeface="Times New Roman" charset="0"/>
              </a:rPr>
              <a:t>H</a:t>
            </a:r>
            <a:r>
              <a:rPr lang="en-US" altLang="en-US" sz="2800" baseline="-12000">
                <a:latin typeface="Times New Roman" charset="0"/>
                <a:ea typeface="Times New Roman" charset="0"/>
                <a:cs typeface="Times New Roman" charset="0"/>
                <a:sym typeface="Wingdings" charset="2"/>
              </a:rPr>
              <a:t>3</a:t>
            </a:r>
            <a:r>
              <a:rPr lang="en-US" altLang="en-US" sz="2800">
                <a:latin typeface="Times New Roman" charset="0"/>
                <a:ea typeface="Times New Roman" charset="0"/>
                <a:cs typeface="Times New Roman" charset="0"/>
              </a:rPr>
              <a:t>O</a:t>
            </a:r>
            <a:r>
              <a:rPr lang="en-US" altLang="en-US" sz="2800" baseline="34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sym typeface="Wingdings" charset="2"/>
              </a:rPr>
              <a:t>], </a:t>
            </a:r>
          </a:p>
          <a:p>
            <a:pPr eaLnBrk="1" hangingPunct="1"/>
            <a:r>
              <a:rPr lang="en-US" altLang="en-US" sz="2800">
                <a:latin typeface="Times New Roman" charset="0"/>
                <a:ea typeface="Times New Roman" charset="0"/>
                <a:cs typeface="Times New Roman" charset="0"/>
                <a:sym typeface="Wingdings" charset="2"/>
              </a:rPr>
              <a:t>Using approximation method,</a:t>
            </a:r>
          </a:p>
          <a:p>
            <a:pPr eaLnBrk="1" hangingPunct="1">
              <a:buFontTx/>
              <a:buNone/>
            </a:pPr>
            <a:endParaRPr lang="en-US" altLang="en-US" sz="2800">
              <a:latin typeface="Times New Roman" charset="0"/>
              <a:ea typeface="Times New Roman" charset="0"/>
              <a:cs typeface="Times New Roman" charset="0"/>
            </a:endParaRPr>
          </a:p>
          <a:p>
            <a:pPr eaLnBrk="1" hangingPunct="1">
              <a:buFontTx/>
              <a:buNone/>
            </a:pPr>
            <a:endParaRPr lang="en-US" altLang="en-US" sz="2800">
              <a:latin typeface="Times New Roman" charset="0"/>
              <a:ea typeface="Times New Roman" charset="0"/>
              <a:cs typeface="Times New Roman" charset="0"/>
            </a:endParaRPr>
          </a:p>
          <a:p>
            <a:pPr eaLnBrk="1" hangingPunct="1"/>
            <a:endParaRPr lang="en-US" altLang="en-US" sz="2800">
              <a:latin typeface="Times New Roman" charset="0"/>
              <a:ea typeface="Times New Roman" charset="0"/>
              <a:cs typeface="Times New Roman" charset="0"/>
            </a:endParaRPr>
          </a:p>
          <a:p>
            <a:pPr eaLnBrk="1" hangingPunct="1"/>
            <a:r>
              <a:rPr lang="en-US" altLang="en-US" sz="2800">
                <a:latin typeface="Times New Roman" charset="0"/>
                <a:ea typeface="Times New Roman" charset="0"/>
                <a:cs typeface="Times New Roman" charset="0"/>
              </a:rPr>
              <a:t>pH = -log(5.3 x </a:t>
            </a:r>
            <a:r>
              <a:rPr lang="en-US" altLang="en-US" sz="2800">
                <a:latin typeface="Times New Roman" charset="0"/>
                <a:ea typeface="Times New Roman" charset="0"/>
                <a:cs typeface="Times New Roman" charset="0"/>
                <a:sym typeface="Wingdings" charset="2"/>
              </a:rPr>
              <a:t>10</a:t>
            </a:r>
            <a:r>
              <a:rPr lang="en-US" altLang="en-US" sz="2800" baseline="34000">
                <a:latin typeface="Times New Roman" charset="0"/>
                <a:ea typeface="Times New Roman" charset="0"/>
                <a:cs typeface="Times New Roman" charset="0"/>
                <a:sym typeface="Wingdings" charset="2"/>
              </a:rPr>
              <a:t>-6</a:t>
            </a:r>
            <a:r>
              <a:rPr lang="en-US" altLang="en-US" sz="2800">
                <a:latin typeface="Times New Roman" charset="0"/>
                <a:ea typeface="Times New Roman" charset="0"/>
                <a:cs typeface="Times New Roman" charset="0"/>
              </a:rPr>
              <a:t> = </a:t>
            </a:r>
            <a:r>
              <a:rPr lang="en-US" altLang="en-US" sz="2800" b="1">
                <a:latin typeface="Times New Roman" charset="0"/>
                <a:ea typeface="Times New Roman" charset="0"/>
                <a:cs typeface="Times New Roman" charset="0"/>
              </a:rPr>
              <a:t>5.28</a:t>
            </a:r>
            <a:r>
              <a:rPr lang="en-US" altLang="en-US" sz="2800">
                <a:latin typeface="Times New Roman" charset="0"/>
                <a:ea typeface="Times New Roman" charset="0"/>
                <a:cs typeface="Times New Roman" charset="0"/>
              </a:rPr>
              <a:t> </a:t>
            </a:r>
          </a:p>
        </p:txBody>
      </p:sp>
      <p:sp>
        <p:nvSpPr>
          <p:cNvPr id="563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ea typeface="Arial" charset="0"/>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endParaRPr lang="en-US" altLang="en-US" sz="1800"/>
          </a:p>
        </p:txBody>
      </p:sp>
      <p:graphicFrame>
        <p:nvGraphicFramePr>
          <p:cNvPr id="56325" name="Object 7"/>
          <p:cNvGraphicFramePr>
            <a:graphicFrameLocks noChangeAspect="1"/>
          </p:cNvGraphicFramePr>
          <p:nvPr/>
        </p:nvGraphicFramePr>
        <p:xfrm>
          <a:off x="1143000" y="3962400"/>
          <a:ext cx="6400800" cy="1250950"/>
        </p:xfrm>
        <a:graphic>
          <a:graphicData uri="http://schemas.openxmlformats.org/presentationml/2006/ole">
            <mc:AlternateContent xmlns:mc="http://schemas.openxmlformats.org/markup-compatibility/2006">
              <mc:Choice xmlns:v="urn:schemas-microsoft-com:vml" Requires="v">
                <p:oleObj spid="_x0000_s56330" name="Equation" r:id="rId3" imgW="2844800" imgH="558800" progId="Equation.3">
                  <p:embed/>
                </p:oleObj>
              </mc:Choice>
              <mc:Fallback>
                <p:oleObj name="Equation" r:id="rId3" imgW="2844800" imgH="558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62400"/>
                        <a:ext cx="6400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600" dirty="0">
                <a:latin typeface="Times New Roman" charset="0"/>
                <a:ea typeface="Times New Roman" charset="0"/>
                <a:cs typeface="Times New Roman" charset="0"/>
              </a:rPr>
              <a:t>Titration </a:t>
            </a:r>
            <a:r>
              <a:rPr lang="en-US" altLang="en-US" sz="3600" dirty="0" smtClean="0">
                <a:latin typeface="Times New Roman" charset="0"/>
                <a:ea typeface="Times New Roman" charset="0"/>
                <a:cs typeface="Times New Roman" charset="0"/>
              </a:rPr>
              <a:t>Exercise-#1</a:t>
            </a:r>
            <a:endParaRPr lang="en-US" altLang="en-US" sz="3600" dirty="0">
              <a:latin typeface="Times New Roman" charset="0"/>
              <a:ea typeface="Times New Roman" charset="0"/>
              <a:cs typeface="Times New Roman" charset="0"/>
            </a:endParaRPr>
          </a:p>
        </p:txBody>
      </p:sp>
      <p:sp>
        <p:nvSpPr>
          <p:cNvPr id="71683" name="Rectangle 3"/>
          <p:cNvSpPr>
            <a:spLocks noGrp="1" noChangeArrowheads="1"/>
          </p:cNvSpPr>
          <p:nvPr>
            <p:ph type="body" idx="1"/>
          </p:nvPr>
        </p:nvSpPr>
        <p:spPr/>
        <p:txBody>
          <a:bodyPr/>
          <a:lstStyle/>
          <a:p>
            <a:pPr>
              <a:buFontTx/>
              <a:buNone/>
            </a:pPr>
            <a:r>
              <a:rPr lang="en-US" altLang="en-US" sz="2800">
                <a:latin typeface="Times New Roman" charset="0"/>
              </a:rPr>
              <a:t>	25.0 mL of 0.10 M HCl is titrated with 0.10 M NaOH solution. (a) What is the pH of the acid before NaOH solution is added? (b) What is the pH after 15.0 mL of NaOH solution is added? (c) What is the pH of the solution after 25.0 mL of NaOH is added?</a:t>
            </a:r>
          </a:p>
          <a:p>
            <a:pPr>
              <a:buFontTx/>
              <a:buNone/>
            </a:pPr>
            <a:endParaRPr lang="en-US" altLang="en-US" sz="2800">
              <a:latin typeface="Times New Roman" charset="0"/>
            </a:endParaRPr>
          </a:p>
          <a:p>
            <a:pPr>
              <a:buFontTx/>
              <a:buNone/>
            </a:pPr>
            <a:endParaRPr lang="en-US" altLang="en-US" sz="2800">
              <a:latin typeface="Times New Roman" charset="0"/>
            </a:endParaRPr>
          </a:p>
          <a:p>
            <a:pPr>
              <a:buFontTx/>
              <a:buNone/>
            </a:pPr>
            <a:r>
              <a:rPr lang="en-US" altLang="en-US" sz="2800">
                <a:latin typeface="Times New Roman" charset="0"/>
              </a:rPr>
              <a:t>	</a:t>
            </a:r>
            <a:r>
              <a:rPr lang="en-US" altLang="en-US" sz="2400">
                <a:solidFill>
                  <a:schemeClr val="hlink"/>
                </a:solidFill>
                <a:latin typeface="Times New Roman" charset="0"/>
              </a:rPr>
              <a:t>(Answer: (a) pH = 1.00;  (b) pH = 1.60;  (c) pH = 7.00)</a:t>
            </a:r>
            <a:r>
              <a:rPr lang="en-US" altLang="en-US" sz="2800">
                <a:latin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3600" dirty="0">
                <a:latin typeface="Times New Roman" charset="0"/>
              </a:rPr>
              <a:t>Titration </a:t>
            </a:r>
            <a:r>
              <a:rPr lang="en-US" altLang="en-US" sz="3600" dirty="0" smtClean="0">
                <a:latin typeface="Times New Roman" charset="0"/>
              </a:rPr>
              <a:t>Exercise-#2</a:t>
            </a:r>
            <a:endParaRPr lang="en-US" altLang="en-US" sz="3600" dirty="0">
              <a:latin typeface="Times New Roman" charset="0"/>
            </a:endParaRPr>
          </a:p>
        </p:txBody>
      </p:sp>
      <p:sp>
        <p:nvSpPr>
          <p:cNvPr id="72707" name="Rectangle 3"/>
          <p:cNvSpPr>
            <a:spLocks noGrp="1" noChangeArrowheads="1"/>
          </p:cNvSpPr>
          <p:nvPr>
            <p:ph type="body" idx="1"/>
          </p:nvPr>
        </p:nvSpPr>
        <p:spPr/>
        <p:txBody>
          <a:bodyPr/>
          <a:lstStyle/>
          <a:p>
            <a:pPr>
              <a:buFontTx/>
              <a:buNone/>
            </a:pPr>
            <a:r>
              <a:rPr lang="en-US" altLang="en-US" sz="2800">
                <a:latin typeface="Times New Roman" charset="0"/>
              </a:rPr>
              <a:t>	25.0 mL of 0.10 M acetic acid is titrated with 0.10 M NaOH solution. (a) What is the pH of the acid solution before NaOH is added? (b) What is the pH after 15.0 mL of NaOH solution is added? (c) What is the pH after 25.0 mL of NaOH is added?</a:t>
            </a:r>
          </a:p>
          <a:p>
            <a:pPr>
              <a:buFontTx/>
              <a:buNone/>
            </a:pPr>
            <a:endParaRPr lang="en-US" altLang="en-US" sz="2800">
              <a:latin typeface="Times New Roman" charset="0"/>
            </a:endParaRPr>
          </a:p>
          <a:p>
            <a:pPr>
              <a:buFontTx/>
              <a:buNone/>
            </a:pPr>
            <a:r>
              <a:rPr lang="en-US" altLang="en-US" sz="2800">
                <a:latin typeface="Times New Roman" charset="0"/>
              </a:rPr>
              <a:t>	</a:t>
            </a:r>
            <a:r>
              <a:rPr lang="en-US" altLang="en-US" sz="2400">
                <a:solidFill>
                  <a:schemeClr val="hlink"/>
                </a:solidFill>
                <a:latin typeface="Times New Roman" charset="0"/>
              </a:rPr>
              <a:t>(Answer: (a) pH = 2.87;  (b) pH = 4.92;  pH = 8.72)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3600" dirty="0">
                <a:solidFill>
                  <a:schemeClr val="tx1"/>
                </a:solidFill>
                <a:latin typeface="Times New Roman" charset="0"/>
              </a:rPr>
              <a:t>Titration </a:t>
            </a:r>
            <a:r>
              <a:rPr lang="en-US" altLang="en-US" sz="3600" dirty="0" smtClean="0">
                <a:solidFill>
                  <a:schemeClr val="tx1"/>
                </a:solidFill>
                <a:latin typeface="Times New Roman" charset="0"/>
              </a:rPr>
              <a:t>Exercise-#3</a:t>
            </a:r>
            <a:endParaRPr lang="en-US" altLang="en-US" sz="3600" dirty="0">
              <a:solidFill>
                <a:schemeClr val="tx1"/>
              </a:solidFill>
              <a:latin typeface="Times New Roman" charset="0"/>
            </a:endParaRPr>
          </a:p>
        </p:txBody>
      </p:sp>
      <p:sp>
        <p:nvSpPr>
          <p:cNvPr id="73731" name="Rectangle 3"/>
          <p:cNvSpPr>
            <a:spLocks noGrp="1" noChangeArrowheads="1"/>
          </p:cNvSpPr>
          <p:nvPr>
            <p:ph type="body" idx="1"/>
          </p:nvPr>
        </p:nvSpPr>
        <p:spPr/>
        <p:txBody>
          <a:bodyPr/>
          <a:lstStyle/>
          <a:p>
            <a:pPr>
              <a:buFontTx/>
              <a:buNone/>
            </a:pPr>
            <a:r>
              <a:rPr lang="en-US" altLang="en-US" sz="2800">
                <a:latin typeface="Times New Roman" charset="0"/>
              </a:rPr>
              <a:t>	25.0 mL of 0.10 M lactic acid, HC</a:t>
            </a:r>
            <a:r>
              <a:rPr lang="en-US" altLang="en-US" sz="2800" baseline="-14000">
                <a:latin typeface="Times New Roman" charset="0"/>
              </a:rPr>
              <a:t>3</a:t>
            </a:r>
            <a:r>
              <a:rPr lang="en-US" altLang="en-US" sz="2800">
                <a:latin typeface="Times New Roman" charset="0"/>
              </a:rPr>
              <a:t>H</a:t>
            </a:r>
            <a:r>
              <a:rPr lang="en-US" altLang="en-US" sz="2800" baseline="-14000">
                <a:latin typeface="Times New Roman" charset="0"/>
              </a:rPr>
              <a:t>5</a:t>
            </a:r>
            <a:r>
              <a:rPr lang="en-US" altLang="en-US" sz="2800">
                <a:latin typeface="Times New Roman" charset="0"/>
              </a:rPr>
              <a:t>O</a:t>
            </a:r>
            <a:r>
              <a:rPr lang="en-US" altLang="en-US" sz="2800" baseline="-14000">
                <a:latin typeface="Times New Roman" charset="0"/>
              </a:rPr>
              <a:t>3</a:t>
            </a:r>
            <a:r>
              <a:rPr lang="en-US" altLang="en-US" sz="2800">
                <a:latin typeface="Times New Roman" charset="0"/>
              </a:rPr>
              <a:t>, is titrated with 0.10 M NaOH solution. After 15.0 mL of NaOH is added, the solution has pH = 4.03. (a) Calculate the </a:t>
            </a:r>
            <a:r>
              <a:rPr lang="en-US" altLang="en-US" sz="2800" i="1">
                <a:latin typeface="Times New Roman" charset="0"/>
              </a:rPr>
              <a:t>K</a:t>
            </a:r>
            <a:r>
              <a:rPr lang="en-US" altLang="en-US" sz="2800" baseline="-14000">
                <a:latin typeface="Times New Roman" charset="0"/>
              </a:rPr>
              <a:t>a</a:t>
            </a:r>
            <a:r>
              <a:rPr lang="en-US" altLang="en-US" sz="2800">
                <a:latin typeface="Times New Roman" charset="0"/>
              </a:rPr>
              <a:t> of lactic acid. (b) What is the initial pH of 0.10 M lactic acid before NaOH is added?</a:t>
            </a:r>
          </a:p>
          <a:p>
            <a:pPr>
              <a:buFontTx/>
              <a:buNone/>
            </a:pPr>
            <a:endParaRPr lang="en-US" altLang="en-US" sz="2800">
              <a:latin typeface="Times New Roman" charset="0"/>
            </a:endParaRPr>
          </a:p>
          <a:p>
            <a:pPr>
              <a:buFontTx/>
              <a:buNone/>
            </a:pPr>
            <a:endParaRPr lang="en-US" altLang="en-US" sz="2800">
              <a:latin typeface="Times New Roman" charset="0"/>
            </a:endParaRPr>
          </a:p>
          <a:p>
            <a:pPr>
              <a:buFontTx/>
              <a:buNone/>
            </a:pPr>
            <a:r>
              <a:rPr lang="en-US" altLang="en-US" sz="2800">
                <a:latin typeface="Times New Roman" charset="0"/>
              </a:rPr>
              <a:t>	</a:t>
            </a:r>
            <a:r>
              <a:rPr lang="en-US" altLang="en-US" sz="2400">
                <a:solidFill>
                  <a:schemeClr val="hlink"/>
                </a:solidFill>
                <a:latin typeface="Times New Roman" charset="0"/>
              </a:rPr>
              <a:t>(Answer: (a) K</a:t>
            </a:r>
            <a:r>
              <a:rPr lang="en-US" altLang="en-US" sz="2400" baseline="-12000">
                <a:solidFill>
                  <a:schemeClr val="hlink"/>
                </a:solidFill>
                <a:latin typeface="Times New Roman" charset="0"/>
              </a:rPr>
              <a:t>a</a:t>
            </a:r>
            <a:r>
              <a:rPr lang="en-US" altLang="en-US" sz="2400">
                <a:solidFill>
                  <a:schemeClr val="hlink"/>
                </a:solidFill>
                <a:latin typeface="Times New Roman" charset="0"/>
              </a:rPr>
              <a:t> = 1.4 x 10</a:t>
            </a:r>
            <a:r>
              <a:rPr lang="en-US" altLang="en-US" sz="2400" baseline="30000">
                <a:solidFill>
                  <a:schemeClr val="hlink"/>
                </a:solidFill>
                <a:latin typeface="Times New Roman" charset="0"/>
              </a:rPr>
              <a:t>-4</a:t>
            </a:r>
            <a:r>
              <a:rPr lang="en-US" altLang="en-US" sz="2400">
                <a:solidFill>
                  <a:schemeClr val="hlink"/>
                </a:solidFill>
                <a:latin typeface="Times New Roman" charset="0"/>
              </a:rPr>
              <a:t>;  (b) pH = 2.43)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5927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200" dirty="0" smtClean="0">
                <a:latin typeface="Times New Roman" charset="0"/>
                <a:ea typeface="Times New Roman" charset="0"/>
                <a:cs typeface="Times New Roman" charset="0"/>
              </a:rPr>
              <a:t>pH of Acetic Acid + Sodium Acetate Solution</a:t>
            </a:r>
            <a:endParaRPr lang="en-US" altLang="en-US" sz="3200"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sz="half" idx="1"/>
              </p:nvPr>
            </p:nvSpPr>
            <p:spPr>
              <a:xfrm>
                <a:off x="457200" y="1600200"/>
                <a:ext cx="8153400" cy="4876800"/>
              </a:xfrm>
            </p:spPr>
            <p:txBody>
              <a:bodyPr/>
              <a:lstStyle/>
              <a:p>
                <a:pPr eaLnBrk="1" hangingPunct="1">
                  <a:buFont typeface="Arial" charset="0"/>
                  <a:buChar char="•"/>
                </a:pPr>
                <a:r>
                  <a:rPr lang="en-US" altLang="en-US" sz="2000" dirty="0" smtClean="0">
                    <a:latin typeface="Times New Roman" charset="0"/>
                    <a:ea typeface="Times New Roman" charset="0"/>
                    <a:cs typeface="Times New Roman" charset="0"/>
                  </a:rPr>
                  <a:t>(from previous slide)</a:t>
                </a:r>
              </a:p>
              <a:p>
                <a:pPr eaLnBrk="1" hangingPunct="1">
                  <a:lnSpc>
                    <a:spcPct val="150000"/>
                  </a:lnSpc>
                  <a:buFont typeface="Arial" charset="0"/>
                  <a:buChar char="•"/>
                </a:pPr>
                <a:r>
                  <a:rPr lang="en-US" altLang="en-US" sz="2400" i="1" dirty="0" err="1" smtClean="0">
                    <a:latin typeface="Times New Roman" charset="0"/>
                    <a:ea typeface="Times New Roman" charset="0"/>
                    <a:cs typeface="Times New Roman" charset="0"/>
                  </a:rPr>
                  <a:t>K</a:t>
                </a:r>
                <a:r>
                  <a:rPr lang="en-US" altLang="en-US" sz="2400" i="1" baseline="-25000" dirty="0" err="1" smtClean="0">
                    <a:latin typeface="Times New Roman" charset="0"/>
                    <a:ea typeface="Times New Roman" charset="0"/>
                    <a:cs typeface="Times New Roman" charset="0"/>
                  </a:rPr>
                  <a:t>a</a:t>
                </a:r>
                <a:r>
                  <a:rPr lang="en-US" altLang="en-US" sz="2400" dirty="0" smtClean="0">
                    <a:latin typeface="Times New Roman" charset="0"/>
                    <a:ea typeface="Times New Roman" charset="0"/>
                    <a:cs typeface="Times New Roman" charset="0"/>
                  </a:rPr>
                  <a:t> = </a:t>
                </a:r>
                <a14:m>
                  <m:oMath xmlns:m="http://schemas.openxmlformats.org/officeDocument/2006/math">
                    <m:f>
                      <m:fPr>
                        <m:ctrlPr>
                          <a:rPr lang="en-US" altLang="en-US" sz="2400" i="1" smtClean="0">
                            <a:latin typeface="Cambria Math" panose="02040503050406030204" pitchFamily="18" charset="0"/>
                            <a:ea typeface="Times New Roman" charset="0"/>
                            <a:cs typeface="Times New Roman" charset="0"/>
                          </a:rPr>
                        </m:ctrlPr>
                      </m:fPr>
                      <m:num>
                        <m:d>
                          <m:dPr>
                            <m:begChr m:val="["/>
                            <m:endChr m:val="]"/>
                            <m:ctrlPr>
                              <a:rPr lang="en-US" altLang="en-US" sz="2400" b="0" i="1" smtClean="0">
                                <a:latin typeface="Cambria Math" panose="02040503050406030204" pitchFamily="18" charset="0"/>
                                <a:ea typeface="Times New Roman" charset="0"/>
                                <a:cs typeface="Times New Roman" charset="0"/>
                              </a:rPr>
                            </m:ctrlPr>
                          </m:dPr>
                          <m:e>
                            <m:sSup>
                              <m:sSupPr>
                                <m:ctrlPr>
                                  <a:rPr lang="en-US" altLang="en-US" sz="2400" b="0" i="1" smtClean="0">
                                    <a:latin typeface="Cambria Math" panose="02040503050406030204" pitchFamily="18" charset="0"/>
                                    <a:ea typeface="Times New Roman" charset="0"/>
                                    <a:cs typeface="Times New Roman" charset="0"/>
                                  </a:rPr>
                                </m:ctrlPr>
                              </m:sSupPr>
                              <m:e>
                                <m:r>
                                  <a:rPr lang="en-US" altLang="en-US" sz="2400" b="0" i="1" smtClean="0">
                                    <a:latin typeface="Cambria Math" charset="0"/>
                                    <a:ea typeface="Times New Roman" charset="0"/>
                                    <a:cs typeface="Times New Roman" charset="0"/>
                                  </a:rPr>
                                  <m:t>𝐻</m:t>
                                </m:r>
                              </m:e>
                              <m:sup>
                                <m:r>
                                  <a:rPr lang="en-US" altLang="en-US" sz="2400" b="0" i="1" smtClean="0">
                                    <a:latin typeface="Cambria Math" charset="0"/>
                                    <a:ea typeface="Times New Roman" charset="0"/>
                                    <a:cs typeface="Times New Roman" charset="0"/>
                                  </a:rPr>
                                  <m:t>+</m:t>
                                </m:r>
                              </m:sup>
                            </m:sSup>
                          </m:e>
                        </m:d>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𝐶𝐻</m:t>
                        </m:r>
                        <m:r>
                          <a:rPr lang="en-US" altLang="en-US" sz="2400" b="0" i="1" baseline="-25000" smtClean="0">
                            <a:latin typeface="Cambria Math" charset="0"/>
                            <a:ea typeface="Times New Roman" charset="0"/>
                            <a:cs typeface="Times New Roman" charset="0"/>
                          </a:rPr>
                          <m:t>3</m:t>
                        </m:r>
                        <m:r>
                          <a:rPr lang="en-US" altLang="en-US" sz="2400" b="0" i="1" smtClean="0">
                            <a:latin typeface="Cambria Math" charset="0"/>
                            <a:ea typeface="Times New Roman" charset="0"/>
                            <a:cs typeface="Times New Roman" charset="0"/>
                          </a:rPr>
                          <m:t>𝐶𝑂</m:t>
                        </m:r>
                        <m:sSup>
                          <m:sSupPr>
                            <m:ctrlPr>
                              <a:rPr lang="en-US" altLang="en-US" sz="2400" b="0" i="1" smtClean="0">
                                <a:latin typeface="Cambria Math" panose="02040503050406030204" pitchFamily="18" charset="0"/>
                                <a:ea typeface="Times New Roman" charset="0"/>
                                <a:cs typeface="Times New Roman" charset="0"/>
                              </a:rPr>
                            </m:ctrlPr>
                          </m:sSupPr>
                          <m:e>
                            <m:r>
                              <a:rPr lang="en-US" altLang="en-US" sz="2400" b="0" i="1" baseline="-25000" smtClean="0">
                                <a:latin typeface="Cambria Math" charset="0"/>
                                <a:ea typeface="Times New Roman" charset="0"/>
                                <a:cs typeface="Times New Roman" charset="0"/>
                              </a:rPr>
                              <m:t>2</m:t>
                            </m:r>
                          </m:e>
                          <m:sup>
                            <m:r>
                              <a:rPr lang="en-US" altLang="en-US" sz="2400" b="0" i="1" smtClean="0">
                                <a:latin typeface="Cambria Math" charset="0"/>
                                <a:ea typeface="Times New Roman" charset="0"/>
                                <a:cs typeface="Times New Roman" charset="0"/>
                              </a:rPr>
                              <m:t>−</m:t>
                            </m:r>
                          </m:sup>
                        </m:sSup>
                        <m:r>
                          <a:rPr lang="en-US" altLang="en-US" sz="2400" b="0" i="1" smtClean="0">
                            <a:latin typeface="Cambria Math" charset="0"/>
                            <a:ea typeface="Times New Roman" charset="0"/>
                            <a:cs typeface="Times New Roman" charset="0"/>
                          </a:rPr>
                          <m:t>]</m:t>
                        </m:r>
                      </m:num>
                      <m:den>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𝐶𝐻</m:t>
                        </m:r>
                        <m:r>
                          <a:rPr lang="en-US" altLang="en-US" sz="2400" b="0" i="1" baseline="-25000" smtClean="0">
                            <a:latin typeface="Cambria Math" charset="0"/>
                            <a:ea typeface="Times New Roman" charset="0"/>
                            <a:cs typeface="Times New Roman" charset="0"/>
                          </a:rPr>
                          <m:t>3</m:t>
                        </m:r>
                        <m:r>
                          <a:rPr lang="en-US" altLang="en-US" sz="2400" b="0" i="1" smtClean="0">
                            <a:latin typeface="Cambria Math" charset="0"/>
                            <a:ea typeface="Times New Roman" charset="0"/>
                            <a:cs typeface="Times New Roman" charset="0"/>
                          </a:rPr>
                          <m:t>𝐶𝑂</m:t>
                        </m:r>
                        <m:r>
                          <a:rPr lang="en-US" altLang="en-US" sz="2400" b="0" i="1" baseline="-25000" smtClean="0">
                            <a:latin typeface="Cambria Math" charset="0"/>
                            <a:ea typeface="Times New Roman" charset="0"/>
                            <a:cs typeface="Times New Roman" charset="0"/>
                          </a:rPr>
                          <m:t>2</m:t>
                        </m:r>
                        <m:r>
                          <a:rPr lang="en-US" altLang="en-US" sz="2400" b="0" i="1" smtClean="0">
                            <a:latin typeface="Cambria Math" charset="0"/>
                            <a:ea typeface="Times New Roman" charset="0"/>
                            <a:cs typeface="Times New Roman" charset="0"/>
                          </a:rPr>
                          <m:t>𝐻</m:t>
                        </m:r>
                        <m:r>
                          <a:rPr lang="en-US" altLang="en-US" sz="2400" b="0" i="1" smtClean="0">
                            <a:latin typeface="Cambria Math" charset="0"/>
                            <a:ea typeface="Times New Roman" charset="0"/>
                            <a:cs typeface="Times New Roman" charset="0"/>
                          </a:rPr>
                          <m:t>]</m:t>
                        </m:r>
                      </m:den>
                    </m:f>
                  </m:oMath>
                </a14:m>
                <a:r>
                  <a:rPr lang="en-US" altLang="en-US" sz="2400" i="1" dirty="0" smtClean="0">
                    <a:latin typeface="Times New Roman" charset="0"/>
                    <a:ea typeface="Times New Roman" charset="0"/>
                    <a:cs typeface="Times New Roman" charset="0"/>
                  </a:rPr>
                  <a:t> = </a:t>
                </a:r>
                <a14:m>
                  <m:oMath xmlns:m="http://schemas.openxmlformats.org/officeDocument/2006/math">
                    <m:f>
                      <m:fPr>
                        <m:ctrlPr>
                          <a:rPr lang="en-US" altLang="en-US" sz="2400" i="1" smtClean="0">
                            <a:latin typeface="Cambria Math" panose="02040503050406030204" pitchFamily="18" charset="0"/>
                            <a:ea typeface="Times New Roman" charset="0"/>
                            <a:cs typeface="Times New Roman" charset="0"/>
                          </a:rPr>
                        </m:ctrlPr>
                      </m:fPr>
                      <m:num>
                        <m:r>
                          <a:rPr lang="en-US" altLang="en-US" sz="2400" b="0" i="1" smtClean="0">
                            <a:latin typeface="Cambria Math" charset="0"/>
                            <a:ea typeface="Times New Roman" charset="0"/>
                            <a:cs typeface="Times New Roman" charset="0"/>
                          </a:rPr>
                          <m:t>𝑥</m:t>
                        </m:r>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1</m:t>
                        </m:r>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0</m:t>
                        </m:r>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𝑥</m:t>
                        </m:r>
                        <m:r>
                          <a:rPr lang="en-US" altLang="en-US" sz="2400" b="0" i="1" smtClean="0">
                            <a:latin typeface="Cambria Math" charset="0"/>
                            <a:ea typeface="Times New Roman" charset="0"/>
                            <a:cs typeface="Times New Roman" charset="0"/>
                          </a:rPr>
                          <m:t>)</m:t>
                        </m:r>
                      </m:num>
                      <m:den>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1</m:t>
                        </m:r>
                        <m:r>
                          <a:rPr lang="en-US" altLang="en-US" sz="2400" b="0" i="1" smtClean="0">
                            <a:latin typeface="Cambria Math" charset="0"/>
                            <a:ea typeface="Times New Roman" charset="0"/>
                            <a:cs typeface="Times New Roman" charset="0"/>
                          </a:rPr>
                          <m:t>.</m:t>
                        </m:r>
                        <m:r>
                          <a:rPr lang="en-US" altLang="en-US" sz="2400" b="0" i="1" smtClean="0">
                            <a:latin typeface="Cambria Math" charset="0"/>
                            <a:ea typeface="Times New Roman" charset="0"/>
                            <a:cs typeface="Times New Roman" charset="0"/>
                          </a:rPr>
                          <m:t>0</m:t>
                        </m:r>
                        <m:r>
                          <a:rPr lang="en-US" altLang="en-US" sz="2400" b="0" i="1" smtClean="0">
                            <a:latin typeface="Cambria Math" charset="0"/>
                            <a:ea typeface="Times New Roman" charset="0"/>
                            <a:cs typeface="Times New Roman" charset="0"/>
                          </a:rPr>
                          <m:t> −</m:t>
                        </m:r>
                        <m:r>
                          <a:rPr lang="en-US" altLang="en-US" sz="2400" b="0" i="1" smtClean="0">
                            <a:latin typeface="Cambria Math" charset="0"/>
                            <a:ea typeface="Times New Roman" charset="0"/>
                            <a:cs typeface="Times New Roman" charset="0"/>
                          </a:rPr>
                          <m:t>𝑥</m:t>
                        </m:r>
                        <m:r>
                          <a:rPr lang="en-US" altLang="en-US" sz="2400" b="0" i="1" smtClean="0">
                            <a:latin typeface="Cambria Math" charset="0"/>
                            <a:ea typeface="Times New Roman" charset="0"/>
                            <a:cs typeface="Times New Roman" charset="0"/>
                          </a:rPr>
                          <m:t>)</m:t>
                        </m:r>
                      </m:den>
                    </m:f>
                  </m:oMath>
                </a14:m>
                <a:r>
                  <a:rPr lang="en-US" altLang="en-US" sz="2400" i="1"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1.8 x 10</a:t>
                </a:r>
                <a:r>
                  <a:rPr lang="en-US" altLang="en-US" sz="2400" baseline="30000" dirty="0" smtClean="0">
                    <a:latin typeface="Times New Roman" charset="0"/>
                    <a:ea typeface="Times New Roman" charset="0"/>
                    <a:cs typeface="Times New Roman" charset="0"/>
                  </a:rPr>
                  <a:t>-5 </a:t>
                </a:r>
                <a:r>
                  <a:rPr lang="en-US" altLang="en-US" sz="2400" dirty="0" smtClean="0">
                    <a:latin typeface="Times New Roman" charset="0"/>
                    <a:ea typeface="Times New Roman" charset="0"/>
                    <a:cs typeface="Times New Roman" charset="0"/>
                  </a:rPr>
                  <a:t> </a:t>
                </a:r>
              </a:p>
              <a:p>
                <a:pPr eaLnBrk="1" hangingPunct="1">
                  <a:lnSpc>
                    <a:spcPct val="150000"/>
                  </a:lnSpc>
                  <a:buFont typeface="Arial" charset="0"/>
                  <a:buChar char="•"/>
                </a:pPr>
                <a:r>
                  <a:rPr lang="en-US" altLang="en-US" sz="2400" i="1" dirty="0" smtClean="0">
                    <a:latin typeface="Times New Roman" charset="0"/>
                    <a:ea typeface="Times New Roman" charset="0"/>
                    <a:cs typeface="Times New Roman" charset="0"/>
                  </a:rPr>
                  <a:t>By approximation</a:t>
                </a:r>
                <a:r>
                  <a:rPr lang="en-US" altLang="en-US" sz="2400" dirty="0" smtClean="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x</a:t>
                </a:r>
                <a:r>
                  <a:rPr lang="en-US" altLang="en-US" sz="2400" dirty="0" smtClean="0">
                    <a:latin typeface="Times New Roman" charset="0"/>
                    <a:ea typeface="Times New Roman" charset="0"/>
                    <a:cs typeface="Times New Roman" charset="0"/>
                  </a:rPr>
                  <a:t> &lt;&lt; 1.0; (1.0 + </a:t>
                </a:r>
                <a:r>
                  <a:rPr lang="en-US" altLang="en-US" sz="2400" i="1" dirty="0" smtClean="0">
                    <a:latin typeface="Times New Roman" charset="0"/>
                    <a:ea typeface="Times New Roman" charset="0"/>
                    <a:cs typeface="Times New Roman" charset="0"/>
                  </a:rPr>
                  <a:t>x</a:t>
                </a:r>
                <a:r>
                  <a:rPr lang="en-US" altLang="en-US" sz="2400" dirty="0" smtClean="0">
                    <a:latin typeface="Times New Roman" charset="0"/>
                    <a:ea typeface="Times New Roman" charset="0"/>
                    <a:cs typeface="Times New Roman" charset="0"/>
                  </a:rPr>
                  <a:t>) ~ (1.0 – </a:t>
                </a:r>
                <a:r>
                  <a:rPr lang="en-US" altLang="en-US" sz="2400" i="1" dirty="0" smtClean="0">
                    <a:latin typeface="Times New Roman" charset="0"/>
                    <a:ea typeface="Times New Roman" charset="0"/>
                    <a:cs typeface="Times New Roman" charset="0"/>
                  </a:rPr>
                  <a:t>x</a:t>
                </a:r>
                <a:r>
                  <a:rPr lang="en-US" altLang="en-US" sz="2400" dirty="0" smtClean="0">
                    <a:latin typeface="Times New Roman" charset="0"/>
                    <a:ea typeface="Times New Roman" charset="0"/>
                    <a:cs typeface="Times New Roman" charset="0"/>
                  </a:rPr>
                  <a:t>) ~ 1.0;</a:t>
                </a:r>
              </a:p>
              <a:p>
                <a:pPr eaLnBrk="1" hangingPunct="1">
                  <a:buFont typeface="Arial" charset="0"/>
                  <a:buChar char="•"/>
                </a:pPr>
                <a:r>
                  <a:rPr lang="en-US" altLang="en-US" sz="2400" dirty="0" smtClean="0">
                    <a:latin typeface="Times New Roman" charset="0"/>
                    <a:ea typeface="Times New Roman" charset="0"/>
                    <a:cs typeface="Times New Roman" charset="0"/>
                    <a:sym typeface="Wingdings" charset="2"/>
                  </a:rPr>
                  <a:t>Then,  </a:t>
                </a:r>
                <a14:m>
                  <m:oMath xmlns:m="http://schemas.openxmlformats.org/officeDocument/2006/math">
                    <m:f>
                      <m:fPr>
                        <m:ctrlPr>
                          <a:rPr lang="en-US" altLang="en-US" sz="2800" i="1" smtClean="0">
                            <a:latin typeface="Cambria Math" panose="02040503050406030204" pitchFamily="18" charset="0"/>
                            <a:ea typeface="Times New Roman" charset="0"/>
                            <a:cs typeface="Times New Roman" charset="0"/>
                          </a:rPr>
                        </m:ctrlPr>
                      </m:fPr>
                      <m:num>
                        <m:r>
                          <a:rPr lang="en-US" altLang="en-US" sz="2800" b="0" i="1" smtClean="0">
                            <a:latin typeface="Cambria Math" charset="0"/>
                            <a:ea typeface="Times New Roman" charset="0"/>
                            <a:cs typeface="Times New Roman" charset="0"/>
                          </a:rPr>
                          <m:t>𝑥</m:t>
                        </m:r>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1</m:t>
                        </m:r>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0</m:t>
                        </m:r>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𝑥</m:t>
                        </m:r>
                        <m:r>
                          <a:rPr lang="en-US" altLang="en-US" sz="2800" b="0" i="1" smtClean="0">
                            <a:latin typeface="Cambria Math" charset="0"/>
                            <a:ea typeface="Times New Roman" charset="0"/>
                            <a:cs typeface="Times New Roman" charset="0"/>
                          </a:rPr>
                          <m:t>)</m:t>
                        </m:r>
                      </m:num>
                      <m:den>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1</m:t>
                        </m:r>
                        <m:r>
                          <a:rPr lang="en-US" altLang="en-US" sz="2800" b="0" i="1" smtClean="0">
                            <a:latin typeface="Cambria Math" charset="0"/>
                            <a:ea typeface="Times New Roman" charset="0"/>
                            <a:cs typeface="Times New Roman" charset="0"/>
                          </a:rPr>
                          <m:t>.</m:t>
                        </m:r>
                        <m:r>
                          <a:rPr lang="en-US" altLang="en-US" sz="2800" b="0" i="1" smtClean="0">
                            <a:latin typeface="Cambria Math" charset="0"/>
                            <a:ea typeface="Times New Roman" charset="0"/>
                            <a:cs typeface="Times New Roman" charset="0"/>
                          </a:rPr>
                          <m:t>0</m:t>
                        </m:r>
                        <m:r>
                          <a:rPr lang="en-US" altLang="en-US" sz="2800" b="0" i="1" smtClean="0">
                            <a:latin typeface="Cambria Math" charset="0"/>
                            <a:ea typeface="Times New Roman" charset="0"/>
                            <a:cs typeface="Times New Roman" charset="0"/>
                          </a:rPr>
                          <m:t> −</m:t>
                        </m:r>
                        <m:r>
                          <a:rPr lang="en-US" altLang="en-US" sz="2800" b="0" i="1" smtClean="0">
                            <a:latin typeface="Cambria Math" charset="0"/>
                            <a:ea typeface="Times New Roman" charset="0"/>
                            <a:cs typeface="Times New Roman" charset="0"/>
                          </a:rPr>
                          <m:t>𝑥</m:t>
                        </m:r>
                        <m:r>
                          <a:rPr lang="en-US" altLang="en-US" sz="2800" b="0" i="1" smtClean="0">
                            <a:latin typeface="Cambria Math" charset="0"/>
                            <a:ea typeface="Times New Roman" charset="0"/>
                            <a:cs typeface="Times New Roman" charset="0"/>
                          </a:rPr>
                          <m:t>)</m:t>
                        </m:r>
                      </m:den>
                    </m:f>
                  </m:oMath>
                </a14:m>
                <a:r>
                  <a:rPr lang="en-US" altLang="en-US" sz="2800" i="1"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a:t>
                </a:r>
                <a:r>
                  <a:rPr lang="en-US" altLang="en-US" sz="2800" dirty="0" smtClean="0">
                    <a:latin typeface="Times New Roman" charset="0"/>
                    <a:ea typeface="Times New Roman" charset="0"/>
                    <a:cs typeface="Times New Roman" charset="0"/>
                  </a:rPr>
                  <a:t> </a:t>
                </a:r>
                <a:r>
                  <a:rPr lang="en-US" altLang="en-US" sz="2800" i="1" dirty="0" smtClean="0">
                    <a:latin typeface="Times New Roman" charset="0"/>
                    <a:ea typeface="Times New Roman" charset="0"/>
                    <a:cs typeface="Times New Roman" charset="0"/>
                  </a:rPr>
                  <a:t>x</a:t>
                </a:r>
                <a:r>
                  <a:rPr lang="en-US" altLang="en-US" sz="2800" dirty="0" smtClean="0">
                    <a:latin typeface="Times New Roman" charset="0"/>
                    <a:ea typeface="Times New Roman" charset="0"/>
                    <a:cs typeface="Times New Roman" charset="0"/>
                  </a:rPr>
                  <a:t> </a:t>
                </a:r>
                <a:r>
                  <a:rPr lang="en-US" altLang="en-US" sz="2400" dirty="0" smtClean="0">
                    <a:latin typeface="Times New Roman" charset="0"/>
                    <a:ea typeface="Times New Roman" charset="0"/>
                    <a:cs typeface="Times New Roman" charset="0"/>
                  </a:rPr>
                  <a:t>= 1.8 x 10</a:t>
                </a:r>
                <a:r>
                  <a:rPr lang="en-US" altLang="en-US" sz="2400" baseline="30000" dirty="0" smtClean="0">
                    <a:latin typeface="Times New Roman" charset="0"/>
                    <a:ea typeface="Times New Roman" charset="0"/>
                    <a:cs typeface="Times New Roman" charset="0"/>
                  </a:rPr>
                  <a:t>-5</a:t>
                </a:r>
                <a:r>
                  <a:rPr lang="en-US" altLang="en-US" sz="2400" dirty="0" smtClean="0">
                    <a:latin typeface="Times New Roman" charset="0"/>
                    <a:ea typeface="Times New Roman" charset="0"/>
                    <a:cs typeface="Times New Roman" charset="0"/>
                  </a:rPr>
                  <a:t> </a:t>
                </a:r>
                <a:r>
                  <a:rPr lang="en-US" altLang="en-US" sz="2400" i="1" dirty="0" smtClean="0">
                    <a:latin typeface="Times New Roman" charset="0"/>
                    <a:ea typeface="Times New Roman" charset="0"/>
                    <a:cs typeface="Times New Roman" charset="0"/>
                  </a:rPr>
                  <a:t>M</a:t>
                </a:r>
                <a:r>
                  <a:rPr lang="en-US" altLang="en-US" sz="2400" dirty="0" smtClean="0">
                    <a:latin typeface="Times New Roman" charset="0"/>
                    <a:ea typeface="Times New Roman" charset="0"/>
                    <a:cs typeface="Times New Roman" charset="0"/>
                  </a:rPr>
                  <a:t> = [H</a:t>
                </a:r>
                <a:r>
                  <a:rPr lang="en-US" altLang="en-US" sz="2400" baseline="300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a:t>
                </a:r>
              </a:p>
              <a:p>
                <a:pPr eaLnBrk="1" hangingPunct="1">
                  <a:buFont typeface="Arial" charset="0"/>
                  <a:buChar char="•"/>
                </a:pPr>
                <a:r>
                  <a:rPr lang="en-US" altLang="en-US" sz="2400" dirty="0" smtClean="0">
                    <a:latin typeface="Times New Roman" charset="0"/>
                    <a:ea typeface="Times New Roman" charset="0"/>
                    <a:cs typeface="Times New Roman" charset="0"/>
                    <a:sym typeface="Wingdings" charset="2"/>
                  </a:rPr>
                  <a:t>pH = -log(</a:t>
                </a:r>
                <a:r>
                  <a:rPr lang="en-US" altLang="en-US" sz="2400" dirty="0" smtClean="0">
                    <a:latin typeface="Times New Roman" charset="0"/>
                    <a:ea typeface="Times New Roman" charset="0"/>
                    <a:cs typeface="Times New Roman" charset="0"/>
                  </a:rPr>
                  <a:t>1.8 x 10</a:t>
                </a:r>
                <a:r>
                  <a:rPr lang="en-US" altLang="en-US" sz="2400" baseline="30000" dirty="0" smtClean="0">
                    <a:latin typeface="Times New Roman" charset="0"/>
                    <a:ea typeface="Times New Roman" charset="0"/>
                    <a:cs typeface="Times New Roman" charset="0"/>
                  </a:rPr>
                  <a:t>-5</a:t>
                </a:r>
                <a:r>
                  <a:rPr lang="en-US" altLang="en-US" sz="2400" dirty="0" smtClean="0">
                    <a:latin typeface="Times New Roman" charset="0"/>
                    <a:ea typeface="Times New Roman" charset="0"/>
                    <a:cs typeface="Times New Roman" charset="0"/>
                  </a:rPr>
                  <a:t>) = </a:t>
                </a:r>
                <a:r>
                  <a:rPr lang="en-US" altLang="en-US" sz="2400" b="1" dirty="0" smtClean="0">
                    <a:latin typeface="Times New Roman" charset="0"/>
                    <a:ea typeface="Times New Roman" charset="0"/>
                    <a:cs typeface="Times New Roman" charset="0"/>
                  </a:rPr>
                  <a:t>4.74</a:t>
                </a:r>
                <a:endParaRPr lang="en-US" altLang="en-US" sz="2400" b="1" dirty="0">
                  <a:latin typeface="Times New Roman" charset="0"/>
                  <a:ea typeface="Times New Roman" charset="0"/>
                  <a:cs typeface="Times New Roman" charset="0"/>
                  <a:sym typeface="Wingdings" charset="2"/>
                </a:endParaRPr>
              </a:p>
              <a:p>
                <a:pPr marL="457200" lvl="1" indent="0" eaLnBrk="1" hangingPunct="1">
                  <a:buNone/>
                </a:pPr>
                <a:endParaRPr lang="en-US" altLang="en-US" sz="2000" dirty="0">
                  <a:latin typeface="Times New Roman" charset="0"/>
                  <a:ea typeface="Times New Roman" charset="0"/>
                  <a:cs typeface="Times New Roman" charset="0"/>
                  <a:sym typeface="Wingdings" charset="2"/>
                </a:endParaRPr>
              </a:p>
              <a:p>
                <a:pPr eaLnBrk="1" hangingPunct="1">
                  <a:buFont typeface="Arial" charset="0"/>
                  <a:buChar char="•"/>
                </a:pPr>
                <a:r>
                  <a:rPr lang="en-US" altLang="en-US" sz="2400" dirty="0" smtClean="0">
                    <a:latin typeface="Times New Roman" charset="0"/>
                    <a:ea typeface="Times New Roman" charset="0"/>
                    <a:cs typeface="Times New Roman" charset="0"/>
                  </a:rPr>
                  <a:t>Thus, </a:t>
                </a:r>
                <a:r>
                  <a:rPr lang="en-US" altLang="en-US" sz="2400" dirty="0">
                    <a:latin typeface="Times New Roman" charset="0"/>
                    <a:ea typeface="Times New Roman" charset="0"/>
                    <a:cs typeface="Times New Roman" charset="0"/>
                  </a:rPr>
                  <a:t>s</a:t>
                </a:r>
                <a:r>
                  <a:rPr lang="en-US" altLang="en-US" sz="2000" dirty="0" smtClean="0">
                    <a:latin typeface="Times New Roman" charset="0"/>
                    <a:ea typeface="Times New Roman" charset="0"/>
                    <a:cs typeface="Times New Roman" charset="0"/>
                  </a:rPr>
                  <a:t>olution </a:t>
                </a:r>
                <a:r>
                  <a:rPr lang="en-US" altLang="en-US" sz="2000" dirty="0">
                    <a:latin typeface="Times New Roman" charset="0"/>
                    <a:ea typeface="Times New Roman" charset="0"/>
                    <a:cs typeface="Times New Roman" charset="0"/>
                  </a:rPr>
                  <a:t>containing </a:t>
                </a:r>
                <a:r>
                  <a:rPr lang="en-US" altLang="en-US" sz="2000" dirty="0" smtClean="0">
                    <a:latin typeface="Times New Roman" charset="0"/>
                    <a:ea typeface="Times New Roman" charset="0"/>
                    <a:cs typeface="Times New Roman" charset="0"/>
                  </a:rPr>
                  <a:t>a mixture of CH</a:t>
                </a:r>
                <a:r>
                  <a:rPr lang="en-US" altLang="en-US" sz="20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CO</a:t>
                </a:r>
                <a:r>
                  <a:rPr lang="en-US" altLang="en-US" sz="20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H </a:t>
                </a:r>
                <a:r>
                  <a:rPr lang="en-US" altLang="en-US" sz="2000" dirty="0">
                    <a:latin typeface="Times New Roman" charset="0"/>
                    <a:ea typeface="Times New Roman" charset="0"/>
                    <a:cs typeface="Times New Roman" charset="0"/>
                  </a:rPr>
                  <a:t>and </a:t>
                </a:r>
                <a:r>
                  <a:rPr lang="en-US" altLang="en-US" sz="2000" dirty="0" smtClean="0">
                    <a:latin typeface="Times New Roman" charset="0"/>
                    <a:ea typeface="Times New Roman" charset="0"/>
                    <a:cs typeface="Times New Roman" charset="0"/>
                  </a:rPr>
                  <a:t>NaCH</a:t>
                </a:r>
                <a:r>
                  <a:rPr lang="en-US" altLang="en-US" sz="2000" baseline="-12000" dirty="0" smtClean="0">
                    <a:latin typeface="Times New Roman" charset="0"/>
                    <a:ea typeface="Times New Roman" charset="0"/>
                    <a:cs typeface="Times New Roman" charset="0"/>
                  </a:rPr>
                  <a:t>3</a:t>
                </a:r>
                <a:r>
                  <a:rPr lang="en-US" altLang="en-US" sz="2000" dirty="0" smtClean="0">
                    <a:latin typeface="Times New Roman" charset="0"/>
                    <a:ea typeface="Times New Roman" charset="0"/>
                    <a:cs typeface="Times New Roman" charset="0"/>
                  </a:rPr>
                  <a:t>CO</a:t>
                </a:r>
                <a:r>
                  <a:rPr lang="en-US" altLang="en-US" sz="2000" baseline="-12000" dirty="0" smtClean="0">
                    <a:latin typeface="Times New Roman" charset="0"/>
                    <a:ea typeface="Times New Roman" charset="0"/>
                    <a:cs typeface="Times New Roman" charset="0"/>
                  </a:rPr>
                  <a:t>2</a:t>
                </a:r>
                <a:r>
                  <a:rPr lang="en-US" altLang="en-US" sz="2000" dirty="0" smtClean="0">
                    <a:latin typeface="Times New Roman" charset="0"/>
                    <a:ea typeface="Times New Roman" charset="0"/>
                    <a:cs typeface="Times New Roman" charset="0"/>
                  </a:rPr>
                  <a:t> has a pH value between that of the acid solution and the conjugate base solution.</a:t>
                </a:r>
                <a:endParaRPr lang="en-US" altLang="en-US" sz="2000" dirty="0">
                  <a:latin typeface="Times New Roman" charset="0"/>
                  <a:ea typeface="Times New Roman" charset="0"/>
                  <a:cs typeface="Times New Roman" charset="0"/>
                </a:endParaRPr>
              </a:p>
            </p:txBody>
          </p:sp>
        </mc:Choice>
        <mc:Fallback xmlns="">
          <p:sp>
            <p:nvSpPr>
              <p:cNvPr id="8195" name="Rectangle 3"/>
              <p:cNvSpPr>
                <a:spLocks noGrp="1" noRot="1" noChangeAspect="1" noMove="1" noResize="1" noEditPoints="1" noAdjustHandles="1" noChangeArrowheads="1" noChangeShapeType="1" noTextEdit="1"/>
              </p:cNvSpPr>
              <p:nvPr>
                <p:ph type="body" sz="half" idx="1"/>
              </p:nvPr>
            </p:nvSpPr>
            <p:spPr>
              <a:xfrm>
                <a:off x="457200" y="1600200"/>
                <a:ext cx="8153400" cy="4876800"/>
              </a:xfrm>
              <a:blipFill rotWithShape="0">
                <a:blip r:embed="rId2"/>
                <a:stretch>
                  <a:fillRect l="-972" t="-750" r="-52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600">
                <a:latin typeface="Times New Roman" charset="0"/>
                <a:ea typeface="Times New Roman" charset="0"/>
                <a:cs typeface="Times New Roman" charset="0"/>
              </a:rPr>
              <a:t>Solving Problems with Buffered Solutions</a:t>
            </a:r>
          </a:p>
        </p:txBody>
      </p:sp>
      <p:pic>
        <p:nvPicPr>
          <p:cNvPr id="9219" name="Picture 4" descr="ch15_0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981200"/>
            <a:ext cx="8229600" cy="3810000"/>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Buffering: How Does It Work?</a:t>
            </a:r>
          </a:p>
        </p:txBody>
      </p:sp>
      <p:pic>
        <p:nvPicPr>
          <p:cNvPr id="10243" name="Picture 4" descr="ch15_0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073275"/>
            <a:ext cx="8229600" cy="3579813"/>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Buffering: How Does It Work?</a:t>
            </a:r>
          </a:p>
        </p:txBody>
      </p:sp>
      <p:pic>
        <p:nvPicPr>
          <p:cNvPr id="11267" name="Picture 4" descr="ch15_0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89063" y="1600200"/>
            <a:ext cx="6365875" cy="4525963"/>
          </a:xfrm>
          <a:noFill/>
          <a:ln w="12700">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1641</TotalTime>
  <Words>1730</Words>
  <Application>Microsoft Office PowerPoint</Application>
  <PresentationFormat>On-screen Show (4:3)</PresentationFormat>
  <Paragraphs>327</Paragraphs>
  <Slides>58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Cambria Math</vt:lpstr>
      <vt:lpstr>Comic Sans MS</vt:lpstr>
      <vt:lpstr>Lucida Sans Unicode</vt:lpstr>
      <vt:lpstr>Symbol</vt:lpstr>
      <vt:lpstr>Times New Roman</vt:lpstr>
      <vt:lpstr>Wingdings</vt:lpstr>
      <vt:lpstr>Default Design</vt:lpstr>
      <vt:lpstr>Equation</vt:lpstr>
      <vt:lpstr>Acid-Base Equilibria</vt:lpstr>
      <vt:lpstr>Common Ion Effect</vt:lpstr>
      <vt:lpstr>A Common Ion Effect</vt:lpstr>
      <vt:lpstr>pH of Acetic Acid &amp; Sodium Acetate Solutions</vt:lpstr>
      <vt:lpstr>pH of Acetic Acid + Sodium Acetate Solution  </vt:lpstr>
      <vt:lpstr>pH of Acetic Acid + Sodium Acetate Solution</vt:lpstr>
      <vt:lpstr>Solving Problems with Buffered Solutions</vt:lpstr>
      <vt:lpstr>Buffering: How Does It Work?</vt:lpstr>
      <vt:lpstr>Buffering: How Does It Work?</vt:lpstr>
      <vt:lpstr>Buffer Solutions</vt:lpstr>
      <vt:lpstr>Buffering Reactions</vt:lpstr>
      <vt:lpstr>Henderson–Hasselbalch Equation</vt:lpstr>
      <vt:lpstr>pH of Buffer Solution: Example-#1</vt:lpstr>
      <vt:lpstr>Characteristics of Buffer Solutions</vt:lpstr>
      <vt:lpstr>Characteristics of Buffer Solutions</vt:lpstr>
      <vt:lpstr>Buffering Capacity</vt:lpstr>
      <vt:lpstr>Common Buffers and Their pH Range</vt:lpstr>
      <vt:lpstr>Choosing a Buffer System</vt:lpstr>
      <vt:lpstr>Making Buffer Solution: Example-#2</vt:lpstr>
      <vt:lpstr>Solutions to Buffer: Example-#2</vt:lpstr>
      <vt:lpstr>Solutions to Buffer: Example-#2</vt:lpstr>
      <vt:lpstr>Buffer Exercise-#1</vt:lpstr>
      <vt:lpstr>Buffer Exercise-#2</vt:lpstr>
      <vt:lpstr>Buffer Exercise-#3</vt:lpstr>
      <vt:lpstr>Buffer Exercise-#4</vt:lpstr>
      <vt:lpstr>Buffer Exercise-#5</vt:lpstr>
      <vt:lpstr>Titration and pH Curves</vt:lpstr>
      <vt:lpstr>The pH Curve for the Titration of 50.0 mL of 0.200 M HNO3 with 0.100 M NaOH</vt:lpstr>
      <vt:lpstr>The pH Curve for the Titration of 100.0 mL of 0.50 M NaOH with 1.0 M HCI</vt:lpstr>
      <vt:lpstr>The pH Curve for the Titration of 50.0 mL of 0.100 M HC2H3O2 with 0.100 M NaOH</vt:lpstr>
      <vt:lpstr>The pH Curve for the Titration of 100.0mL of 0.050 M NH3 with 0.10 M HCl</vt:lpstr>
      <vt:lpstr>Acid-Base Indicators</vt:lpstr>
      <vt:lpstr>The Acid and Base forms of Phenolphthalein and their respective colors.</vt:lpstr>
      <vt:lpstr>The Methyl Orange: yellow in basic solution and red in acidic solution</vt:lpstr>
      <vt:lpstr>Choosing Indicators</vt:lpstr>
      <vt:lpstr>pH Ranges for Indicators</vt:lpstr>
      <vt:lpstr>Common Indicators</vt:lpstr>
      <vt:lpstr>Useful pH Ranges for Several Common Indicators</vt:lpstr>
      <vt:lpstr>Calculating the pH of solution during titration</vt:lpstr>
      <vt:lpstr>Titration Problem: Example-#1</vt:lpstr>
      <vt:lpstr>pH of Weak Acid-Strong Base Titrations</vt:lpstr>
      <vt:lpstr>Titration Problem: Example-#2 </vt:lpstr>
      <vt:lpstr>Solution to Titration Problem: Example-#2</vt:lpstr>
      <vt:lpstr>Solution to Titration Problem: Example-#2</vt:lpstr>
      <vt:lpstr>Solution to Titration Problem: Example-#2</vt:lpstr>
      <vt:lpstr>Solution to Titration Problem: Example-#2</vt:lpstr>
      <vt:lpstr>Solution to Titration Problem: Example-#2</vt:lpstr>
      <vt:lpstr>pH of Strong Acid-Weak Base Titrations</vt:lpstr>
      <vt:lpstr>Titration Problem: Example-#3</vt:lpstr>
      <vt:lpstr>Solution to Titration Problem: Example-#3</vt:lpstr>
      <vt:lpstr>Solution to Titration Problem: Example-#3</vt:lpstr>
      <vt:lpstr>Solution to Titration Problem: Example-#3</vt:lpstr>
      <vt:lpstr>Solution to Titration Problem: Example-#3</vt:lpstr>
      <vt:lpstr>Solution to Titration Problem: Example-#3</vt:lpstr>
      <vt:lpstr>Titration Exercise-#1</vt:lpstr>
      <vt:lpstr>Titration Exercise-#2</vt:lpstr>
      <vt:lpstr>Titration Exercise-#3</vt:lpstr>
      <vt:lpstr>PowerPoint Presentation</vt:lpstr>
    </vt:vector>
  </TitlesOfParts>
  <Company>PCCD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Acid-Base Equilibria</dc:title>
  <dc:creator>Siraj Omar</dc:creator>
  <cp:lastModifiedBy>Siraj Omar</cp:lastModifiedBy>
  <cp:revision>48</cp:revision>
  <dcterms:created xsi:type="dcterms:W3CDTF">2010-01-30T20:28:31Z</dcterms:created>
  <dcterms:modified xsi:type="dcterms:W3CDTF">2018-05-22T02:46:05Z</dcterms:modified>
</cp:coreProperties>
</file>