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31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32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ctiveX/activeX4.xml" ContentType="application/vnd.ms-office.activeX+xml"/>
  <Override PartName="/ppt/activeX/activeX4.bin" ContentType="application/vnd.ms-office.activeX"/>
  <Override PartName="/ppt/notesSlides/notesSlide35.xml" ContentType="application/vnd.openxmlformats-officedocument.presentationml.notesSlide+xml"/>
  <Override PartName="/ppt/activeX/activeX5.xml" ContentType="application/vnd.ms-office.activeX+xml"/>
  <Override PartName="/ppt/activeX/activeX5.bin" ContentType="application/vnd.ms-office.activeX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activeX/activeX6.xml" ContentType="application/vnd.ms-office.activeX+xml"/>
  <Override PartName="/ppt/activeX/activeX6.bin" ContentType="application/vnd.ms-office.activeX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7" r:id="rId2"/>
    <p:sldId id="258" r:id="rId3"/>
    <p:sldId id="332" r:id="rId4"/>
    <p:sldId id="333" r:id="rId5"/>
    <p:sldId id="334" r:id="rId6"/>
    <p:sldId id="335" r:id="rId7"/>
    <p:sldId id="336" r:id="rId8"/>
    <p:sldId id="271" r:id="rId9"/>
    <p:sldId id="270" r:id="rId10"/>
    <p:sldId id="272" r:id="rId11"/>
    <p:sldId id="273" r:id="rId12"/>
    <p:sldId id="274" r:id="rId13"/>
    <p:sldId id="275" r:id="rId14"/>
    <p:sldId id="337" r:id="rId15"/>
    <p:sldId id="338" r:id="rId16"/>
    <p:sldId id="339" r:id="rId17"/>
    <p:sldId id="278" r:id="rId18"/>
    <p:sldId id="281" r:id="rId19"/>
    <p:sldId id="282" r:id="rId20"/>
    <p:sldId id="283" r:id="rId21"/>
    <p:sldId id="279" r:id="rId22"/>
    <p:sldId id="280" r:id="rId23"/>
    <p:sldId id="288" r:id="rId24"/>
    <p:sldId id="259" r:id="rId25"/>
    <p:sldId id="260" r:id="rId26"/>
    <p:sldId id="261" r:id="rId27"/>
    <p:sldId id="262" r:id="rId28"/>
    <p:sldId id="264" r:id="rId29"/>
    <p:sldId id="265" r:id="rId30"/>
    <p:sldId id="266" r:id="rId31"/>
    <p:sldId id="267" r:id="rId32"/>
    <p:sldId id="268" r:id="rId33"/>
    <p:sldId id="269" r:id="rId34"/>
    <p:sldId id="287" r:id="rId35"/>
    <p:sldId id="293" r:id="rId36"/>
    <p:sldId id="321" r:id="rId37"/>
    <p:sldId id="302" r:id="rId38"/>
    <p:sldId id="298" r:id="rId39"/>
    <p:sldId id="284" r:id="rId40"/>
    <p:sldId id="285" r:id="rId41"/>
    <p:sldId id="286" r:id="rId42"/>
    <p:sldId id="299" r:id="rId43"/>
    <p:sldId id="294" r:id="rId44"/>
    <p:sldId id="295" r:id="rId45"/>
    <p:sldId id="296" r:id="rId46"/>
    <p:sldId id="322" r:id="rId47"/>
    <p:sldId id="303" r:id="rId48"/>
    <p:sldId id="304" r:id="rId49"/>
    <p:sldId id="306" r:id="rId50"/>
    <p:sldId id="307" r:id="rId51"/>
    <p:sldId id="308" r:id="rId52"/>
    <p:sldId id="309" r:id="rId53"/>
    <p:sldId id="305" r:id="rId54"/>
    <p:sldId id="310" r:id="rId55"/>
    <p:sldId id="313" r:id="rId56"/>
    <p:sldId id="311" r:id="rId57"/>
    <p:sldId id="340" r:id="rId58"/>
    <p:sldId id="312" r:id="rId59"/>
    <p:sldId id="314" r:id="rId60"/>
    <p:sldId id="289" r:id="rId61"/>
    <p:sldId id="291" r:id="rId62"/>
    <p:sldId id="290" r:id="rId63"/>
    <p:sldId id="328" r:id="rId64"/>
    <p:sldId id="327" r:id="rId65"/>
    <p:sldId id="329" r:id="rId66"/>
    <p:sldId id="292" r:id="rId67"/>
    <p:sldId id="319" r:id="rId68"/>
    <p:sldId id="320" r:id="rId69"/>
    <p:sldId id="316" r:id="rId70"/>
    <p:sldId id="324" r:id="rId71"/>
    <p:sldId id="323" r:id="rId72"/>
    <p:sldId id="325" r:id="rId73"/>
    <p:sldId id="317" r:id="rId74"/>
    <p:sldId id="331" r:id="rId75"/>
    <p:sldId id="330" r:id="rId76"/>
    <p:sldId id="318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6" autoAdjust="0"/>
    <p:restoredTop sz="86326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3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A2ED3A-4754-432F-AB4D-310000F6A50A}" type="datetimeFigureOut">
              <a:rPr lang="en-US"/>
              <a:pPr>
                <a:defRPr/>
              </a:pPr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86FFC36-01DF-4EF9-B2D5-DA6399A8C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94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D702E3-124D-4D06-9352-483BA7D3B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70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F12480D-04DC-474E-8790-51BA7EC8D2B8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7194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2AD15E1-18FF-431E-8B51-E7DDCF3F9142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072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2EB4486-BF27-41F8-8545-A34FE491C555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746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0839856-CBEE-4D35-BE87-2C90B1685DB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344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85969E2-E4EE-431A-8A2E-CAE79A4D6B81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3374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C0A2785-79C0-4A94-A089-796E808A72CB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7081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BF8C5A6-090C-4CA4-83A8-340490C6CD7C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9071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35A030F-90BF-441D-812F-DCA64ABDAC0C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6999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5840F7C-37E0-4A09-973B-5EB12DA14800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0171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E1CD1BB-6279-4E01-9198-B9D594121A2A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1.00 mol / (125.0 / 1000) = 8.00 M</a:t>
            </a:r>
          </a:p>
        </p:txBody>
      </p:sp>
    </p:spTree>
    <p:extLst>
      <p:ext uri="{BB962C8B-B14F-4D97-AF65-F5344CB8AC3E}">
        <p14:creationId xmlns:p14="http://schemas.microsoft.com/office/powerpoint/2010/main" val="285579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9C9993ED-E61C-44DF-88A4-18A2F9C0B0E7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2.00 mol / 10.0 M = 0.200 L</a:t>
            </a:r>
          </a:p>
        </p:txBody>
      </p:sp>
    </p:spTree>
    <p:extLst>
      <p:ext uri="{BB962C8B-B14F-4D97-AF65-F5344CB8AC3E}">
        <p14:creationId xmlns:p14="http://schemas.microsoft.com/office/powerpoint/2010/main" val="404521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A2E262D-5932-428F-A758-5596AA5CE9E4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3999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749F48D-B9AA-4F43-B2A8-27B623BB262A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9949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8659D8B-EBBC-494D-805A-EDDA2E161B67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[5.5 g / (5.5 g + 78.2 g)] × 100 = 6.6%</a:t>
            </a:r>
          </a:p>
        </p:txBody>
      </p:sp>
    </p:spTree>
    <p:extLst>
      <p:ext uri="{BB962C8B-B14F-4D97-AF65-F5344CB8AC3E}">
        <p14:creationId xmlns:p14="http://schemas.microsoft.com/office/powerpoint/2010/main" val="2465977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7320EEE-9E27-4671-9520-C90F60A662B9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8158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978C127-3259-4358-A40F-B6D2B25FDAC8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8.00 g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PO</a:t>
            </a:r>
            <a:r>
              <a:rPr lang="en-US" altLang="en-US" sz="1400" baseline="-25000" smtClean="0"/>
              <a:t>4</a:t>
            </a:r>
            <a:r>
              <a:rPr lang="en-US" altLang="en-US" smtClean="0"/>
              <a:t> × (1 mol / 97.994 g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PO</a:t>
            </a:r>
            <a:r>
              <a:rPr lang="en-US" altLang="en-US" sz="1400" baseline="-25000" smtClean="0"/>
              <a:t>4</a:t>
            </a:r>
            <a:r>
              <a:rPr lang="en-US" altLang="en-US" smtClean="0"/>
              <a:t>) = 0.0816 mol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PO</a:t>
            </a:r>
            <a:r>
              <a:rPr lang="en-US" altLang="en-US" sz="1400" baseline="-25000" smtClean="0"/>
              <a:t>4</a:t>
            </a: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100.0 mL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mtClean="0"/>
              <a:t> × (1.00 g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mtClean="0"/>
              <a:t> / mL) × (1 mol / 18.016 g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mtClean="0"/>
              <a:t>) = 5.55 mol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Mole Fraction (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PO</a:t>
            </a:r>
            <a:r>
              <a:rPr lang="en-US" altLang="en-US" sz="1400" baseline="-25000" smtClean="0"/>
              <a:t>4</a:t>
            </a:r>
            <a:r>
              <a:rPr lang="en-US" altLang="en-US" smtClean="0"/>
              <a:t>) = 0.0816 mol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PO</a:t>
            </a:r>
            <a:r>
              <a:rPr lang="en-US" altLang="en-US" sz="1400" baseline="-25000" smtClean="0"/>
              <a:t>4</a:t>
            </a:r>
            <a:r>
              <a:rPr lang="en-US" altLang="en-US" smtClean="0"/>
              <a:t> / [0.0816 mol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PO</a:t>
            </a:r>
            <a:r>
              <a:rPr lang="en-US" altLang="en-US" sz="1400" baseline="-25000" smtClean="0"/>
              <a:t>4</a:t>
            </a:r>
            <a:r>
              <a:rPr lang="en-US" altLang="en-US" smtClean="0"/>
              <a:t> + 5.55 mol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mtClean="0"/>
              <a:t>] = 0.0145</a:t>
            </a:r>
          </a:p>
        </p:txBody>
      </p:sp>
    </p:spTree>
    <p:extLst>
      <p:ext uri="{BB962C8B-B14F-4D97-AF65-F5344CB8AC3E}">
        <p14:creationId xmlns:p14="http://schemas.microsoft.com/office/powerpoint/2010/main" val="3070537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0036DCF-6304-4539-9039-C42F0CE2B98A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670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A348D88-58EF-44BF-B691-428A129029A0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8.00 g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PO</a:t>
            </a:r>
            <a:r>
              <a:rPr lang="en-US" altLang="en-US" sz="1400" baseline="-25000" smtClean="0"/>
              <a:t>4</a:t>
            </a:r>
            <a:r>
              <a:rPr lang="en-US" altLang="en-US" smtClean="0"/>
              <a:t> × (1 mol / 97.994 g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PO</a:t>
            </a:r>
            <a:r>
              <a:rPr lang="en-US" altLang="en-US" sz="1400" baseline="-25000" smtClean="0"/>
              <a:t>4</a:t>
            </a:r>
            <a:r>
              <a:rPr lang="en-US" altLang="en-US" smtClean="0"/>
              <a:t>) = 0.0816 mol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PO</a:t>
            </a:r>
            <a:r>
              <a:rPr lang="en-US" altLang="en-US" sz="1400" baseline="-25000" smtClean="0"/>
              <a:t>4</a:t>
            </a: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100.0 mL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mtClean="0"/>
              <a:t> × (1.00 g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mtClean="0"/>
              <a:t> / mL) × (1 kg / 1000 g) = 0.1000 kg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Molality = 0.0816 mol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PO</a:t>
            </a:r>
            <a:r>
              <a:rPr lang="en-US" altLang="en-US" sz="1400" baseline="-25000" smtClean="0"/>
              <a:t>4</a:t>
            </a:r>
            <a:r>
              <a:rPr lang="en-US" altLang="en-US" smtClean="0"/>
              <a:t> / 0.1000 kg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mtClean="0"/>
              <a:t>] = 0.816 </a:t>
            </a:r>
            <a:r>
              <a:rPr lang="en-US" altLang="en-US" i="1" smtClean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991268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52FAF98-AE21-4689-A8D7-D617BB718683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1467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87022D8-08AF-4D43-AAFC-8A95599C2F8C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9271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A564A40-5F99-4E6A-ABD2-42707E00F75D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7550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11E0E11-C119-415B-B1EF-068E17F27E2B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924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9A50CDA-B17F-4683-9502-3C7A72923869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2710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B76F738-841F-4884-8E22-BF08BBAA8CD8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36203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929F8910-F6E1-49A0-B6FA-F35646631600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9007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42FA1E7-AABD-4839-8445-70BA1D1DDE50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7104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AB4C9FD-E478-4FAE-9DB2-F206789BB7DE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07648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FB47663-9A3D-4890-BA31-70C8626494B4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7355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4C3DE09-0646-4BE6-A68A-3073F467F7FB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15185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3BEF8DB-616B-48EC-B584-B187FD5F74E1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66924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B730020-92BC-47D5-925C-235076F08798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change in temperature is </a:t>
            </a:r>
            <a:r>
              <a:rPr lang="el-GR" altLang="en-US" smtClean="0"/>
              <a:t>Δ</a:t>
            </a:r>
            <a:r>
              <a:rPr lang="en-US" altLang="en-US" i="1" smtClean="0"/>
              <a:t>T</a:t>
            </a:r>
            <a:r>
              <a:rPr lang="en-US" altLang="en-US" smtClean="0"/>
              <a:t> =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b</a:t>
            </a:r>
            <a:r>
              <a:rPr lang="en-US" altLang="en-US" i="1" smtClean="0"/>
              <a:t>m</a:t>
            </a:r>
            <a:r>
              <a:rPr lang="en-US" altLang="en-US" baseline="-25000" smtClean="0"/>
              <a:t>solute</a:t>
            </a:r>
            <a:r>
              <a:rPr lang="en-US" altLang="en-US" smtClean="0"/>
              <a:t>.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b</a:t>
            </a:r>
            <a:r>
              <a:rPr lang="en-US" altLang="en-US" smtClean="0"/>
              <a:t> is 0.51 °C·kg/mol. To solve for</a:t>
            </a:r>
            <a:r>
              <a:rPr lang="en-US" altLang="en-US" i="1" smtClean="0"/>
              <a:t>m</a:t>
            </a:r>
            <a:r>
              <a:rPr lang="en-US" altLang="en-US" baseline="-25000" smtClean="0"/>
              <a:t>solute</a:t>
            </a:r>
            <a:r>
              <a:rPr lang="en-US" altLang="en-US" smtClean="0"/>
              <a:t>, use the equation </a:t>
            </a:r>
            <a:r>
              <a:rPr lang="en-US" altLang="en-US" i="1" smtClean="0"/>
              <a:t>m</a:t>
            </a:r>
            <a:r>
              <a:rPr lang="en-US" altLang="en-US" smtClean="0"/>
              <a:t> = moles of solute/kg of solvent.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Moles of solute = (25.00 g glucose)(1 mol / 180.16 g glucose) = 0.1388 mol glucose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Kg of solvent = (200.0 g)(1 kg / 1000 g) = 0.2000 kg water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i="1" smtClean="0"/>
              <a:t>m</a:t>
            </a:r>
            <a:r>
              <a:rPr lang="en-US" altLang="en-US" baseline="-25000" smtClean="0"/>
              <a:t>solute</a:t>
            </a:r>
            <a:r>
              <a:rPr lang="en-US" altLang="en-US" smtClean="0"/>
              <a:t> = (0.1388 mol glucose) / (0.2000 kg water) = 0.6938 mol/kg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l-GR" altLang="en-US" smtClean="0"/>
              <a:t>Δ</a:t>
            </a:r>
            <a:r>
              <a:rPr lang="en-US" altLang="en-US" i="1" smtClean="0"/>
              <a:t>T</a:t>
            </a:r>
            <a:r>
              <a:rPr lang="en-US" altLang="en-US" smtClean="0"/>
              <a:t> = (0.51 °C·kg/mol)(0.6938 mol/kg) = 0.35 °C.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boiling point of the resulting solution is 100.00 °C + 0.35 °C = 100.35 °C.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Note: Use the red box animation to assist in explaining how to solve the problem.</a:t>
            </a:r>
          </a:p>
        </p:txBody>
      </p:sp>
    </p:spTree>
    <p:extLst>
      <p:ext uri="{BB962C8B-B14F-4D97-AF65-F5344CB8AC3E}">
        <p14:creationId xmlns:p14="http://schemas.microsoft.com/office/powerpoint/2010/main" val="24260489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893E8D1-47FF-48CE-B6F3-24DA36644E35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solution is 72.8% sucrose and 27.2% sodium chloride. The mole fraction of the sucrose is 0.313. To solve this problem, the students must assume that i = 2 for NaCl.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Note: Use the red box animation to assist in explaining how to solve the problem.</a:t>
            </a:r>
          </a:p>
        </p:txBody>
      </p:sp>
    </p:spTree>
    <p:extLst>
      <p:ext uri="{BB962C8B-B14F-4D97-AF65-F5344CB8AC3E}">
        <p14:creationId xmlns:p14="http://schemas.microsoft.com/office/powerpoint/2010/main" val="25198688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69C3B7A-AC82-4F8D-962D-79C483523161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037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2F5A61C-B577-4BC3-AEBA-A22EB82F97D3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07065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F01A9C4-764B-4934-9A81-5687A92AABA7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80397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53DC232-9CA9-4EFF-AF4E-EEA99418D81D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40934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2ADC55-1020-47F4-8D54-79897F9E75EA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56316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8DC829D-8CB8-4561-85CE-736F90E74D80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cell will explode (or at least expand). The concentration of the solution is 0.186 m. Thus, the cell has a higher concentration, and water will enter the cell.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Note: Use the red box animation to assist in explaining how to solve the problem.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6763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F93390B-DBC2-45CC-B779-95B51B6C0A21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molar mass is 111 g/mol.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Note: Use the red box animation to assist in explaining how to solve the problem.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18551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3CD5F69-C27B-469F-8D28-245D590BBAFE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32651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13A8019-845D-4DC5-9675-01F41D096A93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53719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69BA9D3-18B0-4792-9D4C-D3EF128D6548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25325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CECE81A-72E6-420A-A768-65E97A6C18F2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80934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9A57B5A-8528-473A-9421-85AA38D01B55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848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FBB2630-3151-4681-AA8B-86B4E075E6F7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33209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50FACCE-BF49-4BAF-9E99-92A0452D254F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97942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95EE0C2-CFC1-4242-A01F-F03C4C931F14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21272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0C3BB9F-1963-4858-93FB-0BAA3B38B09D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a) Positive deviation; Hexane is non-polar, chloroform is polar. </a:t>
            </a:r>
          </a:p>
          <a:p>
            <a:pPr eaLnBrk="1" hangingPunct="1"/>
            <a:r>
              <a:rPr lang="en-US" altLang="en-US" smtClean="0"/>
              <a:t>b) Negative deviation; Both are polar, and the ethyl alcohol molecules can form stronger hydrogen bonding with the water molecules than it can with other alcohol molecules. </a:t>
            </a:r>
          </a:p>
          <a:p>
            <a:pPr eaLnBrk="1" hangingPunct="1"/>
            <a:r>
              <a:rPr lang="en-US" altLang="en-US" smtClean="0"/>
              <a:t>c) Ideal; Both are non-polar with similar molar masses.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260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D69980C-C87B-45BF-8032-5D9B3B60204B}" type="slidenum">
              <a:rPr lang="en-US" altLang="en-US"/>
              <a:pPr>
                <a:spcBef>
                  <a:spcPct val="0"/>
                </a:spcBef>
              </a:pPr>
              <a:t>69</a:t>
            </a:fld>
            <a:endParaRPr lang="en-US" alt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90326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74FF882-60BE-4EA2-B9BF-065CDDE17054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38996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E15BCC0-B7E6-44DB-A56C-D00F8E651FF8}" type="slidenum">
              <a:rPr lang="en-US" altLang="en-US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936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B0EC388-98AE-4FEE-B4CA-686FD692312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9730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F94A891-4F75-4F25-8965-1C051132CCA1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577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4B58BBF-4683-4AB8-9070-97B534CF95B4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Oil is a mixture of nonpolar molecules that interact through London dispersion forces, which depend on molecule size. </a:t>
            </a:r>
            <a:r>
              <a:rPr lang="el-GR" altLang="en-US" smtClean="0">
                <a:cs typeface="Times New Roman" pitchFamily="18" charset="0"/>
              </a:rPr>
              <a:t>Δ</a:t>
            </a:r>
            <a:r>
              <a:rPr lang="en-US" altLang="en-US" smtClean="0">
                <a:cs typeface="Times New Roman" pitchFamily="18" charset="0"/>
              </a:rPr>
              <a:t>H</a:t>
            </a:r>
            <a:r>
              <a:rPr lang="en-US" altLang="en-US" baseline="-25000" smtClean="0">
                <a:cs typeface="Times New Roman" pitchFamily="18" charset="0"/>
              </a:rPr>
              <a:t>1</a:t>
            </a:r>
            <a:r>
              <a:rPr lang="en-US" altLang="en-US" smtClean="0">
                <a:cs typeface="Times New Roman" pitchFamily="18" charset="0"/>
              </a:rPr>
              <a:t> will be relatively large for the large oil molecules. The term </a:t>
            </a:r>
            <a:r>
              <a:rPr lang="el-GR" altLang="en-US" smtClean="0">
                <a:cs typeface="Times New Roman" pitchFamily="18" charset="0"/>
              </a:rPr>
              <a:t>Δ</a:t>
            </a:r>
            <a:r>
              <a:rPr lang="en-US" altLang="en-US" smtClean="0">
                <a:cs typeface="Times New Roman" pitchFamily="18" charset="0"/>
              </a:rPr>
              <a:t>H</a:t>
            </a:r>
            <a:r>
              <a:rPr lang="en-US" altLang="en-US" baseline="-25000" smtClean="0">
                <a:cs typeface="Times New Roman" pitchFamily="18" charset="0"/>
              </a:rPr>
              <a:t>3</a:t>
            </a:r>
            <a:r>
              <a:rPr lang="en-US" altLang="en-US" smtClean="0">
                <a:cs typeface="Times New Roman" pitchFamily="18" charset="0"/>
              </a:rPr>
              <a:t> will be small, since interactions between the nonpolar solute molecules and the polar water molecules will be negligible. However, </a:t>
            </a:r>
            <a:r>
              <a:rPr lang="el-GR" altLang="en-US" smtClean="0">
                <a:cs typeface="Times New Roman" pitchFamily="18" charset="0"/>
              </a:rPr>
              <a:t>Δ</a:t>
            </a:r>
            <a:r>
              <a:rPr lang="en-US" altLang="en-US" smtClean="0">
                <a:cs typeface="Times New Roman" pitchFamily="18" charset="0"/>
              </a:rPr>
              <a:t>H</a:t>
            </a:r>
            <a:r>
              <a:rPr lang="en-US" altLang="en-US" baseline="-25000" smtClean="0">
                <a:cs typeface="Times New Roman" pitchFamily="18" charset="0"/>
              </a:rPr>
              <a:t>2</a:t>
            </a:r>
            <a:r>
              <a:rPr lang="en-US" altLang="en-US" smtClean="0">
                <a:cs typeface="Times New Roman" pitchFamily="18" charset="0"/>
              </a:rPr>
              <a:t> will be large and positive because it takes considerable energy to overcome the hydrogen bonding forces among the water molecules to expand the solvent. Thus </a:t>
            </a:r>
            <a:r>
              <a:rPr lang="el-GR" altLang="en-US" smtClean="0">
                <a:cs typeface="Times New Roman" pitchFamily="18" charset="0"/>
              </a:rPr>
              <a:t>Δ</a:t>
            </a:r>
            <a:r>
              <a:rPr lang="en-US" altLang="en-US" smtClean="0">
                <a:cs typeface="Times New Roman" pitchFamily="18" charset="0"/>
              </a:rPr>
              <a:t>H</a:t>
            </a:r>
            <a:r>
              <a:rPr lang="en-US" altLang="en-US" baseline="-25000" smtClean="0">
                <a:cs typeface="Times New Roman" pitchFamily="18" charset="0"/>
              </a:rPr>
              <a:t>soln</a:t>
            </a:r>
            <a:r>
              <a:rPr lang="en-US" altLang="en-US" smtClean="0">
                <a:cs typeface="Times New Roman" pitchFamily="18" charset="0"/>
              </a:rPr>
              <a:t> will be large and positive because of the </a:t>
            </a:r>
            <a:r>
              <a:rPr lang="el-GR" altLang="en-US" smtClean="0">
                <a:cs typeface="Times New Roman" pitchFamily="18" charset="0"/>
              </a:rPr>
              <a:t>Δ</a:t>
            </a:r>
            <a:r>
              <a:rPr lang="en-US" altLang="en-US" smtClean="0">
                <a:cs typeface="Times New Roman" pitchFamily="18" charset="0"/>
              </a:rPr>
              <a:t>H</a:t>
            </a:r>
            <a:r>
              <a:rPr lang="en-US" altLang="en-US" baseline="-25000" smtClean="0">
                <a:cs typeface="Times New Roman" pitchFamily="18" charset="0"/>
              </a:rPr>
              <a:t>1</a:t>
            </a:r>
            <a:r>
              <a:rPr lang="en-US" altLang="en-US" smtClean="0">
                <a:cs typeface="Times New Roman" pitchFamily="18" charset="0"/>
              </a:rPr>
              <a:t> and </a:t>
            </a:r>
            <a:r>
              <a:rPr lang="el-GR" altLang="en-US" smtClean="0">
                <a:cs typeface="Times New Roman" pitchFamily="18" charset="0"/>
              </a:rPr>
              <a:t>Δ</a:t>
            </a:r>
            <a:r>
              <a:rPr lang="en-US" altLang="en-US" smtClean="0">
                <a:cs typeface="Times New Roman" pitchFamily="18" charset="0"/>
              </a:rPr>
              <a:t>H</a:t>
            </a:r>
            <a:r>
              <a:rPr lang="en-US" altLang="en-US" baseline="-25000" smtClean="0">
                <a:cs typeface="Times New Roman" pitchFamily="18" charset="0"/>
              </a:rPr>
              <a:t>2</a:t>
            </a:r>
            <a:r>
              <a:rPr lang="en-US" altLang="en-US" smtClean="0">
                <a:cs typeface="Times New Roman" pitchFamily="18" charset="0"/>
              </a:rPr>
              <a:t> terms. Since a large amount of energy would have to be expended to form an oil-water solution, this process does not occur to any appreciable extent.</a:t>
            </a:r>
            <a:endParaRPr lang="el-GR" altLang="en-US" smtClean="0">
              <a:cs typeface="Times New Roman" pitchFamily="18" charset="0"/>
            </a:endParaRP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885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3588E2E-7920-412C-A186-0F72443F813B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689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D5315-9F76-4833-849A-D828CAE0D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83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B72A6-12D6-4AFC-BFAD-D2CE98B15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1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76C06-6EAF-434E-AA06-CA740AFE0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94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FC6ED-7308-4996-BECB-D8B75E49E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90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6ABC8-D84C-4C09-8BBB-5A9260FE3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03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B47A0-B428-4BFD-A6D5-9956010C2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68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8860B-7751-4B17-B986-32C2A4FDC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04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2E51F-6436-4AA5-A23D-6FC4B3B22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037CF-8854-453B-8A80-F0E316C23D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73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4057B-2498-495D-B3CE-FF62AEC9B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61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7A8F5-E4FA-4511-94AD-E16D2455E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57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6EDC1AB-2315-4841-9249-774995C622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\\marcus\HMC07\Projects\Input\To_LearningMate\2008\zumdahl8e_lecture_outline\Chapter_11\Chapter_11_Intro.ppt#-1,2,Slide 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wmf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wmf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6.wmf"/><Relationship Id="rId4" Type="http://schemas.openxmlformats.org/officeDocument/2006/relationships/notesSlide" Target="../notesSlides/notesSlid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  <a:noFill/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Solution Composition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  <a:hlinkClick r:id="rId3" action="ppaction://hlinkpres?slideindex=2&amp;slidetitle=Slide 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The Energies of Solution Formation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  <a:hlinkClick r:id="rId3" action="ppaction://hlinkpres?slideindex=2&amp;slidetitle=Slide 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Factors Affecting Solubility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  <a:hlinkClick r:id="rId3" action="ppaction://hlinkpres?slideindex=2&amp;slidetitle=Slide 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The Vapor Pressures of Solutions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  <a:hlinkClick r:id="rId3" action="ppaction://hlinkpres?slideindex=2&amp;slidetitle=Slide 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Boiling-Point Elevation and Freezing-Point  Depression</a:t>
            </a:r>
            <a:endParaRPr lang="en-US" altLang="en-US" sz="2600" dirty="0" smtClean="0">
              <a:latin typeface="Times New Roman" pitchFamily="18" charset="0"/>
              <a:cs typeface="Times New Roman" pitchFamily="18" charset="0"/>
              <a:hlinkClick r:id="rId3" action="ppaction://hlinkpres?slideindex=2&amp;slidetitle=Slide 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Osmotic Pressure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  <a:hlinkClick r:id="rId3" action="ppaction://hlinkpres?slideindex=2&amp;slidetitle=Slide 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Colligative Properties of Electrolyte Solutions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  <a:hlinkClick r:id="rId3" action="ppaction://hlinkpres?slideindex=2&amp;slidetitle=Slide 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Colloids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  <a:hlinkClick r:id="rId3" action="ppaction://hlinkpres?slideindex=2&amp;slidetitle=Slide 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Solution Properties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Steps in the Dissolving Process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Steps 1 and 2 require energy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– energy needed to separate solute and solvent particles.</a:t>
            </a:r>
          </a:p>
          <a:p>
            <a:pPr marL="914400" lvl="1" indent="-457200" eaLnBrk="1" hangingPunct="1">
              <a:buFontTx/>
              <a:buNone/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	Intermolecular forces that hold solute and solvent particles.</a:t>
            </a:r>
          </a:p>
          <a:p>
            <a:pPr marL="457200" indent="-457200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Step 3 releases energy – interactions between solute and solvent molecules results in energy being released.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Enthalpy of Solution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457200" indent="-457200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Enthalpy change associated with the formation of a solution is the sum of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of each steps: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3600" smtClean="0"/>
              <a:t> 		</a:t>
            </a:r>
            <a:r>
              <a:rPr lang="el-GR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1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soln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25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25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25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baseline="-25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 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baseline="-25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1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solute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1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solvent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1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mixture</a:t>
            </a:r>
            <a:r>
              <a:rPr lang="en-US" altLang="en-US" baseline="-25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None/>
            </a:pPr>
            <a:endParaRPr lang="en-US" altLang="en-US" sz="20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12000" smtClean="0">
                <a:latin typeface="Times New Roman" pitchFamily="18" charset="0"/>
                <a:cs typeface="Times New Roman" pitchFamily="18" charset="0"/>
              </a:rPr>
              <a:t>soln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may have a positive sign or a negative sign depends on magnitudes of individual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Enthalpy (Heat) of Solution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508" name="Picture 4" descr="figure_11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467600" cy="3946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90600"/>
            <a:ext cx="6019800" cy="685800"/>
          </a:xfrm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Concept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Check-#1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924800" cy="259080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Explain why water and oil (a long chain  hydrocarbon) </a:t>
            </a:r>
            <a:r>
              <a:rPr lang="en-US" alt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not mix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. In your explanation, be sure to address how 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3600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plays a role.</a:t>
            </a:r>
          </a:p>
        </p:txBody>
      </p:sp>
      <p:pic>
        <p:nvPicPr>
          <p:cNvPr id="2355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 autoUpdateAnimBg="0"/>
      <p:bldP spid="419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Enthalpy of Hydration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Symbol" pitchFamily="18" charset="2"/>
              </a:rPr>
              <a:t>	D</a:t>
            </a:r>
            <a:r>
              <a:rPr lang="en-US" altLang="en-US" i="1" smtClean="0">
                <a:latin typeface="Times New Roman" pitchFamily="18" charset="0"/>
              </a:rPr>
              <a:t>H</a:t>
            </a:r>
            <a:r>
              <a:rPr lang="en-US" altLang="en-US" baseline="-14000" smtClean="0">
                <a:latin typeface="Times New Roman" pitchFamily="18" charset="0"/>
              </a:rPr>
              <a:t>hydration</a:t>
            </a:r>
            <a:r>
              <a:rPr lang="en-US" altLang="en-US" smtClean="0">
                <a:latin typeface="Times New Roman" pitchFamily="18" charset="0"/>
              </a:rPr>
              <a:t> = </a:t>
            </a:r>
            <a:r>
              <a:rPr lang="en-US" altLang="en-US" smtClean="0">
                <a:latin typeface="Symbol" pitchFamily="18" charset="2"/>
              </a:rPr>
              <a:t>D</a:t>
            </a:r>
            <a:r>
              <a:rPr lang="en-US" altLang="en-US" i="1" smtClean="0">
                <a:latin typeface="Times New Roman" pitchFamily="18" charset="0"/>
              </a:rPr>
              <a:t>H</a:t>
            </a:r>
            <a:r>
              <a:rPr lang="en-US" altLang="en-US" baseline="-14000" smtClean="0">
                <a:latin typeface="Times New Roman" pitchFamily="18" charset="0"/>
              </a:rPr>
              <a:t>solvent</a:t>
            </a:r>
            <a:r>
              <a:rPr lang="en-US" altLang="en-US" smtClean="0">
                <a:latin typeface="Times New Roman" pitchFamily="18" charset="0"/>
              </a:rPr>
              <a:t> + </a:t>
            </a:r>
            <a:r>
              <a:rPr lang="en-US" altLang="en-US" smtClean="0">
                <a:latin typeface="Symbol" pitchFamily="18" charset="2"/>
              </a:rPr>
              <a:t>D</a:t>
            </a:r>
            <a:r>
              <a:rPr lang="en-US" altLang="en-US" i="1" smtClean="0">
                <a:latin typeface="Times New Roman" pitchFamily="18" charset="0"/>
              </a:rPr>
              <a:t>H</a:t>
            </a:r>
            <a:r>
              <a:rPr lang="en-US" altLang="en-US" baseline="-14000" smtClean="0">
                <a:latin typeface="Times New Roman" pitchFamily="18" charset="0"/>
              </a:rPr>
              <a:t>mixing </a:t>
            </a:r>
            <a:r>
              <a:rPr lang="en-US" altLang="en-US" smtClean="0"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0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 </a:t>
            </a:r>
            <a:r>
              <a:rPr lang="en-US" altLang="en-US" smtClean="0">
                <a:latin typeface="Symbol" pitchFamily="18" charset="2"/>
              </a:rPr>
              <a:t>D</a:t>
            </a:r>
            <a:r>
              <a:rPr lang="en-US" altLang="en-US" i="1" smtClean="0">
                <a:latin typeface="Times New Roman" pitchFamily="18" charset="0"/>
              </a:rPr>
              <a:t>H</a:t>
            </a:r>
            <a:r>
              <a:rPr lang="en-US" altLang="en-US" baseline="-14000" smtClean="0">
                <a:latin typeface="Times New Roman" pitchFamily="18" charset="0"/>
              </a:rPr>
              <a:t>solution</a:t>
            </a:r>
            <a:r>
              <a:rPr lang="en-US" altLang="en-US" smtClean="0">
                <a:latin typeface="Times New Roman" pitchFamily="18" charset="0"/>
              </a:rPr>
              <a:t> = </a:t>
            </a:r>
            <a:r>
              <a:rPr lang="en-US" altLang="en-US" smtClean="0">
                <a:latin typeface="Symbol" pitchFamily="18" charset="2"/>
              </a:rPr>
              <a:t>D</a:t>
            </a:r>
            <a:r>
              <a:rPr lang="en-US" altLang="en-US" i="1" smtClean="0">
                <a:latin typeface="Times New Roman" pitchFamily="18" charset="0"/>
              </a:rPr>
              <a:t>H</a:t>
            </a:r>
            <a:r>
              <a:rPr lang="en-US" altLang="en-US" baseline="-14000" smtClean="0">
                <a:latin typeface="Times New Roman" pitchFamily="18" charset="0"/>
              </a:rPr>
              <a:t>solute</a:t>
            </a:r>
            <a:r>
              <a:rPr lang="en-US" altLang="en-US" smtClean="0">
                <a:latin typeface="Times New Roman" pitchFamily="18" charset="0"/>
              </a:rPr>
              <a:t> + </a:t>
            </a:r>
            <a:r>
              <a:rPr lang="en-US" altLang="en-US" smtClean="0">
                <a:latin typeface="Symbol" pitchFamily="18" charset="2"/>
              </a:rPr>
              <a:t>D</a:t>
            </a:r>
            <a:r>
              <a:rPr lang="en-US" altLang="en-US" i="1" smtClean="0">
                <a:latin typeface="Times New Roman" pitchFamily="18" charset="0"/>
              </a:rPr>
              <a:t>H</a:t>
            </a:r>
            <a:r>
              <a:rPr lang="en-US" altLang="en-US" baseline="-14000" smtClean="0">
                <a:latin typeface="Times New Roman" pitchFamily="18" charset="0"/>
              </a:rPr>
              <a:t>hydration </a:t>
            </a:r>
            <a:r>
              <a:rPr lang="en-US" altLang="en-US" smtClean="0"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0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 </a:t>
            </a:r>
            <a:r>
              <a:rPr lang="en-US" altLang="en-US" smtClean="0">
                <a:latin typeface="Symbol" pitchFamily="18" charset="2"/>
              </a:rPr>
              <a:t>D</a:t>
            </a:r>
            <a:r>
              <a:rPr lang="en-US" altLang="en-US" i="1" smtClean="0">
                <a:latin typeface="Times New Roman" pitchFamily="18" charset="0"/>
              </a:rPr>
              <a:t>H</a:t>
            </a:r>
            <a:r>
              <a:rPr lang="en-US" altLang="en-US" baseline="-14000" smtClean="0">
                <a:latin typeface="Times New Roman" pitchFamily="18" charset="0"/>
              </a:rPr>
              <a:t>hydration</a:t>
            </a:r>
            <a:r>
              <a:rPr lang="en-US" altLang="en-US" smtClean="0">
                <a:latin typeface="Times New Roman" pitchFamily="18" charset="0"/>
              </a:rPr>
              <a:t>: </a:t>
            </a:r>
            <a:r>
              <a:rPr lang="en-US" altLang="en-US" i="1" smtClean="0">
                <a:latin typeface="Times New Roman" pitchFamily="18" charset="0"/>
              </a:rPr>
              <a:t>M</a:t>
            </a:r>
            <a:r>
              <a:rPr lang="en-US" altLang="en-US" baseline="36000" smtClean="0">
                <a:latin typeface="Times New Roman" pitchFamily="18" charset="0"/>
              </a:rPr>
              <a:t>n+</a:t>
            </a:r>
            <a:r>
              <a:rPr lang="en-US" altLang="en-US" sz="2400" smtClean="0">
                <a:latin typeface="Times New Roman" pitchFamily="18" charset="0"/>
              </a:rPr>
              <a:t>(g)</a:t>
            </a:r>
            <a:r>
              <a:rPr lang="en-US" altLang="en-US" smtClean="0">
                <a:latin typeface="Times New Roman" pitchFamily="18" charset="0"/>
              </a:rPr>
              <a:t> + H</a:t>
            </a:r>
            <a:r>
              <a:rPr lang="en-US" altLang="en-US" baseline="-16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O </a:t>
            </a:r>
            <a:r>
              <a:rPr lang="en-US" altLang="en-US" sz="3600" smtClean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en-US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i="1" smtClean="0">
                <a:latin typeface="Times New Roman" pitchFamily="18" charset="0"/>
                <a:sym typeface="Wingdings" pitchFamily="2" charset="2"/>
              </a:rPr>
              <a:t>M</a:t>
            </a:r>
            <a:r>
              <a:rPr lang="en-US" altLang="en-US" baseline="36000" smtClean="0">
                <a:latin typeface="Times New Roman" pitchFamily="18" charset="0"/>
                <a:sym typeface="Wingdings" pitchFamily="2" charset="2"/>
              </a:rPr>
              <a:t>n+</a:t>
            </a:r>
            <a:r>
              <a:rPr lang="en-US" altLang="en-US" sz="2400" smtClean="0">
                <a:latin typeface="Times New Roman" pitchFamily="18" charset="0"/>
                <a:sym typeface="Wingdings" pitchFamily="2" charset="2"/>
              </a:rPr>
              <a:t>(aq)</a:t>
            </a:r>
            <a:r>
              <a:rPr lang="en-US" altLang="en-US" smtClean="0">
                <a:latin typeface="Times New Roman" pitchFamily="18" charset="0"/>
                <a:sym typeface="Wingdings" pitchFamily="2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  <a:sym typeface="Wingdings" pitchFamily="2" charset="2"/>
              </a:rPr>
              <a:t>			     </a:t>
            </a:r>
            <a:r>
              <a:rPr lang="en-US" altLang="en-US" i="1" smtClean="0">
                <a:latin typeface="Times New Roman" pitchFamily="18" charset="0"/>
                <a:sym typeface="Wingdings" pitchFamily="2" charset="2"/>
              </a:rPr>
              <a:t>X</a:t>
            </a:r>
            <a:r>
              <a:rPr lang="en-US" altLang="en-US" baseline="36000" smtClean="0">
                <a:latin typeface="Times New Roman" pitchFamily="18" charset="0"/>
                <a:sym typeface="Wingdings" pitchFamily="2" charset="2"/>
              </a:rPr>
              <a:t>n-</a:t>
            </a:r>
            <a:r>
              <a:rPr lang="en-US" altLang="en-US" sz="2400" smtClean="0">
                <a:latin typeface="Times New Roman" pitchFamily="18" charset="0"/>
                <a:sym typeface="Wingdings" pitchFamily="2" charset="2"/>
              </a:rPr>
              <a:t>(g)</a:t>
            </a:r>
            <a:r>
              <a:rPr lang="en-US" altLang="en-US" smtClean="0">
                <a:latin typeface="Times New Roman" pitchFamily="18" charset="0"/>
                <a:sym typeface="Wingdings" pitchFamily="2" charset="2"/>
              </a:rPr>
              <a:t> + </a:t>
            </a:r>
            <a:r>
              <a:rPr lang="en-US" altLang="en-US" smtClean="0">
                <a:latin typeface="Times New Roman" pitchFamily="18" charset="0"/>
              </a:rPr>
              <a:t>H</a:t>
            </a:r>
            <a:r>
              <a:rPr lang="en-US" altLang="en-US" baseline="-16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O </a:t>
            </a:r>
            <a:r>
              <a:rPr lang="en-US" altLang="en-US" sz="3600" smtClean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en-US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i="1" smtClean="0">
                <a:latin typeface="Times New Roman" pitchFamily="18" charset="0"/>
                <a:sym typeface="Wingdings" pitchFamily="2" charset="2"/>
              </a:rPr>
              <a:t>X</a:t>
            </a:r>
            <a:r>
              <a:rPr lang="en-US" altLang="en-US" baseline="36000" smtClean="0">
                <a:latin typeface="Times New Roman" pitchFamily="18" charset="0"/>
                <a:sym typeface="Wingdings" pitchFamily="2" charset="2"/>
              </a:rPr>
              <a:t>n-</a:t>
            </a:r>
            <a:r>
              <a:rPr lang="en-US" altLang="en-US" sz="2400" smtClean="0">
                <a:latin typeface="Times New Roman" pitchFamily="18" charset="0"/>
                <a:sym typeface="Wingdings" pitchFamily="2" charset="2"/>
              </a:rPr>
              <a:t>(aq)</a:t>
            </a:r>
            <a:r>
              <a:rPr lang="en-US" altLang="en-US" smtClean="0">
                <a:latin typeface="Times New Roman" pitchFamily="18" charset="0"/>
                <a:sym typeface="Wingdings" pitchFamily="2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  <a:sym typeface="Wingdings" pitchFamily="2" charset="2"/>
              </a:rPr>
              <a:t>	 </a:t>
            </a:r>
            <a:r>
              <a:rPr lang="en-US" altLang="en-US" smtClean="0">
                <a:latin typeface="Symbol" pitchFamily="18" charset="2"/>
              </a:rPr>
              <a:t>D</a:t>
            </a:r>
            <a:r>
              <a:rPr lang="en-US" altLang="en-US" i="1" smtClean="0">
                <a:latin typeface="Times New Roman" pitchFamily="18" charset="0"/>
              </a:rPr>
              <a:t>H</a:t>
            </a:r>
            <a:r>
              <a:rPr lang="en-US" altLang="en-US" baseline="-14000" smtClean="0">
                <a:latin typeface="Times New Roman" pitchFamily="18" charset="0"/>
              </a:rPr>
              <a:t>solution</a:t>
            </a:r>
            <a:r>
              <a:rPr lang="en-US" altLang="en-US" smtClean="0">
                <a:latin typeface="Times New Roman" pitchFamily="18" charset="0"/>
              </a:rPr>
              <a:t> = </a:t>
            </a:r>
            <a:r>
              <a:rPr lang="en-US" altLang="en-US" smtClean="0">
                <a:latin typeface="Symbol" pitchFamily="18" charset="2"/>
              </a:rPr>
              <a:t>D</a:t>
            </a:r>
            <a:r>
              <a:rPr lang="en-US" altLang="en-US" i="1" smtClean="0">
                <a:latin typeface="Times New Roman" pitchFamily="18" charset="0"/>
              </a:rPr>
              <a:t>H</a:t>
            </a:r>
            <a:r>
              <a:rPr lang="en-US" altLang="en-US" baseline="-14000" smtClean="0">
                <a:latin typeface="Times New Roman" pitchFamily="18" charset="0"/>
              </a:rPr>
              <a:t>lattice</a:t>
            </a:r>
            <a:r>
              <a:rPr lang="en-US" altLang="en-US" smtClean="0">
                <a:latin typeface="Times New Roman" pitchFamily="18" charset="0"/>
              </a:rPr>
              <a:t> + </a:t>
            </a:r>
            <a:r>
              <a:rPr lang="en-US" altLang="en-US" smtClean="0">
                <a:latin typeface="Symbol" pitchFamily="18" charset="2"/>
              </a:rPr>
              <a:t>S</a:t>
            </a:r>
            <a:r>
              <a:rPr lang="en-US" altLang="en-US" smtClean="0">
                <a:latin typeface="Times New Roman" pitchFamily="18" charset="0"/>
              </a:rPr>
              <a:t>(</a:t>
            </a:r>
            <a:r>
              <a:rPr lang="en-US" altLang="en-US" smtClean="0">
                <a:latin typeface="Symbol" pitchFamily="18" charset="2"/>
              </a:rPr>
              <a:t>D</a:t>
            </a:r>
            <a:r>
              <a:rPr lang="en-US" altLang="en-US" i="1" smtClean="0">
                <a:latin typeface="Times New Roman" pitchFamily="18" charset="0"/>
              </a:rPr>
              <a:t>H</a:t>
            </a:r>
            <a:r>
              <a:rPr lang="en-US" altLang="en-US" baseline="-14000" smtClean="0">
                <a:latin typeface="Times New Roman" pitchFamily="18" charset="0"/>
              </a:rPr>
              <a:t>hydration </a:t>
            </a:r>
            <a:r>
              <a:rPr lang="en-US" altLang="en-US" smtClean="0">
                <a:latin typeface="Times New Roman" pitchFamily="18" charset="0"/>
              </a:rPr>
              <a:t>)</a:t>
            </a:r>
            <a:endParaRPr lang="en-US" altLang="en-US" baseline="-140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  <a:sym typeface="Wingdings" pitchFamily="2" charset="2"/>
              </a:rPr>
              <a:t>Enthalpy of Hydration of Some 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smtClean="0">
                <a:latin typeface="Times New Roman" pitchFamily="18" charset="0"/>
              </a:rPr>
              <a:t>Ions		Ionic R</a:t>
            </a:r>
            <a:r>
              <a:rPr lang="en-US" altLang="en-US" sz="2800" u="sng" smtClean="0">
                <a:latin typeface="Times New Roman" pitchFamily="18" charset="0"/>
              </a:rPr>
              <a:t>(pm)</a:t>
            </a:r>
            <a:r>
              <a:rPr lang="en-US" altLang="en-US" u="sng" smtClean="0">
                <a:latin typeface="Times New Roman" pitchFamily="18" charset="0"/>
              </a:rPr>
              <a:t>	</a:t>
            </a:r>
            <a:r>
              <a:rPr lang="en-US" altLang="en-US" u="sng" smtClean="0">
                <a:latin typeface="Symbol" pitchFamily="18" charset="2"/>
              </a:rPr>
              <a:t>D</a:t>
            </a:r>
            <a:r>
              <a:rPr lang="en-US" altLang="en-US" i="1" u="sng" smtClean="0">
                <a:latin typeface="Times New Roman" pitchFamily="18" charset="0"/>
              </a:rPr>
              <a:t>H</a:t>
            </a:r>
            <a:r>
              <a:rPr lang="en-US" altLang="en-US" u="sng" baseline="-14000" smtClean="0">
                <a:latin typeface="Times New Roman" pitchFamily="18" charset="0"/>
              </a:rPr>
              <a:t>hydration</a:t>
            </a:r>
            <a:r>
              <a:rPr lang="en-US" altLang="en-US" sz="2400" u="sng" smtClean="0">
                <a:latin typeface="Times New Roman" pitchFamily="18" charset="0"/>
              </a:rPr>
              <a:t>(kJ/mol)</a:t>
            </a:r>
            <a:r>
              <a:rPr lang="en-US" altLang="en-US" smtClean="0"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Li</a:t>
            </a:r>
            <a:r>
              <a:rPr lang="en-US" altLang="en-US" baseline="36000" smtClean="0">
                <a:latin typeface="Times New Roman" pitchFamily="18" charset="0"/>
              </a:rPr>
              <a:t>+</a:t>
            </a:r>
            <a:r>
              <a:rPr lang="en-US" altLang="en-US" smtClean="0">
                <a:latin typeface="Times New Roman" pitchFamily="18" charset="0"/>
              </a:rPr>
              <a:t>		   76			    -510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Na</a:t>
            </a:r>
            <a:r>
              <a:rPr lang="en-US" altLang="en-US" baseline="36000" smtClean="0">
                <a:latin typeface="Times New Roman" pitchFamily="18" charset="0"/>
              </a:rPr>
              <a:t>+</a:t>
            </a:r>
            <a:r>
              <a:rPr lang="en-US" altLang="en-US" smtClean="0">
                <a:latin typeface="Times New Roman" pitchFamily="18" charset="0"/>
              </a:rPr>
              <a:t> 		   102		    -410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Mg</a:t>
            </a:r>
            <a:r>
              <a:rPr lang="en-US" altLang="en-US" baseline="36000" smtClean="0">
                <a:latin typeface="Times New Roman" pitchFamily="18" charset="0"/>
              </a:rPr>
              <a:t>2+</a:t>
            </a:r>
            <a:r>
              <a:rPr lang="en-US" altLang="en-US" smtClean="0">
                <a:latin typeface="Times New Roman" pitchFamily="18" charset="0"/>
              </a:rPr>
              <a:t>	    	    72			   -1903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Ca</a:t>
            </a:r>
            <a:r>
              <a:rPr lang="en-US" altLang="en-US" baseline="36000" smtClean="0">
                <a:latin typeface="Times New Roman" pitchFamily="18" charset="0"/>
              </a:rPr>
              <a:t>2+</a:t>
            </a:r>
            <a:r>
              <a:rPr lang="en-US" altLang="en-US" smtClean="0">
                <a:latin typeface="Times New Roman" pitchFamily="18" charset="0"/>
              </a:rPr>
              <a:t> 		   100		   -1591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Cl-		   181		    -313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Lattice Energy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LiCl	853 kJ/mol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NaCl	787 kJ/mol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KCl	682 kJ/mol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NaF	923 kJ/mol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NaBr	747 kJ/mol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NaI	704 kJ/mol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MgCl</a:t>
            </a:r>
            <a:r>
              <a:rPr lang="en-US" altLang="en-US" baseline="-160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	2524 kJ/mol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MgO	3790 kJ/mol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391400" cy="4724400"/>
          </a:xfrm>
        </p:spPr>
        <p:txBody>
          <a:bodyPr/>
          <a:lstStyle/>
          <a:p>
            <a:pPr marL="460375" indent="-460375"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Molecular Structures:</a:t>
            </a:r>
          </a:p>
          <a:p>
            <a:pPr marL="903288" lvl="1" indent="-441325" eaLnBrk="1" hangingPunct="1">
              <a:buFont typeface="Wingdings" pitchFamily="2" charset="2"/>
              <a:buChar char="§"/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Polarity – “like dissolves like”</a:t>
            </a:r>
          </a:p>
          <a:p>
            <a:pPr marL="460375" indent="-460375"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 Temperature:</a:t>
            </a:r>
          </a:p>
          <a:p>
            <a:pPr marL="903288" lvl="1" indent="-441325" eaLnBrk="1" hangingPunct="1">
              <a:buFont typeface="Wingdings" pitchFamily="2" charset="2"/>
              <a:buChar char="§"/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Influence solubility in aqueous solutions</a:t>
            </a:r>
          </a:p>
          <a:p>
            <a:pPr marL="460375" indent="-460375"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Pressure:</a:t>
            </a:r>
          </a:p>
          <a:p>
            <a:pPr marL="903288" lvl="1" indent="-441325" eaLnBrk="1" hangingPunct="1">
              <a:buFont typeface="Wingdings" pitchFamily="2" charset="2"/>
              <a:buChar char="§"/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Influence the solubility of gases - Henry’s law 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Factors Affecting Solubility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Temperature Effects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419600"/>
          </a:xfrm>
        </p:spPr>
        <p:txBody>
          <a:bodyPr/>
          <a:lstStyle/>
          <a:p>
            <a:pPr marL="460375" indent="-460375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Solubility of most solids in water increases with temperature; very few exception.</a:t>
            </a:r>
          </a:p>
          <a:p>
            <a:pPr marL="460375" indent="-460375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Solubility of a gas in solvent typically decreases with increasing temperature.</a:t>
            </a:r>
          </a:p>
          <a:p>
            <a:pPr marL="460375" indent="-460375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Predicting the temperature dependence of solubility is very difficult.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 autoUpdateAnimBg="0"/>
      <p:bldP spid="5427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838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The Solubilities of Several Solids as a Function of Temperature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4820" name="Picture 4" descr="ch11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251325" cy="52578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Various Types of Solutions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7172" name="Group 4"/>
          <p:cNvGraphicFramePr>
            <a:graphicFrameLocks noGrp="1"/>
          </p:cNvGraphicFramePr>
          <p:nvPr/>
        </p:nvGraphicFramePr>
        <p:xfrm>
          <a:off x="381000" y="1828800"/>
          <a:ext cx="8305800" cy="4191001"/>
        </p:xfrm>
        <a:graphic>
          <a:graphicData uri="http://schemas.openxmlformats.org/drawingml/2006/table">
            <a:tbl>
              <a:tblPr/>
              <a:tblGrid>
                <a:gridCol w="3602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76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Example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State of Solution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State of Solute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State of Solvent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Air, natural gas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Gas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Gas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Gas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Vodka, antifreeze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Liquid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Liquid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Liquid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Brass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Solid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Solid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Solid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Carbonated water (soda)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Liquid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Gas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Liquid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Seawater, sugar solution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Liquid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Solid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Liquid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Hydrogen in platinum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Solid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Gas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Solid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858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The Solubility of Gases in Water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4" name="Picture 4" descr="ch11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3903663" cy="51816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7086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Effect of Pressure on Solubility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465138" indent="-465138"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Henry’s law:  </a:t>
            </a:r>
            <a:r>
              <a:rPr lang="en-US" alt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kP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= concentration of dissolved gas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= constant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= partial pressure of gas solute 				above the solution</a:t>
            </a:r>
          </a:p>
          <a:p>
            <a:pPr marL="465138" indent="-465138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Amount of gas dissolved in a solution is directly proportional to the partial pressure of gas above the solution.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  <p:bldP spid="5017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Effect of Pressure of Solubility of Gas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8916" name="Picture 4" descr="ch11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52600"/>
            <a:ext cx="7239000" cy="390207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295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Ideal Solution: </a:t>
            </a:r>
            <a:br>
              <a:rPr lang="en-US" alt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One that obeys Raoult’s Law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7588" name="Picture 4" descr="ch11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133850" cy="47244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Solution Composition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547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74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22369"/>
              </p:ext>
            </p:extLst>
          </p:nvPr>
        </p:nvGraphicFramePr>
        <p:xfrm>
          <a:off x="1143000" y="1828800"/>
          <a:ext cx="7086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4" imgW="6616700" imgH="4610100" progId="Equation.BREE4">
                  <p:embed/>
                </p:oleObj>
              </mc:Choice>
              <mc:Fallback>
                <p:oleObj name="Equation" r:id="rId4" imgW="6616700" imgH="4610100" progId="Equation.BREE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70866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5438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Molarity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1547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533400" y="5334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1905000" y="2362200"/>
          <a:ext cx="47244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Equation" r:id="rId4" imgW="4178300" imgH="723900" progId="Equation.BREE4">
                  <p:embed/>
                </p:oleObj>
              </mc:Choice>
              <mc:Fallback>
                <p:oleObj name="Equation" r:id="rId4" imgW="4178300" imgH="723900" progId="Equation.BREE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62200"/>
                        <a:ext cx="47244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46482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Exercise-#1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320040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You have 1.00 mol of sugar in 125.0 mL of solution. Calculate the concentration in units of </a:t>
            </a:r>
            <a:r>
              <a:rPr lang="en-US" alt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molarity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65138" indent="0" eaLnBrk="1" hangingPunct="1">
              <a:buFontTx/>
              <a:buNone/>
            </a:pP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marL="465138" indent="0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		8.00 M</a:t>
            </a:r>
          </a:p>
        </p:txBody>
      </p:sp>
      <p:pic>
        <p:nvPicPr>
          <p:cNvPr id="47108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4953000" cy="762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Exercise-#2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3276600"/>
          </a:xfrm>
        </p:spPr>
        <p:txBody>
          <a:bodyPr/>
          <a:lstStyle/>
          <a:p>
            <a:pPr marL="463550" indent="-3175" eaLnBrk="1" hangingPunct="1"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You have a 10.0 M sugar solution.  What </a:t>
            </a:r>
            <a:r>
              <a:rPr lang="en-US" alt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of this solution do you need to have 2.00 mol of sugar? </a:t>
            </a:r>
          </a:p>
          <a:p>
            <a:pPr marL="463550" indent="-3175" eaLnBrk="1" hangingPunct="1">
              <a:buFontTx/>
              <a:buNone/>
            </a:pP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marL="463550" indent="-3175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				0.200 L</a:t>
            </a:r>
          </a:p>
        </p:txBody>
      </p:sp>
      <p:pic>
        <p:nvPicPr>
          <p:cNvPr id="49156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2390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Mass Percent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1547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74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990600" y="2514600"/>
          <a:ext cx="66198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Equation" r:id="rId4" imgW="6616700" imgH="723900" progId="Equation.BREE4">
                  <p:embed/>
                </p:oleObj>
              </mc:Choice>
              <mc:Fallback>
                <p:oleObj name="Equation" r:id="rId4" imgW="6616700" imgH="723900" progId="Equation.BREE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14600"/>
                        <a:ext cx="66198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5181600" cy="762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Exercise-#3</a:t>
            </a:r>
            <a:endParaRPr lang="en-US" alt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373380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What is the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percent-by-mass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concentration of glucose in a solution made my dissolving 5.5 g of glucose in 78.2 g of water?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65138" indent="0" eaLnBrk="1" hangingPunct="1">
              <a:buFontTx/>
              <a:buNone/>
            </a:pP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marL="465138" indent="0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		            6.6%</a:t>
            </a:r>
          </a:p>
        </p:txBody>
      </p:sp>
      <p:pic>
        <p:nvPicPr>
          <p:cNvPr id="53252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Solubility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The maximum amount of solute that dissolves in a given quantity of solvent to yield a </a:t>
            </a:r>
            <a:r>
              <a:rPr lang="en-US" altLang="en-US" i="1" smtClean="0">
                <a:latin typeface="Times New Roman" pitchFamily="18" charset="0"/>
              </a:rPr>
              <a:t>saturated solution</a:t>
            </a:r>
            <a:r>
              <a:rPr lang="en-US" altLang="en-US" smtClean="0">
                <a:latin typeface="Times New Roman" pitchFamily="18" charset="0"/>
              </a:rPr>
              <a:t> at a given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Mole Fraction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1547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5301" name="Object 8"/>
          <p:cNvGraphicFramePr>
            <a:graphicFrameLocks noChangeAspect="1"/>
          </p:cNvGraphicFramePr>
          <p:nvPr/>
        </p:nvGraphicFramePr>
        <p:xfrm>
          <a:off x="1066800" y="2514600"/>
          <a:ext cx="6324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Equation" r:id="rId4" imgW="5778500" imgH="723900" progId="Equation.BREE4">
                  <p:embed/>
                </p:oleObj>
              </mc:Choice>
              <mc:Fallback>
                <p:oleObj name="Equation" r:id="rId4" imgW="5778500" imgH="723900" progId="Equation.BREE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14600"/>
                        <a:ext cx="6324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5334000" cy="762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Exercise-#4</a:t>
            </a:r>
            <a:endParaRPr lang="en-US" alt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426720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 solution of phosphoric acid was made by dissolving 8.00 g of H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in 100.0 mL of water. Calculate the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mole fraction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of H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. (Assume water has a density of 1.00 g/mL.)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65138" indent="0" eaLnBrk="1" hangingPunct="1">
              <a:buFontTx/>
              <a:buNone/>
            </a:pP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marL="465138" indent="0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			  0.0145</a:t>
            </a:r>
          </a:p>
        </p:txBody>
      </p:sp>
      <p:pic>
        <p:nvPicPr>
          <p:cNvPr id="57348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467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Molality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547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74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9399" name="Object 8"/>
          <p:cNvGraphicFramePr>
            <a:graphicFrameLocks noChangeAspect="1"/>
          </p:cNvGraphicFramePr>
          <p:nvPr/>
        </p:nvGraphicFramePr>
        <p:xfrm>
          <a:off x="1905000" y="2743200"/>
          <a:ext cx="5257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Equation" r:id="rId4" imgW="4584700" imgH="787400" progId="Equation.BREE4">
                  <p:embed/>
                </p:oleObj>
              </mc:Choice>
              <mc:Fallback>
                <p:oleObj name="Equation" r:id="rId4" imgW="4584700" imgH="787400" progId="Equation.BREE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43200"/>
                        <a:ext cx="5257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5029200" cy="762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Exercise-#5</a:t>
            </a:r>
            <a:endParaRPr lang="en-US" alt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419100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 solution of phosphoric acid was made by dissolving 8.00 g of H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in 100.0 mL of water. Calculate the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molality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of the solution. (Assume water has a density of 1.00 g/mL.)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65138" indent="0" eaLnBrk="1" hangingPunct="1">
              <a:buFontTx/>
              <a:buNone/>
            </a:pP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marL="465138" indent="0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		         0.816 </a:t>
            </a:r>
            <a:r>
              <a:rPr lang="en-US" altLang="en-US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pic>
        <p:nvPicPr>
          <p:cNvPr id="61444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Solutions 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containing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Nonvolatile Solutes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pPr marL="465138" indent="-465138" eaLnBrk="1" hangingPunct="1"/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Nonvolatile solute lowers the vapor pressure of solvent.</a:t>
            </a:r>
          </a:p>
          <a:p>
            <a:pPr marL="465138" indent="-465138" eaLnBrk="1" hangingPunct="1"/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Raoult’s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Law:	</a:t>
            </a:r>
            <a:endParaRPr lang="en-US" altLang="en-US" sz="36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465138" indent="-465138" eaLnBrk="1" hangingPunct="1">
              <a:buFontTx/>
              <a:buNone/>
            </a:pPr>
            <a:r>
              <a:rPr lang="en-US" altLang="en-US" sz="3600" dirty="0" smtClean="0"/>
              <a:t>	   </a:t>
            </a:r>
            <a:r>
              <a:rPr lang="en-US" altLang="en-US" sz="36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3600" baseline="-12000" dirty="0" err="1" smtClean="0">
                <a:latin typeface="Times New Roman" pitchFamily="18" charset="0"/>
                <a:cs typeface="Times New Roman" pitchFamily="18" charset="0"/>
              </a:rPr>
              <a:t>soln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= vapor pressure of solution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dirty="0" smtClean="0"/>
              <a:t>		  </a:t>
            </a:r>
            <a:r>
              <a:rPr lang="en-US" altLang="en-US" sz="3600" baseline="-12000" dirty="0" err="1" smtClean="0">
                <a:latin typeface="Times New Roman" pitchFamily="18" charset="0"/>
                <a:cs typeface="Times New Roman" pitchFamily="18" charset="0"/>
              </a:rPr>
              <a:t>solv</a:t>
            </a:r>
            <a:r>
              <a:rPr lang="en-US" altLang="en-US" dirty="0" smtClean="0"/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= mole fraction of solvent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dirty="0" smtClean="0"/>
              <a:t>			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= vapor pressure of pure solvent</a:t>
            </a:r>
            <a:endParaRPr lang="el-GR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1371600" y="4343400"/>
          <a:ext cx="285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1" name="Equation" r:id="rId4" imgW="203024" imgH="266469" progId="Equation.BREE4">
                  <p:embed/>
                </p:oleObj>
              </mc:Choice>
              <mc:Fallback>
                <p:oleObj name="Equation" r:id="rId4" imgW="203024" imgH="266469" progId="Equation.BREE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43400"/>
                        <a:ext cx="2857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3810000" y="3048000"/>
          <a:ext cx="2438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2" name="Equation" r:id="rId6" imgW="2222500" imgH="482600" progId="Equation.BREE4">
                  <p:embed/>
                </p:oleObj>
              </mc:Choice>
              <mc:Fallback>
                <p:oleObj name="Equation" r:id="rId6" imgW="2222500" imgH="482600" progId="Equation.BREE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048000"/>
                        <a:ext cx="2438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6574" name="Object 14"/>
          <p:cNvGraphicFramePr>
            <a:graphicFrameLocks noChangeAspect="1"/>
          </p:cNvGraphicFramePr>
          <p:nvPr/>
        </p:nvGraphicFramePr>
        <p:xfrm>
          <a:off x="1447800" y="4876800"/>
          <a:ext cx="685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3" name="Equation" r:id="rId8" imgW="685800" imgH="508000" progId="Equation.BREE4">
                  <p:embed/>
                </p:oleObj>
              </mc:Choice>
              <mc:Fallback>
                <p:oleObj name="Equation" r:id="rId8" imgW="685800" imgH="508000" progId="Equation.BREE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876800"/>
                        <a:ext cx="6858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 autoUpdateAnimBg="0"/>
      <p:bldP spid="6656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467600" cy="4268788"/>
          </a:xfrm>
        </p:spPr>
        <p:txBody>
          <a:bodyPr/>
          <a:lstStyle/>
          <a:p>
            <a:pPr marL="900113" lvl="1" indent="-433388" eaLnBrk="1" hangingPunct="1">
              <a:buFont typeface="Wingdings" pitchFamily="2" charset="2"/>
              <a:buChar char="§"/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Lowering of solvent vapor pressure</a:t>
            </a:r>
          </a:p>
          <a:p>
            <a:pPr marL="900113" lvl="1" indent="-433388" eaLnBrk="1" hangingPunct="1">
              <a:buFont typeface="Wingdings" pitchFamily="2" charset="2"/>
              <a:buChar char="§"/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Freezing-point depression</a:t>
            </a:r>
          </a:p>
          <a:p>
            <a:pPr marL="900113" lvl="1" indent="-433388" eaLnBrk="1" hangingPunct="1">
              <a:buFont typeface="Wingdings" pitchFamily="2" charset="2"/>
              <a:buChar char="§"/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Boiling-point elevation </a:t>
            </a:r>
          </a:p>
          <a:p>
            <a:pPr marL="900113" lvl="1" indent="-433388" eaLnBrk="1" hangingPunct="1">
              <a:buFont typeface="Wingdings" pitchFamily="2" charset="2"/>
              <a:buChar char="§"/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Osmotic pressure</a:t>
            </a:r>
          </a:p>
          <a:p>
            <a:pPr marL="900113" lvl="1" indent="-433388" eaLnBrk="1" hangingPunct="1">
              <a:buFont typeface="Wingdings" pitchFamily="2" charset="2"/>
              <a:buNone/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 marL="465138" indent="-465138" eaLnBrk="1" hangingPunct="1">
              <a:buFont typeface="Wingdings" pitchFamily="2" charset="2"/>
              <a:buChar char="§"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Colligative properties depend only on the number, not on the identity, of the solute particles in an ideal solution.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Colligative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 autoUpdateAnimBg="0"/>
      <p:bldP spid="7885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The Lowering of Solvent Vapor Pressure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The presence of nonvolatile solute particles lowers the number of solvent molecules in the vapor that is in equilibrium with the solution.</a:t>
            </a:r>
          </a:p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The solvent vapor pressure is lowered;</a:t>
            </a:r>
          </a:p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For ideal solutions, the lowering of vapor pressure is proportional to the mole fraction of solute: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		</a:t>
            </a:r>
            <a:r>
              <a:rPr lang="en-US" altLang="en-US" smtClean="0">
                <a:latin typeface="Symbol" pitchFamily="18" charset="2"/>
              </a:rPr>
              <a:t>D</a:t>
            </a:r>
            <a:r>
              <a:rPr lang="en-US" altLang="en-US" smtClean="0">
                <a:latin typeface="Times New Roman" pitchFamily="18" charset="0"/>
              </a:rPr>
              <a:t>P = </a:t>
            </a:r>
            <a:r>
              <a:rPr lang="en-US" altLang="en-US" sz="2400" smtClean="0">
                <a:latin typeface="Lucida Calligraphy" pitchFamily="66" charset="0"/>
              </a:rPr>
              <a:t>X</a:t>
            </a:r>
            <a:r>
              <a:rPr lang="en-US" altLang="en-US" sz="2400" baseline="-16000" smtClean="0">
                <a:latin typeface="Times New Roman" pitchFamily="18" charset="0"/>
              </a:rPr>
              <a:t>solute</a:t>
            </a:r>
            <a:r>
              <a:rPr lang="en-US" altLang="en-US" sz="3200" smtClean="0">
                <a:latin typeface="Times New Roman" pitchFamily="18" charset="0"/>
              </a:rPr>
              <a:t>.</a:t>
            </a:r>
            <a:r>
              <a:rPr lang="en-US" altLang="en-US" i="1" smtClean="0">
                <a:latin typeface="Times New Roman" pitchFamily="18" charset="0"/>
              </a:rPr>
              <a:t>P</a:t>
            </a:r>
            <a:r>
              <a:rPr lang="en-US" altLang="en-US" baseline="36000" smtClean="0">
                <a:latin typeface="Times New Roman" pitchFamily="18" charset="0"/>
              </a:rPr>
              <a:t>o</a:t>
            </a:r>
            <a:r>
              <a:rPr lang="en-US" altLang="en-US" sz="2400" baseline="-16000" smtClean="0">
                <a:latin typeface="Times New Roman" pitchFamily="18" charset="0"/>
              </a:rPr>
              <a:t>solvent</a:t>
            </a:r>
            <a:r>
              <a:rPr lang="en-US" altLang="en-US" sz="2400" smtClean="0">
                <a:latin typeface="Times New Roman" pitchFamily="18" charset="0"/>
              </a:rPr>
              <a:t> (for non-electrolytes)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>
                <a:latin typeface="Times New Roman" pitchFamily="18" charset="0"/>
              </a:rPr>
              <a:t>			       = </a:t>
            </a:r>
            <a:r>
              <a:rPr lang="en-US" altLang="en-US" i="1" smtClean="0">
                <a:latin typeface="Times New Roman" pitchFamily="18" charset="0"/>
              </a:rPr>
              <a:t>i</a:t>
            </a:r>
            <a:r>
              <a:rPr lang="en-US" altLang="en-US" sz="2400" smtClean="0">
                <a:latin typeface="Lucida Calligraphy" pitchFamily="66" charset="0"/>
              </a:rPr>
              <a:t>X</a:t>
            </a:r>
            <a:r>
              <a:rPr lang="en-US" altLang="en-US" sz="2400" baseline="-16000" smtClean="0">
                <a:latin typeface="Times New Roman" pitchFamily="18" charset="0"/>
              </a:rPr>
              <a:t>solute</a:t>
            </a:r>
            <a:r>
              <a:rPr lang="en-US" altLang="en-US" sz="3200" smtClean="0">
                <a:latin typeface="Times New Roman" pitchFamily="18" charset="0"/>
              </a:rPr>
              <a:t>.</a:t>
            </a:r>
            <a:r>
              <a:rPr lang="en-US" altLang="en-US" i="1" smtClean="0">
                <a:latin typeface="Times New Roman" pitchFamily="18" charset="0"/>
              </a:rPr>
              <a:t>P</a:t>
            </a:r>
            <a:r>
              <a:rPr lang="en-US" altLang="en-US" baseline="36000" smtClean="0">
                <a:latin typeface="Times New Roman" pitchFamily="18" charset="0"/>
              </a:rPr>
              <a:t>o</a:t>
            </a:r>
            <a:r>
              <a:rPr lang="en-US" altLang="en-US" sz="2400" baseline="-16000" smtClean="0">
                <a:latin typeface="Times New Roman" pitchFamily="18" charset="0"/>
              </a:rPr>
              <a:t>solvent</a:t>
            </a:r>
            <a:r>
              <a:rPr lang="en-US" altLang="en-US" sz="2400" smtClean="0">
                <a:latin typeface="Times New Roman" pitchFamily="18" charset="0"/>
              </a:rPr>
              <a:t> (for electrolytes)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>
                <a:latin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</a:rPr>
              <a:t>i</a:t>
            </a:r>
            <a:r>
              <a:rPr lang="en-US" altLang="en-US" smtClean="0">
                <a:latin typeface="Times New Roman" pitchFamily="18" charset="0"/>
              </a:rPr>
              <a:t> </a:t>
            </a:r>
            <a:r>
              <a:rPr lang="en-US" altLang="en-US" sz="2400" smtClean="0">
                <a:latin typeface="Times New Roman" pitchFamily="18" charset="0"/>
              </a:rPr>
              <a:t>is the van’t Hoff’s factor, which approximately relates to the number of ions per formula unit of the compound)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Changes in Boiling Point and Freezing Point of Water</a:t>
            </a:r>
          </a:p>
        </p:txBody>
      </p:sp>
      <p:pic>
        <p:nvPicPr>
          <p:cNvPr id="94211" name="Picture 3" descr="ch11_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42050" cy="44069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12113" cy="5029200"/>
          </a:xfrm>
        </p:spPr>
        <p:txBody>
          <a:bodyPr/>
          <a:lstStyle/>
          <a:p>
            <a:pPr marL="465138" indent="-465138" eaLnBrk="1" hangingPunct="1"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When a solute is dissolved in a solvent, the freezing point of the solution is lower than that of the pure solvent.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aseline="-1600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-1200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(for nonelectrolytes)</a:t>
            </a:r>
          </a:p>
          <a:p>
            <a:pPr marL="465138" indent="-465138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altLang="en-US" baseline="-1200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(for electrolytes)</a:t>
            </a:r>
          </a:p>
          <a:p>
            <a:pPr marL="1079500" lvl="1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= van’t Hoff factor</a:t>
            </a:r>
          </a:p>
          <a:p>
            <a:pPr marL="465138" indent="-465138" eaLnBrk="1" hangingPunct="1">
              <a:lnSpc>
                <a:spcPct val="90000"/>
              </a:lnSpc>
              <a:buFontTx/>
              <a:buNone/>
            </a:pPr>
            <a:r>
              <a:rPr lang="en-US" altLang="en-US" sz="3600" smtClean="0"/>
              <a:t>	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altLang="en-US" sz="28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aseline="-1600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=  freezing-point depression</a:t>
            </a:r>
          </a:p>
          <a:p>
            <a:pPr marL="465138" indent="-465138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800" baseline="-1200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800" baseline="-25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=  freezing-point depression constant</a:t>
            </a:r>
          </a:p>
          <a:p>
            <a:pPr marL="465138" indent="-465138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3600" baseline="-1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molality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of solution</a:t>
            </a:r>
            <a:endParaRPr lang="el-GR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Freezing-Point Depression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 autoUpdateAnimBg="0"/>
      <p:bldP spid="8909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An Aqueous Solution and Pure Water in a Closed Environment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2948" name="Picture 4" descr="ch11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934200" cy="368141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Saturated Solution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Solution that contains the maximum amount of dissolved solute at a particular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Liquid-Vapor Equilibrium in Pure Solvent</a:t>
            </a:r>
            <a:endParaRPr lang="en-US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5001" name="ShockwaveFlash1" r:id="rId2" imgW="6172200" imgH="4724280"/>
        </mc:Choice>
        <mc:Fallback>
          <p:control name="ShockwaveFlash1" r:id="rId2" imgW="6172200" imgH="47242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371600" y="1676400"/>
                  <a:ext cx="6172200" cy="472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Lowering of Vapor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Pressure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Solute Particles</a:t>
            </a:r>
            <a:endParaRPr lang="en-US" alt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7049" name="ShockwaveFlash1" r:id="rId2" imgW="4952880" imgH="4038480"/>
        </mc:Choice>
        <mc:Fallback>
          <p:control name="ShockwaveFlash1" r:id="rId2" imgW="4952880" imgH="40384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095500" y="2057400"/>
                  <a:ext cx="495300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Solute Particles Lower Solvent Vapor Pressure and Its F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reezing Point </a:t>
            </a:r>
            <a:endParaRPr lang="en-US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8313" name="ShockwaveFlash1" r:id="rId2" imgW="5638680" imgH="4267080"/>
        </mc:Choice>
        <mc:Fallback>
          <p:control name="ShockwaveFlash1" r:id="rId2" imgW="5638680" imgH="42670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828800" y="2133600"/>
                  <a:ext cx="5638800" cy="426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975600" cy="4495800"/>
          </a:xfrm>
        </p:spPr>
        <p:txBody>
          <a:bodyPr/>
          <a:lstStyle/>
          <a:p>
            <a:pPr marL="465138" indent="-465138" eaLnBrk="1" hangingPunct="1">
              <a:lnSpc>
                <a:spcPct val="90000"/>
              </a:lnSpc>
            </a:pP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Nonvolatile solute elevates the boiling point of the solvent.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aseline="-16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-12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(for nonelectrolytes)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79500" lvl="1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3200" baseline="-1200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3200" i="1" smtClean="0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altLang="en-US" sz="2400" baseline="-16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2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(for electrolytes)</a:t>
            </a:r>
          </a:p>
          <a:p>
            <a:pPr marL="1079500" lvl="1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    i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= van’t Hoff factor</a:t>
            </a:r>
            <a:endParaRPr lang="en-US" altLang="en-US" baseline="-12000" smtClean="0">
              <a:latin typeface="Times New Roman" pitchFamily="18" charset="0"/>
              <a:cs typeface="Times New Roman" pitchFamily="18" charset="0"/>
            </a:endParaRPr>
          </a:p>
          <a:p>
            <a:pPr marL="465138" indent="-465138" eaLnBrk="1" hangingPunct="1">
              <a:lnSpc>
                <a:spcPct val="90000"/>
              </a:lnSpc>
              <a:buFontTx/>
              <a:buNone/>
            </a:pP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altLang="en-US" sz="28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aseline="-16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=  boiling-point elevation</a:t>
            </a:r>
          </a:p>
          <a:p>
            <a:pPr marL="465138" indent="-465138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800" baseline="-12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aseline="-25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=  boiling-point elevation constant</a:t>
            </a:r>
          </a:p>
          <a:p>
            <a:pPr marL="465138" indent="-465138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800" baseline="-1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molality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of solution</a:t>
            </a:r>
            <a:endParaRPr lang="el-GR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Boiling-Point Elevation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 autoUpdateAnimBg="0"/>
      <p:bldP spid="8089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696200" cy="12493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Liquid-Vapor Equilibrium at Boiling Point of Pure Solvent </a:t>
            </a:r>
            <a:endParaRPr lang="en-US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504" name="ShockwaveFlash1" r:id="rId2" imgW="5334120" imgH="4572000"/>
        </mc:Choice>
        <mc:Fallback>
          <p:control name="ShockwaveFlash1" r:id="rId2" imgW="5334120" imgH="45720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866900" y="2057400"/>
                  <a:ext cx="5334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Solute Particles Lower Solvent Vapor Pressure and Raise Its Boiling Point </a:t>
            </a:r>
            <a:endParaRPr lang="en-US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8552" name="ShockwaveFlash1" r:id="rId2" imgW="4952880" imgH="4038480"/>
        </mc:Choice>
        <mc:Fallback>
          <p:control name="ShockwaveFlash1" r:id="rId2" imgW="4952880" imgH="40384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905000" y="1905000"/>
                  <a:ext cx="495300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Exercise-#6</a:t>
            </a:r>
            <a:endParaRPr lang="en-US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What mass of ethylene glycol (C</a:t>
            </a:r>
            <a:r>
              <a:rPr lang="en-US" altLang="en-US" sz="2800" baseline="-12000" smtClean="0">
                <a:latin typeface="Times New Roman" pitchFamily="18" charset="0"/>
              </a:rPr>
              <a:t>2</a:t>
            </a:r>
            <a:r>
              <a:rPr lang="en-US" altLang="en-US" sz="2800" smtClean="0">
                <a:latin typeface="Times New Roman" pitchFamily="18" charset="0"/>
              </a:rPr>
              <a:t>H</a:t>
            </a:r>
            <a:r>
              <a:rPr lang="en-US" altLang="en-US" sz="2800" baseline="-12000" smtClean="0">
                <a:latin typeface="Times New Roman" pitchFamily="18" charset="0"/>
              </a:rPr>
              <a:t>6</a:t>
            </a:r>
            <a:r>
              <a:rPr lang="en-US" altLang="en-US" sz="2800" smtClean="0">
                <a:latin typeface="Times New Roman" pitchFamily="18" charset="0"/>
              </a:rPr>
              <a:t>O</a:t>
            </a:r>
            <a:r>
              <a:rPr lang="en-US" altLang="en-US" sz="2800" baseline="-12000" smtClean="0">
                <a:latin typeface="Times New Roman" pitchFamily="18" charset="0"/>
              </a:rPr>
              <a:t>2</a:t>
            </a:r>
            <a:r>
              <a:rPr lang="en-US" altLang="en-US" sz="2800" smtClean="0">
                <a:latin typeface="Times New Roman" pitchFamily="18" charset="0"/>
              </a:rPr>
              <a:t>), in grams, must be added to 1.50 kg of water to produce a solution that boils at 105</a:t>
            </a:r>
            <a:r>
              <a:rPr lang="en-US" altLang="en-US" sz="2800" baseline="36000" smtClean="0">
                <a:latin typeface="Times New Roman" pitchFamily="18" charset="0"/>
              </a:rPr>
              <a:t>o</a:t>
            </a:r>
            <a:r>
              <a:rPr lang="en-US" altLang="en-US" sz="2800" smtClean="0">
                <a:latin typeface="Times New Roman" pitchFamily="18" charset="0"/>
              </a:rPr>
              <a:t>C? 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itchFamily="18" charset="0"/>
              </a:rPr>
              <a:t>	</a:t>
            </a:r>
            <a:r>
              <a:rPr lang="en-US" altLang="en-US" sz="2400" smtClean="0">
                <a:latin typeface="Times New Roman" pitchFamily="18" charset="0"/>
              </a:rPr>
              <a:t>(Boiling point elevation constant for water is </a:t>
            </a:r>
            <a:r>
              <a:rPr lang="en-US" altLang="en-US" sz="2400" i="1" smtClean="0">
                <a:latin typeface="Times New Roman" pitchFamily="18" charset="0"/>
              </a:rPr>
              <a:t>K</a:t>
            </a:r>
            <a:r>
              <a:rPr lang="en-US" altLang="en-US" sz="2400" baseline="-12000" smtClean="0">
                <a:latin typeface="Times New Roman" pitchFamily="18" charset="0"/>
              </a:rPr>
              <a:t>b</a:t>
            </a:r>
            <a:r>
              <a:rPr lang="en-US" altLang="en-US" sz="2400" smtClean="0">
                <a:latin typeface="Times New Roman" pitchFamily="18" charset="0"/>
              </a:rPr>
              <a:t> = 0.512</a:t>
            </a:r>
            <a:r>
              <a:rPr lang="en-US" altLang="en-US" sz="2400" baseline="36000" smtClean="0">
                <a:latin typeface="Times New Roman" pitchFamily="18" charset="0"/>
              </a:rPr>
              <a:t>o</a:t>
            </a:r>
            <a:r>
              <a:rPr lang="en-US" altLang="en-US" sz="2400" smtClean="0">
                <a:latin typeface="Times New Roman" pitchFamily="18" charset="0"/>
              </a:rPr>
              <a:t>C/</a:t>
            </a:r>
            <a:r>
              <a:rPr lang="en-US" altLang="en-US" sz="2400" i="1" smtClean="0">
                <a:latin typeface="Times New Roman" pitchFamily="18" charset="0"/>
              </a:rPr>
              <a:t>m</a:t>
            </a:r>
            <a:r>
              <a:rPr lang="en-US" altLang="en-US" sz="2400" smtClean="0">
                <a:latin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itchFamily="18" charset="0"/>
              </a:rPr>
              <a:t>	At what temperature will the solution freeze? 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itchFamily="18" charset="0"/>
              </a:rPr>
              <a:t>	</a:t>
            </a:r>
            <a:r>
              <a:rPr lang="en-US" altLang="en-US" sz="2400" smtClean="0">
                <a:latin typeface="Times New Roman" pitchFamily="18" charset="0"/>
              </a:rPr>
              <a:t>(Freezing point depression constant for water is </a:t>
            </a:r>
            <a:r>
              <a:rPr lang="en-US" altLang="en-US" sz="2400" i="1" smtClean="0">
                <a:latin typeface="Times New Roman" pitchFamily="18" charset="0"/>
              </a:rPr>
              <a:t>K</a:t>
            </a:r>
            <a:r>
              <a:rPr lang="en-US" altLang="en-US" sz="2400" baseline="-12000" smtClean="0">
                <a:latin typeface="Times New Roman" pitchFamily="18" charset="0"/>
              </a:rPr>
              <a:t>f</a:t>
            </a:r>
            <a:r>
              <a:rPr lang="en-US" altLang="en-US" sz="2400" smtClean="0">
                <a:latin typeface="Times New Roman" pitchFamily="18" charset="0"/>
              </a:rPr>
              <a:t> = 1.86</a:t>
            </a:r>
            <a:r>
              <a:rPr lang="en-US" altLang="en-US" sz="2400" baseline="36000" smtClean="0">
                <a:latin typeface="Times New Roman" pitchFamily="18" charset="0"/>
              </a:rPr>
              <a:t>o</a:t>
            </a:r>
            <a:r>
              <a:rPr lang="en-US" altLang="en-US" sz="2400" smtClean="0">
                <a:latin typeface="Times New Roman" pitchFamily="18" charset="0"/>
              </a:rPr>
              <a:t>C/</a:t>
            </a:r>
            <a:r>
              <a:rPr lang="en-US" altLang="en-US" sz="2400" i="1" smtClean="0">
                <a:latin typeface="Times New Roman" pitchFamily="18" charset="0"/>
              </a:rPr>
              <a:t>m</a:t>
            </a:r>
            <a:r>
              <a:rPr lang="en-US" altLang="en-US" sz="2400" smtClean="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019800" cy="838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Exercise-#7</a:t>
            </a:r>
            <a:endParaRPr lang="en-US" alt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 solution was prepared by dissolving </a:t>
            </a:r>
            <a:r>
              <a:rPr lang="en-US" alt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25.00 g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glucose in </a:t>
            </a:r>
            <a:r>
              <a:rPr lang="en-US" alt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200.0 g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water. The molar mass of glucose is </a:t>
            </a:r>
            <a:r>
              <a:rPr lang="en-US" alt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180.16 g/mol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. What is the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boiling point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of the resulting solution (in °C)? Glucose is a molecular solid that is present as individual molecules in solution.</a:t>
            </a:r>
          </a:p>
          <a:p>
            <a:pPr marL="465138" indent="-465138" eaLnBrk="1" hangingPunct="1">
              <a:buFontTx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marL="465138" indent="-465138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		 </a:t>
            </a:r>
            <a:r>
              <a:rPr lang="en-US" altLang="en-US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100.35 °C</a:t>
            </a:r>
          </a:p>
        </p:txBody>
      </p:sp>
      <p:pic>
        <p:nvPicPr>
          <p:cNvPr id="130052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 autoUpdateAnimBg="0"/>
      <p:bldP spid="99331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715000" cy="762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Exercise-#8</a:t>
            </a:r>
            <a:endParaRPr lang="en-US" alt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53400" cy="4953000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Suppose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ou dissolve a 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20.0-g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mixture containing sucrose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altLang="en-US" sz="28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800" baseline="-250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NaCl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of water.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solution is found to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freeze at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0.426°C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65138" indent="-465138" eaLnBrk="1" hangingPunct="1">
              <a:buFontTx/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(a) Assuming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ideal behavior, calculate the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mass percent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of sucrose and NaCl, respectively, in the mixture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(b) Calculate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mole fraction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of sucrose in the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mixture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5138" indent="-465138" eaLnBrk="1" hangingPunct="1">
              <a:buFontTx/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65138" indent="-465138" eaLnBrk="1" hangingPunct="1">
              <a:buFontTx/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Mass %: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sucrose </a:t>
            </a:r>
            <a:r>
              <a:rPr lang="en-US" alt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= 72.8</a:t>
            </a:r>
            <a:r>
              <a:rPr lang="en-US" alt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%; </a:t>
            </a:r>
            <a:r>
              <a:rPr lang="en-US" alt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NaCl =</a:t>
            </a:r>
            <a:r>
              <a:rPr lang="en-US" alt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27.2</a:t>
            </a:r>
            <a:r>
              <a:rPr lang="en-US" alt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%;</a:t>
            </a:r>
            <a:endParaRPr lang="en-US" altLang="en-US" sz="28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8" indent="-465138" eaLnBrk="1" hangingPunct="1">
              <a:buFontTx/>
              <a:buNone/>
            </a:pPr>
            <a:r>
              <a:rPr lang="en-US" alt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(b)</a:t>
            </a:r>
            <a:r>
              <a:rPr lang="en-US" alt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Mole </a:t>
            </a:r>
            <a:r>
              <a:rPr lang="en-US" alt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fraction </a:t>
            </a:r>
            <a:r>
              <a:rPr lang="en-US" alt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sucrose </a:t>
            </a:r>
            <a:r>
              <a:rPr lang="en-US" altLang="en-US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0.313</a:t>
            </a:r>
          </a:p>
        </p:txBody>
      </p:sp>
      <p:pic>
        <p:nvPicPr>
          <p:cNvPr id="13210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 autoUpdateAnimBg="0"/>
      <p:bldP spid="101379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467600" cy="5105400"/>
          </a:xfrm>
        </p:spPr>
        <p:txBody>
          <a:bodyPr/>
          <a:lstStyle/>
          <a:p>
            <a:pPr marL="465138" indent="-465138" eaLnBrk="1" hangingPunct="1"/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Osmosis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– flow of solvent into the solution through a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semi permeable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membrane.</a:t>
            </a:r>
          </a:p>
          <a:p>
            <a:pPr marL="465138" indent="-465138" eaLnBrk="1" hangingPunct="1"/>
            <a:r>
              <a:rPr lang="en-US" altLang="en-US" sz="3600" smtClean="0"/>
              <a:t>  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MRT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(for nonelectrolytes)</a:t>
            </a:r>
            <a:endParaRPr lang="en-US" altLang="en-US" i="1" smtClean="0">
              <a:latin typeface="Times New Roman" pitchFamily="18" charset="0"/>
              <a:cs typeface="Times New Roman" pitchFamily="18" charset="0"/>
            </a:endParaRPr>
          </a:p>
          <a:p>
            <a:pPr marL="1079500" lvl="1" indent="-457200" eaLnBrk="1" hangingPunct="1">
              <a:buFontTx/>
              <a:buNone/>
            </a:pPr>
            <a:r>
              <a:rPr lang="en-US" altLang="en-US" sz="3200" i="1" smtClean="0">
                <a:latin typeface="Times New Roman" pitchFamily="18" charset="0"/>
                <a:cs typeface="Times New Roman" pitchFamily="18" charset="0"/>
              </a:rPr>
              <a:t>   = iMRT</a:t>
            </a: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(for electrolytes)</a:t>
            </a:r>
            <a:endParaRPr lang="en-US" altLang="en-US" sz="3200" i="1" smtClean="0">
              <a:latin typeface="Times New Roman" pitchFamily="18" charset="0"/>
              <a:cs typeface="Times New Roman" pitchFamily="18" charset="0"/>
            </a:endParaRPr>
          </a:p>
          <a:p>
            <a:pPr marL="465138" indent="-465138" eaLnBrk="1" hangingPunct="1">
              <a:buFontTx/>
              <a:buNone/>
            </a:pPr>
            <a:r>
              <a:rPr lang="en-US" altLang="en-US" sz="3600" smtClean="0"/>
              <a:t>		   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=	osmotic pressure (atm)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 =	molarity of the solution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  = 	gas law constant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  =	temperature (Kelvin)</a:t>
            </a:r>
            <a:endParaRPr lang="el-GR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1447800" y="3124200"/>
          <a:ext cx="381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2" name="Equation" r:id="rId4" imgW="317225" imgH="291847" progId="Equation.BREE4">
                  <p:embed/>
                </p:oleObj>
              </mc:Choice>
              <mc:Fallback>
                <p:oleObj name="Equation" r:id="rId4" imgW="317225" imgH="291847" progId="Equation.BREE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24200"/>
                        <a:ext cx="3810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1905000" y="4419600"/>
          <a:ext cx="314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3" name="Equation" r:id="rId6" imgW="317225" imgH="291847" progId="Equation.BREE4">
                  <p:embed/>
                </p:oleObj>
              </mc:Choice>
              <mc:Fallback>
                <p:oleObj name="Equation" r:id="rId6" imgW="317225" imgH="291847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19600"/>
                        <a:ext cx="3143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10207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Osmotic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5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5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Supersaturated Solution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One that contains more dissolved solute than the maximum amount it normally has in the saturated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h11_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305800" cy="32766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467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Osmosis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7767" name="ShockwaveFlash1" r:id="rId2" imgW="5332320" imgH="4038480"/>
        </mc:Choice>
        <mc:Fallback>
          <p:control name="ShockwaveFlash1" r:id="rId2" imgW="5332320" imgH="40384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906588" y="1981200"/>
                  <a:ext cx="5332412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9812" name="Picture 4" descr="figure_11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239000" cy="38592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5410200" cy="6858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Exercise-#9</a:t>
            </a:r>
            <a:endParaRPr lang="en-US" alt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20000" cy="3886200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 plant cell has a natural electrolyte concentration of 0.25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If you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immerse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the cell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in an aqueous solution that freezes at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0.246°C,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ill there be a net flow of water into the cell of out of the cell, or neither? (</a:t>
            </a:r>
            <a:r>
              <a:rPr lang="en-US" altLang="en-US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1.86°C/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4148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 autoUpdateAnimBg="0"/>
      <p:bldP spid="10342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85800"/>
            <a:ext cx="5486400" cy="762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Exercise-#10</a:t>
            </a:r>
            <a:endParaRPr lang="en-US" alt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001000" cy="4267200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When a </a:t>
            </a:r>
            <a:r>
              <a:rPr lang="en-US" alt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33.4-mg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sample of a compound is dissolved in </a:t>
            </a:r>
            <a:r>
              <a:rPr lang="en-US" alt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20.0 mL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of water at </a:t>
            </a:r>
            <a:r>
              <a:rPr lang="en-US" alt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25°C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the solution has an osmotic pressure of </a:t>
            </a:r>
            <a:r>
              <a:rPr lang="en-US" alt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58.0 torr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. Calculate the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molar mass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of this compound. (Assume the compound is nonelectrolyte.)</a:t>
            </a:r>
          </a:p>
          <a:p>
            <a:pPr marL="465138" indent="-465138" eaLnBrk="1" hangingPunct="1">
              <a:buFontTx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marL="465138" indent="-465138" eaLnBrk="1" hangingPunct="1">
              <a:buFontTx/>
              <a:buNone/>
            </a:pP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              </a:t>
            </a:r>
            <a:r>
              <a:rPr lang="en-US" altLang="en-US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535 g/mol</a:t>
            </a:r>
          </a:p>
        </p:txBody>
      </p:sp>
      <p:pic>
        <p:nvPicPr>
          <p:cNvPr id="136196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nimBg="1" autoUpdateAnimBg="0"/>
      <p:bldP spid="113667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876800"/>
          </a:xfrm>
        </p:spPr>
        <p:txBody>
          <a:bodyPr/>
          <a:lstStyle/>
          <a:p>
            <a:pPr marL="465138" indent="-465138"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The expected value for </a:t>
            </a:r>
            <a:r>
              <a:rPr lang="en-US" alt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of an ionic compound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number of ions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per formula unit (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assuming ions dissociate completely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and that ion pairing does not occur).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u="sng" dirty="0" smtClean="0">
                <a:latin typeface="Times New Roman" pitchFamily="18" charset="0"/>
                <a:cs typeface="Times New Roman" pitchFamily="18" charset="0"/>
              </a:rPr>
              <a:t>Examples:</a:t>
            </a:r>
            <a:endParaRPr lang="en-US" alt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900113" lvl="1" indent="-433388" eaLnBrk="1" hangingPunct="1">
              <a:buFont typeface="Wingdings" pitchFamily="2" charset="2"/>
              <a:buChar char="§"/>
            </a:pP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		</a:t>
            </a:r>
            <a:r>
              <a:rPr lang="en-US" alt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</a:p>
          <a:p>
            <a:pPr marL="900113" lvl="1" indent="-433388" eaLnBrk="1" hangingPunct="1">
              <a:buFont typeface="Wingdings" pitchFamily="2" charset="2"/>
              <a:buChar char="§"/>
            </a:pP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Ca(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0113" lvl="1" indent="-433388" eaLnBrk="1" hangingPunct="1">
              <a:buFont typeface="Wingdings" pitchFamily="2" charset="2"/>
              <a:buChar char="§"/>
            </a:pP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alt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4</a:t>
            </a:r>
            <a:endParaRPr lang="el-GR" alt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162800" cy="9445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van’t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Hoff Factor, </a:t>
            </a:r>
            <a:r>
              <a:rPr lang="en-US" altLang="en-US" sz="4000" i="1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en-US" sz="4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5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74813"/>
                <a:ext cx="7848600" cy="4649787"/>
              </a:xfrm>
            </p:spPr>
            <p:txBody>
              <a:bodyPr/>
              <a:lstStyle/>
              <a:p>
                <a:pPr marL="465138" indent="-465138" eaLnBrk="1" hangingPunct="1"/>
                <a:r>
                  <a:rPr lang="en-US" altLang="en-US" sz="2800" dirty="0" smtClean="0">
                    <a:latin typeface="Times New Roman" pitchFamily="18" charset="0"/>
                    <a:cs typeface="Times New Roman" pitchFamily="18" charset="0"/>
                  </a:rPr>
                  <a:t>In reality, </a:t>
                </a:r>
                <a:r>
                  <a:rPr lang="en-US" altLang="en-US" sz="2800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en-US" sz="2800" dirty="0" smtClean="0">
                    <a:latin typeface="Times New Roman" pitchFamily="18" charset="0"/>
                    <a:cs typeface="Times New Roman" pitchFamily="18" charset="0"/>
                  </a:rPr>
                  <a:t> &lt; number of ions per formula;</a:t>
                </a:r>
              </a:p>
              <a:p>
                <a:pPr lvl="1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dirty="0" smtClean="0">
                    <a:latin typeface="Times New Roman" pitchFamily="18" charset="0"/>
                    <a:cs typeface="Times New Roman" pitchFamily="18" charset="0"/>
                  </a:rPr>
                  <a:t>This is because ions do not completely ionize or ion-paring occurs, esp. when solution is not very dilute;</a:t>
                </a:r>
              </a:p>
              <a:p>
                <a:pPr lvl="1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32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en-US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𝑚𝑜𝑙𝑒𝑠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𝑜𝑓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𝑝𝑎𝑟𝑡𝑖𝑐𝑙𝑒𝑠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𝑖𝑛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𝑠𝑜𝑙𝑢𝑡𝑖𝑜𝑛</m:t>
                        </m:r>
                      </m:num>
                      <m:den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𝑚𝑜𝑙𝑒𝑠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𝑜𝑓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𝑠𝑜𝑙𝑢𝑡𝑒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𝑑𝑖𝑠𝑠𝑜𝑙𝑣𝑒𝑑</m:t>
                        </m:r>
                      </m:den>
                    </m:f>
                  </m:oMath>
                </a14:m>
                <a:r>
                  <a:rPr lang="en-US" altLang="en-US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1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400" dirty="0" smtClean="0">
                    <a:latin typeface="Times New Roman" pitchFamily="18" charset="0"/>
                    <a:cs typeface="Times New Roman" pitchFamily="18" charset="0"/>
                  </a:rPr>
                  <a:t>The value of</a:t>
                </a:r>
                <a:r>
                  <a:rPr lang="en-US" altLang="en-US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b="1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en-US" sz="2400" dirty="0" smtClean="0">
                    <a:latin typeface="Times New Roman" pitchFamily="18" charset="0"/>
                    <a:cs typeface="Times New Roman" pitchFamily="18" charset="0"/>
                  </a:rPr>
                  <a:t> for an ionic compound varies with concentrations, and can be determined by calculating</a:t>
                </a:r>
              </a:p>
              <a:p>
                <a:pPr lvl="1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en-US" sz="2400" dirty="0" smtClean="0">
                    <a:latin typeface="Times New Roman" pitchFamily="18" charset="0"/>
                    <a:cs typeface="Times New Roman" pitchFamily="18" charset="0"/>
                  </a:rPr>
                  <a:t>he ratio: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𝑀𝑒𝑎𝑠𝑢𝑟𝑒𝑑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∆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𝑜𝑟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𝑚𝑒𝑎𝑠𝑢𝑟𝑒𝑑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𝐶𝑎𝑙𝑐𝑢𝑙𝑎𝑡𝑒𝑑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∆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(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𝑜𝑟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𝜋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)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𝑏𝑦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𝑎𝑠𝑠𝑢𝑚𝑖𝑛𝑔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𝑛𝑜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𝑑𝑖𝑠𝑠𝑜𝑐𝑖𝑎𝑡𝑖𝑜𝑛</m:t>
                        </m:r>
                      </m:den>
                    </m:f>
                  </m:oMath>
                </a14:m>
                <a:endParaRPr lang="en-US" altLang="en-US" sz="240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5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74813"/>
                <a:ext cx="7848600" cy="4649787"/>
              </a:xfrm>
              <a:blipFill rotWithShape="0">
                <a:blip r:embed="rId3"/>
                <a:stretch>
                  <a:fillRect l="-1399" t="-1442" r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van’t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Hoff Factor, </a:t>
            </a:r>
            <a:r>
              <a:rPr lang="en-US" alt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Exercise-#11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measured osmotic pressure of 0.050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NaCl solution at 25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°C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2.3 atm. What is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Hoff’s factor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NaCl at this concentration?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1.9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2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391400" cy="792163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Ion Pairing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1524000"/>
          </a:xfrm>
        </p:spPr>
        <p:txBody>
          <a:bodyPr/>
          <a:lstStyle/>
          <a:p>
            <a:pPr marL="465138" indent="-465138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At a given instant a small percentage of the sodium and chloride ions are paired and thus count as a single particle.</a:t>
            </a:r>
          </a:p>
        </p:txBody>
      </p:sp>
      <p:pic>
        <p:nvPicPr>
          <p:cNvPr id="125956" name="Picture 4" descr="figure_11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217863" cy="33575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nimBg="1" autoUpdateAnimBg="0"/>
      <p:bldP spid="117763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467600" cy="5029200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Ion-pairing occurs to some extent in all electrolyte solutions.</a:t>
            </a:r>
          </a:p>
          <a:p>
            <a:pPr marL="465138" indent="-465138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They are more significant in concentrated solutions.</a:t>
            </a:r>
          </a:p>
          <a:p>
            <a:pPr marL="465138" indent="-465138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Ion-pairings are also significant in solutions containing highly charged ions.</a:t>
            </a:r>
            <a:endParaRPr lang="el-GR" alt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8" indent="-465138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Ion-parings are less significant in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very dilute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solutions.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6400800" cy="9445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Ion Pairing</a:t>
            </a:r>
            <a:endParaRPr lang="en-US" altLang="en-US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Types of Solute-Solvent Interactions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itchFamily="18" charset="0"/>
              </a:rPr>
              <a:t>Ion-dipole Interactions (relative strong)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(Ionic compounds dissolved in water)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itchFamily="18" charset="0"/>
              </a:rPr>
              <a:t>Dipole-dipole (relatively strong)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(Polar solutes in polar solvents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itchFamily="18" charset="0"/>
              </a:rPr>
              <a:t>Hydrogen bonding (strong)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Example: NH</a:t>
            </a:r>
            <a:r>
              <a:rPr lang="en-US" altLang="en-US" sz="2000" smtClean="0">
                <a:latin typeface="Times New Roman" pitchFamily="18" charset="0"/>
              </a:rPr>
              <a:t>3</a:t>
            </a:r>
            <a:r>
              <a:rPr lang="en-US" altLang="en-US" smtClean="0">
                <a:latin typeface="Times New Roman" pitchFamily="18" charset="0"/>
              </a:rPr>
              <a:t> in water; HF in CH</a:t>
            </a:r>
            <a:r>
              <a:rPr lang="en-US" altLang="en-US" sz="2000" smtClean="0">
                <a:latin typeface="Times New Roman" pitchFamily="18" charset="0"/>
              </a:rPr>
              <a:t>3</a:t>
            </a:r>
            <a:r>
              <a:rPr lang="en-US" altLang="en-US" smtClean="0">
                <a:latin typeface="Times New Roman" pitchFamily="18" charset="0"/>
              </a:rPr>
              <a:t>OH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mtClean="0">
                <a:latin typeface="Times New Roman" pitchFamily="18" charset="0"/>
              </a:rPr>
              <a:t>London dispersion forces (relatively strong)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Nonpolar solutes in nonpolar solvent – example: oil in gasoline; Br</a:t>
            </a:r>
            <a:r>
              <a:rPr lang="en-US" altLang="en-US" sz="1600" smtClean="0">
                <a:latin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</a:rPr>
              <a:t> in CCl</a:t>
            </a:r>
            <a:r>
              <a:rPr lang="en-US" altLang="en-US" sz="2000" smtClean="0">
                <a:latin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Solutions Composed of Two Liquids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Two Liquids form Ideal Solution if: </a:t>
            </a:r>
          </a:p>
          <a:p>
            <a:pPr marL="865188" lvl="1"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they are structurally very similar, and </a:t>
            </a:r>
          </a:p>
          <a:p>
            <a:pPr marL="865188" lvl="1"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interactions between non-identical molecules were relatively similar to identical molecules.</a:t>
            </a:r>
          </a:p>
          <a:p>
            <a:pPr marL="865188" lvl="1" eaLnBrk="1" hangingPunct="1">
              <a:buFontTx/>
              <a:buNone/>
            </a:pP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465138" indent="-465138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The vapor of each liquid obeys Raoult’s Law:</a:t>
            </a:r>
          </a:p>
          <a:p>
            <a:pPr marL="865188" lvl="1" eaLnBrk="1" hangingPunct="1"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baseline="-12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2000" smtClean="0">
                <a:latin typeface="Lucida Calligraphy" pitchFamily="66" charset="0"/>
                <a:cs typeface="Times New Roman" pitchFamily="18" charset="0"/>
              </a:rPr>
              <a:t>X</a:t>
            </a:r>
            <a:r>
              <a:rPr lang="en-US" altLang="en-US" sz="2400" baseline="-12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baseline="36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aseline="-12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;		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baseline="-12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2000" smtClean="0">
                <a:latin typeface="Lucida Calligraphy" pitchFamily="66" charset="0"/>
                <a:cs typeface="Times New Roman" pitchFamily="18" charset="0"/>
              </a:rPr>
              <a:t>X</a:t>
            </a:r>
            <a:r>
              <a:rPr lang="en-US" altLang="en-US" sz="2400" baseline="-12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baseline="36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aseline="-12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baseline="-12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en-US" altLang="en-US" sz="2400" baseline="-12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+ P</a:t>
            </a:r>
            <a:r>
              <a:rPr lang="en-US" altLang="en-US" sz="2400" baseline="-12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2000" smtClean="0">
                <a:latin typeface="Lucida Calligraphy" pitchFamily="66" charset="0"/>
                <a:cs typeface="Times New Roman" pitchFamily="18" charset="0"/>
              </a:rPr>
              <a:t>X</a:t>
            </a:r>
            <a:r>
              <a:rPr lang="en-US" altLang="en-US" sz="2000" baseline="-12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800" baseline="36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aseline="-1200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sz="2800" baseline="-1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smtClean="0">
                <a:latin typeface="Lucida Calligraphy" pitchFamily="66" charset="0"/>
                <a:cs typeface="Times New Roman" pitchFamily="18" charset="0"/>
              </a:rPr>
              <a:t>X</a:t>
            </a:r>
            <a:r>
              <a:rPr lang="en-US" altLang="en-US" sz="2000" baseline="-12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800" baseline="36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aseline="-1200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marL="865188" lvl="1" eaLnBrk="1" hangingPunct="1"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altLang="en-US" sz="2000" smtClean="0">
                <a:latin typeface="Lucida Calligraphy" pitchFamily="66" charset="0"/>
                <a:cs typeface="Times New Roman" pitchFamily="18" charset="0"/>
              </a:rPr>
              <a:t>X 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mole fraction;   P</a:t>
            </a:r>
            <a:r>
              <a:rPr lang="en-US" altLang="en-US" sz="2400" baseline="3400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: vapor pressure of pure liquid)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A Summary of the Behavior of Various Types of Solutions Composed of Two Volatile Liquids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74756" name="Group 4"/>
          <p:cNvGraphicFramePr>
            <a:graphicFrameLocks noGrp="1"/>
          </p:cNvGraphicFramePr>
          <p:nvPr/>
        </p:nvGraphicFramePr>
        <p:xfrm>
          <a:off x="152400" y="1828800"/>
          <a:ext cx="8686800" cy="4606924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25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10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Interactive Forces Between Solute (A) and Solvent (B) Particles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  <a:sym typeface="Symbol" pitchFamily="18" charset="2"/>
                        </a:rPr>
                        <a:t>H</a:t>
                      </a:r>
                      <a:r>
                        <a:rPr kumimoji="0" lang="en-US" sz="2000" b="1" i="0" u="none" strike="noStrike" cap="none" normalizeH="0" baseline="-1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  <a:sym typeface="Symbol" pitchFamily="18" charset="2"/>
                        </a:rPr>
                        <a:t>soln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 for Solution Formation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Deviation from Raoult’s Law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Example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87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  <a:sym typeface="Symbol" pitchFamily="18" charset="2"/>
                        </a:rPr>
                        <a:t>A  A, B  B  A  B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Zero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Zero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None (ideal solution)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Benzene-toluene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87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  <a:sym typeface="Symbol" pitchFamily="18" charset="2"/>
                        </a:rPr>
                        <a:t>A  A, B  B &lt; A  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Negative (exothermic)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Positive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Negative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Acetone-water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87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  <a:sym typeface="Symbol" pitchFamily="18" charset="2"/>
                        </a:rPr>
                        <a:t>A  A, B  B &gt; A  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Positive (endothermic)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Negative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Positive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charset="0"/>
                        </a:rPr>
                        <a:t>Ethanol-hexane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Vapor Pressure for a Solution of Two Volatile Liquids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3733" name="Picture 5" descr="figure_11_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458200" cy="3124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Laboratory Fractional Distillation Apparatus</a:t>
            </a:r>
          </a:p>
        </p:txBody>
      </p:sp>
      <p:pic>
        <p:nvPicPr>
          <p:cNvPr id="757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371600"/>
            <a:ext cx="51816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Fractional Distillation Towers in Oil Refinaries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828800"/>
            <a:ext cx="4343400" cy="3449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Refined Crude Oil Mixtures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295400"/>
            <a:ext cx="65532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0"/>
            <a:ext cx="6096000" cy="533400"/>
          </a:xfrm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Concept Check-#12</a:t>
            </a:r>
            <a:endParaRPr lang="en-US" alt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114800"/>
          </a:xfrm>
        </p:spPr>
        <p:txBody>
          <a:bodyPr/>
          <a:lstStyle/>
          <a:p>
            <a:pPr marL="469900" indent="1588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For each of the following solutions, would you expect it to be relatively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ideal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(with respect to Raoult’s Law), show a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positive deviation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or show a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negative deviation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379538" lvl="1" indent="-479425" eaLnBrk="1" hangingPunct="1">
              <a:buFontTx/>
              <a:buAutoNum type="alphaLcParenR"/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Hexane (C</a:t>
            </a:r>
            <a:r>
              <a:rPr lang="en-US" altLang="en-US" sz="3200" baseline="-2500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200" baseline="-250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) and chloroform (CHCl</a:t>
            </a:r>
            <a:r>
              <a:rPr lang="en-US" altLang="en-US" sz="32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379538" lvl="1" indent="-479425" eaLnBrk="1" hangingPunct="1">
              <a:buFontTx/>
              <a:buAutoNum type="alphaLcParenR"/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Ethyl alcohol (C</a:t>
            </a:r>
            <a:r>
              <a:rPr lang="en-US" altLang="en-US" sz="32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200" baseline="-250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OH) and water</a:t>
            </a:r>
          </a:p>
          <a:p>
            <a:pPr marL="1379538" lvl="1" indent="-479425" eaLnBrk="1" hangingPunct="1">
              <a:buFontTx/>
              <a:buAutoNum type="alphaLcParenR"/>
            </a:pP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Hexane (C</a:t>
            </a:r>
            <a:r>
              <a:rPr lang="en-US" altLang="en-US" sz="3200" baseline="-2500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200" baseline="-250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) and octane (C</a:t>
            </a:r>
            <a:r>
              <a:rPr lang="en-US" altLang="en-US" sz="3200" baseline="-2500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200" baseline="-2500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8852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 autoUpdateAnimBg="0"/>
      <p:bldP spid="76803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Exercise-#13</a:t>
            </a:r>
            <a:endParaRPr lang="en-US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A solution of benzene (C</a:t>
            </a:r>
            <a:r>
              <a:rPr lang="en-US" altLang="en-US" sz="2800" baseline="-12000" smtClean="0">
                <a:latin typeface="Times New Roman" pitchFamily="18" charset="0"/>
              </a:rPr>
              <a:t>6</a:t>
            </a:r>
            <a:r>
              <a:rPr lang="en-US" altLang="en-US" sz="2800" smtClean="0">
                <a:latin typeface="Times New Roman" pitchFamily="18" charset="0"/>
              </a:rPr>
              <a:t>H</a:t>
            </a:r>
            <a:r>
              <a:rPr lang="en-US" altLang="en-US" sz="2800" baseline="-12000" smtClean="0">
                <a:latin typeface="Times New Roman" pitchFamily="18" charset="0"/>
              </a:rPr>
              <a:t>6</a:t>
            </a:r>
            <a:r>
              <a:rPr lang="en-US" altLang="en-US" sz="2800" smtClean="0">
                <a:latin typeface="Times New Roman" pitchFamily="18" charset="0"/>
              </a:rPr>
              <a:t>) and toluene (C</a:t>
            </a:r>
            <a:r>
              <a:rPr lang="en-US" altLang="en-US" sz="2800" baseline="-12000" smtClean="0">
                <a:latin typeface="Times New Roman" pitchFamily="18" charset="0"/>
              </a:rPr>
              <a:t>7</a:t>
            </a:r>
            <a:r>
              <a:rPr lang="en-US" altLang="en-US" sz="2800" smtClean="0">
                <a:latin typeface="Times New Roman" pitchFamily="18" charset="0"/>
              </a:rPr>
              <a:t>H</a:t>
            </a:r>
            <a:r>
              <a:rPr lang="en-US" altLang="en-US" sz="2800" baseline="-12000" smtClean="0">
                <a:latin typeface="Times New Roman" pitchFamily="18" charset="0"/>
              </a:rPr>
              <a:t>8</a:t>
            </a:r>
            <a:r>
              <a:rPr lang="en-US" altLang="en-US" sz="2800" smtClean="0">
                <a:latin typeface="Times New Roman" pitchFamily="18" charset="0"/>
              </a:rPr>
              <a:t>) contains 50.0% benzene by mass. The vapor pressures of pure benzene and pure toluene at 25</a:t>
            </a:r>
            <a:r>
              <a:rPr lang="en-US" altLang="en-US" sz="2800" baseline="36000" smtClean="0">
                <a:latin typeface="Times New Roman" pitchFamily="18" charset="0"/>
              </a:rPr>
              <a:t>o</a:t>
            </a:r>
            <a:r>
              <a:rPr lang="en-US" altLang="en-US" sz="2800" smtClean="0">
                <a:latin typeface="Times New Roman" pitchFamily="18" charset="0"/>
              </a:rPr>
              <a:t>C are 95.1 torr and 28.4 torr, respectively. Assuming ideal behavior, calculate the following: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</a:t>
            </a:r>
            <a:r>
              <a:rPr lang="en-US" altLang="en-US" sz="2800" smtClean="0">
                <a:latin typeface="Times New Roman" pitchFamily="18" charset="0"/>
              </a:rPr>
              <a:t>(a) The mole fractions of benzene and toluene;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itchFamily="18" charset="0"/>
              </a:rPr>
              <a:t>	(b) The total vapor pressure above the solution;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itchFamily="18" charset="0"/>
              </a:rPr>
              <a:t>	(c) The mole percent of each component in the vapor.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96200" cy="8683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pitchFamily="18" charset="0"/>
              </a:rPr>
              <a:t>Exercise-#14</a:t>
            </a:r>
            <a:endParaRPr lang="en-US" altLang="en-US" sz="3600" dirty="0" smtClean="0"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itchFamily="18" charset="0"/>
              </a:rPr>
              <a:t>A solution made up of 24.3 g acetone (CH</a:t>
            </a:r>
            <a:r>
              <a:rPr lang="en-US" altLang="en-US" sz="2800" baseline="-12000" smtClean="0">
                <a:latin typeface="Times New Roman" pitchFamily="18" charset="0"/>
              </a:rPr>
              <a:t>3</a:t>
            </a:r>
            <a:r>
              <a:rPr lang="en-US" altLang="en-US" sz="2800" smtClean="0">
                <a:latin typeface="Times New Roman" pitchFamily="18" charset="0"/>
              </a:rPr>
              <a:t>COCH</a:t>
            </a:r>
            <a:r>
              <a:rPr lang="en-US" altLang="en-US" sz="2800" baseline="-12000" smtClean="0">
                <a:latin typeface="Times New Roman" pitchFamily="18" charset="0"/>
              </a:rPr>
              <a:t>3</a:t>
            </a:r>
            <a:r>
              <a:rPr lang="en-US" altLang="en-US" sz="2800" smtClean="0">
                <a:latin typeface="Times New Roman" pitchFamily="18" charset="0"/>
              </a:rPr>
              <a:t>) and 39.5 g of carbon disulfide (CS</a:t>
            </a:r>
            <a:r>
              <a:rPr lang="en-US" altLang="en-US" sz="2800" baseline="-12000" smtClean="0">
                <a:latin typeface="Times New Roman" pitchFamily="18" charset="0"/>
              </a:rPr>
              <a:t>2</a:t>
            </a:r>
            <a:r>
              <a:rPr lang="en-US" altLang="en-US" sz="2800" smtClean="0">
                <a:latin typeface="Times New Roman" pitchFamily="18" charset="0"/>
              </a:rPr>
              <a:t>) has a vapor pressure of 645 torr at 35</a:t>
            </a:r>
            <a:r>
              <a:rPr lang="en-US" altLang="en-US" sz="2800" baseline="34000" smtClean="0">
                <a:latin typeface="Times New Roman" pitchFamily="18" charset="0"/>
              </a:rPr>
              <a:t>o</a:t>
            </a:r>
            <a:r>
              <a:rPr lang="en-US" altLang="en-US" sz="2800" smtClean="0">
                <a:latin typeface="Times New Roman" pitchFamily="18" charset="0"/>
              </a:rPr>
              <a:t>C. The vapor pressures of pure acetone and pure carbon disulfide at 35</a:t>
            </a:r>
            <a:r>
              <a:rPr lang="en-US" altLang="en-US" sz="2800" baseline="34000" smtClean="0">
                <a:latin typeface="Times New Roman" pitchFamily="18" charset="0"/>
              </a:rPr>
              <a:t>o</a:t>
            </a:r>
            <a:r>
              <a:rPr lang="en-US" altLang="en-US" sz="2800" smtClean="0">
                <a:latin typeface="Times New Roman" pitchFamily="18" charset="0"/>
              </a:rPr>
              <a:t>C are 332 torr and 515 torr, respectively.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smtClean="0">
                <a:latin typeface="Times New Roman" pitchFamily="18" charset="0"/>
              </a:rPr>
              <a:t>	(a) Is the solution ideal or non-ideal?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smtClean="0">
                <a:latin typeface="Times New Roman" pitchFamily="18" charset="0"/>
              </a:rPr>
              <a:t>	(b) If non-ideal, does it deviate positively or negatively from Raoult’s law?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smtClean="0">
                <a:latin typeface="Times New Roman" pitchFamily="18" charset="0"/>
              </a:rPr>
              <a:t>	(c) What can you say about the relative strength of carbon disulfide-acetone interactions compared to the acetone-acetone and carbon disulfide-carbon disulfide interactions?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smtClean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Colloidal Mixtures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7467600" cy="4419600"/>
          </a:xfrm>
        </p:spPr>
        <p:txBody>
          <a:bodyPr/>
          <a:lstStyle/>
          <a:p>
            <a:pPr marL="465138" indent="-465138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 suspension of tiny particles in some medium.</a:t>
            </a:r>
          </a:p>
          <a:p>
            <a:pPr marL="465138" indent="-465138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Tyndall effect – scattering of light by particles.</a:t>
            </a:r>
          </a:p>
          <a:p>
            <a:pPr marL="465138" indent="-465138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Suspended particles are single large molecules or aggregates of molecules or ions ranging in size from 1 to 1000 nm.</a:t>
            </a:r>
          </a:p>
        </p:txBody>
      </p:sp>
      <p:sp>
        <p:nvSpPr>
          <p:cNvPr id="140292" name="Rectangle 3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0294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</a:rPr>
              <a:t>Other Types of Solute-Solvent Interactions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Ion-induced dipole (very weak)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Ionic compounds in nonpolar solvent – example: NaCl in gasoline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Dipole-induced dipole (very weak)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Nonpolar solute in polar solvent – example: iodine in water or alcohol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	Polar solute in nonpolar solvent – example: sugar in gasoline or hexane.</a:t>
            </a:r>
          </a:p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Scattering of Light by Colloid Particles</a:t>
            </a:r>
          </a:p>
        </p:txBody>
      </p:sp>
      <p:pic>
        <p:nvPicPr>
          <p:cNvPr id="142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68475"/>
            <a:ext cx="7086600" cy="3897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Tyndall Effect of Colloidal Mixture</a:t>
            </a:r>
          </a:p>
        </p:txBody>
      </p:sp>
      <p:pic>
        <p:nvPicPr>
          <p:cNvPr id="143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82296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Tyndall Effect of Morning Mist</a:t>
            </a:r>
            <a:endParaRPr lang="el-GR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00200"/>
            <a:ext cx="6629400" cy="364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Types of Colloids</a:t>
            </a:r>
          </a:p>
        </p:txBody>
      </p:sp>
      <p:pic>
        <p:nvPicPr>
          <p:cNvPr id="145411" name="Picture 3" descr="table_11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53400" cy="32940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Micelle – A Colloidal Suspension</a:t>
            </a:r>
          </a:p>
        </p:txBody>
      </p:sp>
      <p:pic>
        <p:nvPicPr>
          <p:cNvPr id="147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600200"/>
            <a:ext cx="5867400" cy="4148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Micelle in Soap Bubbles</a:t>
            </a:r>
          </a:p>
        </p:txBody>
      </p:sp>
      <p:pic>
        <p:nvPicPr>
          <p:cNvPr id="148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025650"/>
            <a:ext cx="4419600" cy="3243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467600" cy="2211388"/>
          </a:xfrm>
        </p:spPr>
        <p:txBody>
          <a:bodyPr/>
          <a:lstStyle/>
          <a:p>
            <a:pPr marL="465138" indent="-465138"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Destruction of a colloid.</a:t>
            </a:r>
          </a:p>
          <a:p>
            <a:pPr marL="465138" indent="-465138"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Usually accomplished either by heating or by adding an electrolyte.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705600" cy="9906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Coagulation</a:t>
            </a:r>
            <a:endParaRPr lang="en-US" altLang="en-US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Steps in the Formation of Solutions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316" name="Picture 4" descr="figure_1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6847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Formation of a Liquid Solution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Steps involved: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Separation of solute particles </a:t>
            </a:r>
          </a:p>
          <a:p>
            <a:pPr marL="1009650" lvl="1" indent="-609600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- an endothermic process (</a:t>
            </a:r>
            <a:r>
              <a:rPr lang="en-US" altLang="en-US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16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&gt; 0)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Separation of solvent molecules </a:t>
            </a:r>
          </a:p>
          <a:p>
            <a:pPr marL="1009650" lvl="1" indent="-609600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- an endothermic process (</a:t>
            </a:r>
            <a:r>
              <a:rPr lang="en-US" altLang="en-US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16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&gt; 0)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Mixing of solute and solvent to form the solution </a:t>
            </a:r>
          </a:p>
          <a:p>
            <a:pPr marL="1009650" lvl="1" indent="-609600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- an exothermic process (</a:t>
            </a:r>
            <a:r>
              <a:rPr lang="en-US" altLang="en-US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16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&lt; 0).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 autoUpdateAnimBg="0"/>
      <p:bldP spid="31747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2059</Words>
  <Application>Microsoft Office PowerPoint</Application>
  <PresentationFormat>On-screen Show (4:3)</PresentationFormat>
  <Paragraphs>406</Paragraphs>
  <Slides>76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Arial</vt:lpstr>
      <vt:lpstr>Cambria Math</vt:lpstr>
      <vt:lpstr>Lucida Calligraphy</vt:lpstr>
      <vt:lpstr>Symbol</vt:lpstr>
      <vt:lpstr>Times</vt:lpstr>
      <vt:lpstr>Times New Roman</vt:lpstr>
      <vt:lpstr>Wingdings</vt:lpstr>
      <vt:lpstr>Default Design</vt:lpstr>
      <vt:lpstr>Equation</vt:lpstr>
      <vt:lpstr>Solution Properties</vt:lpstr>
      <vt:lpstr>Various Types of Solutions</vt:lpstr>
      <vt:lpstr>Solubility</vt:lpstr>
      <vt:lpstr>Saturated Solution</vt:lpstr>
      <vt:lpstr>Supersaturated Solution</vt:lpstr>
      <vt:lpstr>Types of Solute-Solvent Interactions</vt:lpstr>
      <vt:lpstr>Other Types of Solute-Solvent Interactions</vt:lpstr>
      <vt:lpstr>Steps in the Formation of Solutions</vt:lpstr>
      <vt:lpstr>Formation of a Liquid Solution</vt:lpstr>
      <vt:lpstr>Steps in the Dissolving Process</vt:lpstr>
      <vt:lpstr>Enthalpy of Solution</vt:lpstr>
      <vt:lpstr>Enthalpy (Heat) of Solution</vt:lpstr>
      <vt:lpstr>Concept Check-#1</vt:lpstr>
      <vt:lpstr>Enthalpy of Hydration</vt:lpstr>
      <vt:lpstr>Enthalpy of Hydration of Some Ions</vt:lpstr>
      <vt:lpstr>Lattice Energy</vt:lpstr>
      <vt:lpstr>Factors Affecting Solubility</vt:lpstr>
      <vt:lpstr>Temperature Effects</vt:lpstr>
      <vt:lpstr>The Solubilities of Several Solids as a Function of Temperature</vt:lpstr>
      <vt:lpstr>The Solubility of Gases in Water</vt:lpstr>
      <vt:lpstr>Effect of Pressure on Solubility</vt:lpstr>
      <vt:lpstr>Effect of Pressure of Solubility of Gas</vt:lpstr>
      <vt:lpstr>Ideal Solution:  One that obeys Raoult’s Law</vt:lpstr>
      <vt:lpstr>Solution Composition</vt:lpstr>
      <vt:lpstr>Molarity</vt:lpstr>
      <vt:lpstr>Exercise-#1</vt:lpstr>
      <vt:lpstr>Exercise-#2</vt:lpstr>
      <vt:lpstr>Mass Percent</vt:lpstr>
      <vt:lpstr>Exercise-#3</vt:lpstr>
      <vt:lpstr>Mole Fraction</vt:lpstr>
      <vt:lpstr>Exercise-#4</vt:lpstr>
      <vt:lpstr>Molality</vt:lpstr>
      <vt:lpstr>Exercise-#5</vt:lpstr>
      <vt:lpstr>Solutions containing Nonvolatile Solutes</vt:lpstr>
      <vt:lpstr>Colligative Properties</vt:lpstr>
      <vt:lpstr>The Lowering of Solvent Vapor Pressure</vt:lpstr>
      <vt:lpstr>Changes in Boiling Point and Freezing Point of Water</vt:lpstr>
      <vt:lpstr>Freezing-Point Depression</vt:lpstr>
      <vt:lpstr>An Aqueous Solution and Pure Water in a Closed Environment</vt:lpstr>
      <vt:lpstr>Liquid-Vapor Equilibrium in Pure Solvent</vt:lpstr>
      <vt:lpstr>Lowering of Vapor Pressure by   Solute Particles</vt:lpstr>
      <vt:lpstr>Solute Particles Lower Solvent Vapor Pressure and Its Freezing Point </vt:lpstr>
      <vt:lpstr>Boiling-Point Elevation</vt:lpstr>
      <vt:lpstr>Liquid-Vapor Equilibrium at Boiling Point of Pure Solvent </vt:lpstr>
      <vt:lpstr>Solute Particles Lower Solvent Vapor Pressure and Raise Its Boiling Point </vt:lpstr>
      <vt:lpstr>Exercise-#6</vt:lpstr>
      <vt:lpstr>Exercise-#7</vt:lpstr>
      <vt:lpstr>Exercise-#8</vt:lpstr>
      <vt:lpstr>Osmotic Pressure</vt:lpstr>
      <vt:lpstr>PowerPoint Presentation</vt:lpstr>
      <vt:lpstr>Osmosis</vt:lpstr>
      <vt:lpstr>PowerPoint Presentation</vt:lpstr>
      <vt:lpstr>Exercise-#9</vt:lpstr>
      <vt:lpstr>Exercise-#10</vt:lpstr>
      <vt:lpstr>van’t Hoff Factor, i</vt:lpstr>
      <vt:lpstr>van’t Hoff Factor, i</vt:lpstr>
      <vt:lpstr>Exercise-#11</vt:lpstr>
      <vt:lpstr>Ion Pairing</vt:lpstr>
      <vt:lpstr>Ion Pairing</vt:lpstr>
      <vt:lpstr>Solutions Composed of Two Liquids</vt:lpstr>
      <vt:lpstr>A Summary of the Behavior of Various Types of Solutions Composed of Two Volatile Liquids</vt:lpstr>
      <vt:lpstr>Vapor Pressure for a Solution of Two Volatile Liquids</vt:lpstr>
      <vt:lpstr>Laboratory Fractional Distillation Apparatus</vt:lpstr>
      <vt:lpstr>Fractional Distillation Towers in Oil Refinaries</vt:lpstr>
      <vt:lpstr>Refined Crude Oil Mixtures</vt:lpstr>
      <vt:lpstr> Concept Check-#12</vt:lpstr>
      <vt:lpstr>Exercise-#13</vt:lpstr>
      <vt:lpstr>Exercise-#14</vt:lpstr>
      <vt:lpstr>Colloidal Mixtures</vt:lpstr>
      <vt:lpstr>Scattering of Light by Colloid Particles</vt:lpstr>
      <vt:lpstr>Tyndall Effect of Colloidal Mixture</vt:lpstr>
      <vt:lpstr>Tyndall Effect of Morning Mist</vt:lpstr>
      <vt:lpstr>Types of Colloids</vt:lpstr>
      <vt:lpstr>Micelle – A Colloidal Suspension</vt:lpstr>
      <vt:lpstr>Micelle in Soap Bubbles</vt:lpstr>
      <vt:lpstr>Coagulation</vt:lpstr>
    </vt:vector>
  </TitlesOfParts>
  <Company>PCCD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Siraj Omar</dc:creator>
  <cp:lastModifiedBy>Siraj Omar</cp:lastModifiedBy>
  <cp:revision>68</cp:revision>
  <dcterms:created xsi:type="dcterms:W3CDTF">2011-04-16T22:19:12Z</dcterms:created>
  <dcterms:modified xsi:type="dcterms:W3CDTF">2018-05-20T01:46:16Z</dcterms:modified>
</cp:coreProperties>
</file>