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95" r:id="rId3"/>
    <p:sldId id="257" r:id="rId4"/>
    <p:sldId id="285" r:id="rId5"/>
    <p:sldId id="282" r:id="rId6"/>
    <p:sldId id="402" r:id="rId7"/>
    <p:sldId id="287" r:id="rId8"/>
    <p:sldId id="297" r:id="rId9"/>
    <p:sldId id="259" r:id="rId10"/>
    <p:sldId id="289" r:id="rId11"/>
    <p:sldId id="400" r:id="rId12"/>
    <p:sldId id="293" r:id="rId13"/>
    <p:sldId id="299" r:id="rId14"/>
    <p:sldId id="401" r:id="rId15"/>
    <p:sldId id="303" r:id="rId16"/>
    <p:sldId id="310" r:id="rId17"/>
    <p:sldId id="318" r:id="rId18"/>
    <p:sldId id="261" r:id="rId19"/>
    <p:sldId id="263" r:id="rId20"/>
    <p:sldId id="328" r:id="rId21"/>
    <p:sldId id="262" r:id="rId22"/>
    <p:sldId id="322" r:id="rId23"/>
    <p:sldId id="331" r:id="rId24"/>
    <p:sldId id="333" r:id="rId25"/>
    <p:sldId id="335" r:id="rId26"/>
    <p:sldId id="339" r:id="rId27"/>
    <p:sldId id="341" r:id="rId28"/>
    <p:sldId id="264" r:id="rId29"/>
    <p:sldId id="394" r:id="rId30"/>
    <p:sldId id="269" r:id="rId31"/>
    <p:sldId id="270" r:id="rId32"/>
    <p:sldId id="271" r:id="rId33"/>
    <p:sldId id="272" r:id="rId34"/>
    <p:sldId id="374" r:id="rId35"/>
    <p:sldId id="391" r:id="rId36"/>
    <p:sldId id="378" r:id="rId37"/>
    <p:sldId id="397" r:id="rId38"/>
    <p:sldId id="392" r:id="rId39"/>
    <p:sldId id="380" r:id="rId40"/>
    <p:sldId id="381" r:id="rId41"/>
    <p:sldId id="406" r:id="rId42"/>
    <p:sldId id="268" r:id="rId43"/>
    <p:sldId id="382" r:id="rId44"/>
    <p:sldId id="384" r:id="rId45"/>
    <p:sldId id="395" r:id="rId46"/>
    <p:sldId id="398" r:id="rId47"/>
    <p:sldId id="355" r:id="rId48"/>
    <p:sldId id="365" r:id="rId49"/>
    <p:sldId id="359" r:id="rId50"/>
    <p:sldId id="361" r:id="rId51"/>
    <p:sldId id="403" r:id="rId52"/>
    <p:sldId id="273" r:id="rId53"/>
    <p:sldId id="404" r:id="rId54"/>
    <p:sldId id="405" r:id="rId55"/>
    <p:sldId id="274" r:id="rId56"/>
    <p:sldId id="275" r:id="rId57"/>
    <p:sldId id="385" r:id="rId58"/>
    <p:sldId id="276" r:id="rId59"/>
    <p:sldId id="277" r:id="rId60"/>
    <p:sldId id="396" r:id="rId61"/>
    <p:sldId id="388" r:id="rId62"/>
    <p:sldId id="280" r:id="rId63"/>
    <p:sldId id="281" r:id="rId64"/>
    <p:sldId id="390" r:id="rId65"/>
    <p:sldId id="399" r:id="rId66"/>
    <p:sldId id="371" r:id="rId67"/>
    <p:sldId id="372" r:id="rId68"/>
    <p:sldId id="369" r:id="rId69"/>
    <p:sldId id="370" r:id="rId70"/>
    <p:sldId id="326" r:id="rId71"/>
    <p:sldId id="291" r:id="rId72"/>
    <p:sldId id="301" r:id="rId73"/>
    <p:sldId id="305" r:id="rId74"/>
    <p:sldId id="312" r:id="rId75"/>
    <p:sldId id="314" r:id="rId76"/>
    <p:sldId id="316" r:id="rId77"/>
    <p:sldId id="320" r:id="rId78"/>
    <p:sldId id="324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58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E6F02A84-5F3A-403A-B83E-EB4F370F5D98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 smtClean="0"/>
            </a:lvl1pPr>
          </a:lstStyle>
          <a:p>
            <a:pPr>
              <a:defRPr/>
            </a:pPr>
            <a:fld id="{FEEF4D4B-0578-42E1-B9DD-11654E4A6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7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585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3659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0FF85-F98F-41EF-9ECA-0600708069D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20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For oxygen: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  </a:t>
            </a:r>
          </a:p>
          <a:p>
            <a:pPr eaLnBrk="1" hangingPunct="1"/>
            <a:r>
              <a:rPr lang="en-US" altLang="en-US" smtClean="0"/>
              <a:t>(1.30 atm)(27.4 L) = (P</a:t>
            </a:r>
            <a:r>
              <a:rPr lang="en-US" altLang="en-US" baseline="-25000" smtClean="0"/>
              <a:t>2</a:t>
            </a:r>
            <a:r>
              <a:rPr lang="en-US" altLang="en-US" smtClean="0"/>
              <a:t>)(5.81 L)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2</a:t>
            </a:r>
            <a:r>
              <a:rPr lang="en-US" altLang="en-US" smtClean="0"/>
              <a:t> = 6.13 atm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For helium: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  </a:t>
            </a:r>
          </a:p>
          <a:p>
            <a:pPr eaLnBrk="1" hangingPunct="1"/>
            <a:r>
              <a:rPr lang="en-US" altLang="en-US" smtClean="0"/>
              <a:t>(2.00 atm)(8.50 L) = (P</a:t>
            </a:r>
            <a:r>
              <a:rPr lang="en-US" altLang="en-US" baseline="-25000" smtClean="0"/>
              <a:t>2</a:t>
            </a:r>
            <a:r>
              <a:rPr lang="en-US" altLang="en-US" smtClean="0"/>
              <a:t>)(5.81 L)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2</a:t>
            </a:r>
            <a:r>
              <a:rPr lang="en-US" altLang="en-US" smtClean="0"/>
              <a:t> = 2.93 atm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total pressure is therefore 6.13 + 2.93 = 9.06 atm.</a:t>
            </a:r>
          </a:p>
        </p:txBody>
      </p:sp>
    </p:spTree>
    <p:extLst>
      <p:ext uri="{BB962C8B-B14F-4D97-AF65-F5344CB8AC3E}">
        <p14:creationId xmlns:p14="http://schemas.microsoft.com/office/powerpoint/2010/main" val="299578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832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3373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7626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1977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933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563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999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6546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594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1886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1490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510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4888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7007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9745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420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9145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675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</a:rPr>
              <a:t>Chemistry 140 Fall 2002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2F39D1-1669-47A9-868A-356D38AA4F6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Difficult to place a barometer inside a gas to be measured.</a:t>
            </a:r>
          </a:p>
          <a:p>
            <a:pPr eaLnBrk="1" hangingPunct="1"/>
            <a:r>
              <a:rPr lang="en-US" altLang="en-US" smtClean="0"/>
              <a:t>Manometers compare gas pressure and barometric pressure.</a:t>
            </a:r>
          </a:p>
        </p:txBody>
      </p:sp>
    </p:spTree>
    <p:extLst>
      <p:ext uri="{BB962C8B-B14F-4D97-AF65-F5344CB8AC3E}">
        <p14:creationId xmlns:p14="http://schemas.microsoft.com/office/powerpoint/2010/main" val="1843694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5531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altLang="en-US" smtClean="0"/>
              <a:t>d) is correct.</a:t>
            </a:r>
          </a:p>
        </p:txBody>
      </p:sp>
    </p:spTree>
    <p:extLst>
      <p:ext uri="{BB962C8B-B14F-4D97-AF65-F5344CB8AC3E}">
        <p14:creationId xmlns:p14="http://schemas.microsoft.com/office/powerpoint/2010/main" val="2985949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altLang="en-US" smtClean="0"/>
              <a:t>The new volume is 5.43 L (use Charles’s law to solve for the new volume).</a:t>
            </a:r>
          </a:p>
          <a:p>
            <a:pPr marL="228600" indent="-228600" eaLnBrk="1" hangingPunct="1"/>
            <a:r>
              <a:rPr lang="en-US" altLang="en-US" smtClean="0"/>
              <a:t>(6.00 L) / (45+273) = (V</a:t>
            </a:r>
            <a:r>
              <a:rPr lang="en-US" altLang="en-US" baseline="-25000" smtClean="0"/>
              <a:t>2</a:t>
            </a:r>
            <a:r>
              <a:rPr lang="en-US" altLang="en-US" smtClean="0"/>
              <a:t>) / (15+273)</a:t>
            </a:r>
          </a:p>
          <a:p>
            <a:pPr marL="228600" indent="-228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271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altLang="en-US" smtClean="0"/>
              <a:t>1:1</a:t>
            </a:r>
            <a:endParaRPr lang="en-US" altLang="en-US" b="1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28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903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pressure is 2.25 atm.  There are two ways to solve the problem: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1) Find the new pressure of the gas on the left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1.50 atm.  </a:t>
            </a:r>
          </a:p>
          <a:p>
            <a:pPr eaLnBrk="1" hangingPunct="1"/>
            <a:r>
              <a:rPr lang="en-US" altLang="en-US" smtClean="0"/>
              <a:t>(2.00 atm)(9.00 L) = (P</a:t>
            </a:r>
            <a:r>
              <a:rPr lang="en-US" altLang="en-US" baseline="-25000" smtClean="0"/>
              <a:t>2</a:t>
            </a:r>
            <a:r>
              <a:rPr lang="en-US" altLang="en-US" smtClean="0"/>
              <a:t>)(9.00 L + 3.00 L)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2</a:t>
            </a:r>
            <a:r>
              <a:rPr lang="en-US" altLang="en-US" smtClean="0"/>
              <a:t> = 1.50 atm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Find the new pressure of the gas on the right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0.75 atm. </a:t>
            </a:r>
          </a:p>
          <a:p>
            <a:pPr eaLnBrk="1" hangingPunct="1"/>
            <a:r>
              <a:rPr lang="en-US" altLang="en-US" smtClean="0"/>
              <a:t>(3.00 atm)(3.00 L) = (P</a:t>
            </a:r>
            <a:r>
              <a:rPr lang="en-US" altLang="en-US" baseline="-25000" smtClean="0"/>
              <a:t>2</a:t>
            </a:r>
            <a:r>
              <a:rPr lang="en-US" altLang="en-US" smtClean="0"/>
              <a:t>)(9.00 L + 3.00 L)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2</a:t>
            </a:r>
            <a:r>
              <a:rPr lang="en-US" altLang="en-US" smtClean="0"/>
              <a:t> = 0.75 atm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total pressure is therefore 1.50 + 0.75 = 2.25 atm.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2) Find the number of moles in each chamber separately (using PV = nRT), add the number of moles and volumes on each side, then use PV = nRT to solve for the new pressure.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9270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(0.956 atm)(12.4 L) = (1.20 atm)(V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The new volume is 9.88 L.</a:t>
            </a:r>
          </a:p>
        </p:txBody>
      </p:sp>
    </p:spTree>
    <p:extLst>
      <p:ext uri="{BB962C8B-B14F-4D97-AF65-F5344CB8AC3E}">
        <p14:creationId xmlns:p14="http://schemas.microsoft.com/office/powerpoint/2010/main" val="26836855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new volume will become 0.849 L.  Remember to convert the temperatures to Kelvin.</a:t>
            </a:r>
          </a:p>
          <a:p>
            <a:pPr eaLnBrk="1" hangingPunct="1"/>
            <a:r>
              <a:rPr lang="en-US" altLang="en-US" smtClean="0"/>
              <a:t>(1.30 L) / (24.7+273) = V</a:t>
            </a:r>
            <a:r>
              <a:rPr lang="en-US" altLang="en-US" baseline="-25000" smtClean="0"/>
              <a:t>2</a:t>
            </a:r>
            <a:r>
              <a:rPr lang="en-US" altLang="en-US" smtClean="0"/>
              <a:t> / (-78.5 + 273)</a:t>
            </a:r>
          </a:p>
        </p:txBody>
      </p:sp>
    </p:spTree>
    <p:extLst>
      <p:ext uri="{BB962C8B-B14F-4D97-AF65-F5344CB8AC3E}">
        <p14:creationId xmlns:p14="http://schemas.microsoft.com/office/powerpoint/2010/main" val="2346687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new volume is 76.3 L.</a:t>
            </a:r>
          </a:p>
          <a:p>
            <a:pPr eaLnBrk="1" hangingPunct="1"/>
            <a:r>
              <a:rPr lang="en-US" altLang="en-US" smtClean="0"/>
              <a:t>(2.45 mol) / (89.0 L) = (2.10 mol) / (V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5740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number of moles of air is 3.27 mol.</a:t>
            </a:r>
          </a:p>
          <a:p>
            <a:pPr eaLnBrk="1" hangingPunct="1"/>
            <a:r>
              <a:rPr lang="en-US" altLang="en-US" smtClean="0"/>
              <a:t>(3.18 atm)(25.0 L) = n(0.08206)(23+273)</a:t>
            </a:r>
          </a:p>
        </p:txBody>
      </p:sp>
    </p:spTree>
    <p:extLst>
      <p:ext uri="{BB962C8B-B14F-4D97-AF65-F5344CB8AC3E}">
        <p14:creationId xmlns:p14="http://schemas.microsoft.com/office/powerpoint/2010/main" val="28567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9571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pressure is 114 atm.  Remember to convert kg of helium into moles of helium before using the ideal gas law.</a:t>
            </a:r>
          </a:p>
          <a:p>
            <a:pPr eaLnBrk="1" hangingPunct="1"/>
            <a:r>
              <a:rPr lang="en-US" altLang="en-US" smtClean="0"/>
              <a:t>(P)(304.0) = ([5.670×1000]/4.003)(0.0821)(25+273)</a:t>
            </a:r>
          </a:p>
        </p:txBody>
      </p:sp>
    </p:spTree>
    <p:extLst>
      <p:ext uri="{BB962C8B-B14F-4D97-AF65-F5344CB8AC3E}">
        <p14:creationId xmlns:p14="http://schemas.microsoft.com/office/powerpoint/2010/main" val="3027294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new temperature is 696°C.</a:t>
            </a:r>
          </a:p>
          <a:p>
            <a:pPr eaLnBrk="1" hangingPunct="1"/>
            <a:r>
              <a:rPr lang="en-US" altLang="en-US" smtClean="0"/>
              <a:t>(1.05 atm)(121 mL) / (27+273) = (1.40 atm)(293 mL) / (T</a:t>
            </a:r>
            <a:r>
              <a:rPr lang="en-US" altLang="en-US" baseline="-25000" smtClean="0"/>
              <a:t>2</a:t>
            </a:r>
            <a:r>
              <a:rPr lang="en-US" altLang="en-US" smtClean="0"/>
              <a:t> + 273)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8665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3.57 g of O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present.</a:t>
            </a:r>
          </a:p>
          <a:p>
            <a:pPr eaLnBrk="1" hangingPunct="1"/>
            <a:r>
              <a:rPr lang="en-US" altLang="en-US" smtClean="0"/>
              <a:t>(1.00 atm)(2.50 L) = n(0.08206)(273)</a:t>
            </a:r>
          </a:p>
          <a:p>
            <a:pPr eaLnBrk="1" hangingPunct="1"/>
            <a:r>
              <a:rPr lang="en-US" altLang="en-US" smtClean="0"/>
              <a:t>n = 0.112 mol O</a:t>
            </a:r>
            <a:r>
              <a:rPr lang="en-US" altLang="en-US" baseline="-25000" smtClean="0"/>
              <a:t>2</a:t>
            </a:r>
            <a:r>
              <a:rPr lang="en-US" altLang="en-US" smtClean="0"/>
              <a:t> × 32.00 g/mol = 3.57 g O</a:t>
            </a:r>
            <a:r>
              <a:rPr lang="en-US" altLang="en-US" baseline="-2500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0100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smtClean="0"/>
              <a:t>d</a:t>
            </a:r>
            <a:r>
              <a:rPr lang="en-US" altLang="en-US" smtClean="0"/>
              <a:t> = (MM)(P) / (R)(T)</a:t>
            </a:r>
          </a:p>
          <a:p>
            <a:pPr eaLnBrk="1" hangingPunct="1"/>
            <a:r>
              <a:rPr lang="en-US" altLang="en-US" i="1" smtClean="0"/>
              <a:t>d</a:t>
            </a:r>
            <a:r>
              <a:rPr lang="en-US" altLang="en-US" smtClean="0"/>
              <a:t> = (19.00g/mol × 2)(1.00 atm) / (0.08206)(273 K)</a:t>
            </a:r>
          </a:p>
          <a:p>
            <a:pPr eaLnBrk="1" hangingPunct="1"/>
            <a:r>
              <a:rPr lang="en-US" altLang="en-US" i="1" smtClean="0"/>
              <a:t>d</a:t>
            </a:r>
            <a:r>
              <a:rPr lang="en-US" altLang="en-US" smtClean="0"/>
              <a:t> = 1.70 g/L</a:t>
            </a:r>
          </a:p>
        </p:txBody>
      </p:sp>
    </p:spTree>
    <p:extLst>
      <p:ext uri="{BB962C8B-B14F-4D97-AF65-F5344CB8AC3E}">
        <p14:creationId xmlns:p14="http://schemas.microsoft.com/office/powerpoint/2010/main" val="4482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314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011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071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347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627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A2022-0F98-44D8-A04C-A10CA1ED9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04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1302A-34A4-47C7-BB75-C0EAC212C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7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47D-8D60-4716-A2BB-8EC5542FC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79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3E18-C519-4D34-B059-12E5FE9B0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4271-DD8C-422A-AB54-F5A259B0F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2C78-6007-4FB1-8E6F-095768619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75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D9C98-4564-4E11-9034-60E080FBF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85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D8BB-FADD-4BBD-8CB7-EC377F817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5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3B85-B43D-4641-9CD5-584E76EB4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19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0BF4-7799-49FB-8F6C-DCA1EF198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0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4D09-A9D3-4B1E-81D3-C46231393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1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/>
            </a:lvl1pPr>
          </a:lstStyle>
          <a:p>
            <a:pPr>
              <a:defRPr/>
            </a:pPr>
            <a:fld id="{739E53D1-0616-45FE-A35C-859E76B4F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3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Gases – Topic Outlines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Gas Pressure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Gas Laws &amp; Ideal Gas Equation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Density of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Stoichiometry involving gas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Kinetic Molecular Theory of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Root-mean-square speed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Rates of Gas Diffusion and Effusion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Deviation of Real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Atmospheric 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Boyle’s Law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14" r:id="rId2" imgW="4723810" imgH="4266667"/>
        </mc:Choice>
        <mc:Fallback>
          <p:control r:id="rId2" imgW="4723810" imgH="4266667">
            <p:pic>
              <p:nvPicPr>
                <p:cNvPr id="1741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0" y="1981200"/>
                  <a:ext cx="4724400" cy="426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Charles’s Law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i="1" smtClean="0"/>
              <a:t>For a given quantity of gas at constant pressure, </a:t>
            </a:r>
            <a:r>
              <a:rPr lang="en-US" altLang="en-US" i="1" u="sng" smtClean="0"/>
              <a:t>volume is directly proportional to the temperature in Kelvin</a:t>
            </a:r>
            <a:r>
              <a:rPr lang="en-US" altLang="en-US" i="1" smtClean="0"/>
              <a:t>;</a:t>
            </a:r>
          </a:p>
          <a:p>
            <a:pPr lvl="1" eaLnBrk="1" hangingPunct="1">
              <a:buFontTx/>
              <a:buNone/>
            </a:pPr>
            <a:endParaRPr lang="en-US" altLang="en-US" sz="2000" i="1" smtClean="0"/>
          </a:p>
          <a:p>
            <a:pPr lvl="1" eaLnBrk="1" hangingPunct="1">
              <a:buFontTx/>
              <a:buNone/>
            </a:pPr>
            <a:r>
              <a:rPr lang="en-US" altLang="en-US" sz="3200" b="1" smtClean="0"/>
              <a:t>	</a:t>
            </a:r>
            <a:r>
              <a:rPr lang="en-US" altLang="en-US" b="1" smtClean="0"/>
              <a:t>V = </a:t>
            </a:r>
            <a:r>
              <a:rPr lang="en-US" altLang="en-US" b="1" i="1" smtClean="0"/>
              <a:t>c</a:t>
            </a:r>
            <a:r>
              <a:rPr lang="en-US" altLang="en-US" b="1" smtClean="0"/>
              <a:t>T</a:t>
            </a:r>
            <a:r>
              <a:rPr lang="en-US" altLang="en-US" smtClean="0"/>
              <a:t>  (</a:t>
            </a:r>
            <a:r>
              <a:rPr lang="en-US" altLang="en-US" i="1" smtClean="0"/>
              <a:t>c</a:t>
            </a:r>
            <a:r>
              <a:rPr lang="en-US" altLang="en-US" smtClean="0"/>
              <a:t> is a proportionality constant; T is temperature in Kelvin)  </a:t>
            </a:r>
          </a:p>
          <a:p>
            <a:pPr lvl="1" eaLnBrk="1" hangingPunct="1">
              <a:buFontTx/>
              <a:buNone/>
            </a:pPr>
            <a:r>
              <a:rPr lang="en-US" altLang="en-US" sz="3200" smtClean="0"/>
              <a:t>	V</a:t>
            </a:r>
            <a:r>
              <a:rPr lang="en-US" altLang="en-US" sz="3200" baseline="-25000" smtClean="0"/>
              <a:t>1</a:t>
            </a:r>
            <a:r>
              <a:rPr lang="en-US" altLang="en-US" sz="3200" smtClean="0"/>
              <a:t>/T</a:t>
            </a:r>
            <a:r>
              <a:rPr lang="en-US" altLang="en-US" sz="3200" baseline="-25000" smtClean="0"/>
              <a:t>1</a:t>
            </a:r>
            <a:r>
              <a:rPr lang="en-US" altLang="en-US" sz="3200" smtClean="0"/>
              <a:t> = V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/T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 </a:t>
            </a:r>
          </a:p>
          <a:p>
            <a:pPr lvl="1" eaLnBrk="1" hangingPunct="1">
              <a:buFontTx/>
              <a:buNone/>
            </a:pPr>
            <a:endParaRPr lang="en-US" altLang="en-US" sz="3200" smtClean="0"/>
          </a:p>
          <a:p>
            <a:pPr lvl="1" eaLnBrk="1" hangingPunct="1">
              <a:buFontTx/>
              <a:buNone/>
            </a:pPr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4572000"/>
          </a:xfrm>
        </p:spPr>
        <p:txBody>
          <a:bodyPr/>
          <a:lstStyle/>
          <a:p>
            <a:pPr marL="533400" indent="-533400"/>
            <a:r>
              <a:rPr lang="en-US" altLang="en-US" smtClean="0"/>
              <a:t>Volume and Temperature (in Kelvin) are directly related (constant </a:t>
            </a:r>
            <a:r>
              <a:rPr lang="en-US" altLang="en-US" i="1" smtClean="0"/>
              <a:t>P</a:t>
            </a:r>
            <a:r>
              <a:rPr lang="en-US" altLang="en-US" smtClean="0"/>
              <a:t> and </a:t>
            </a:r>
            <a:r>
              <a:rPr lang="en-US" altLang="en-US" i="1" smtClean="0"/>
              <a:t>n</a:t>
            </a:r>
            <a:r>
              <a:rPr lang="en-US" altLang="en-US" smtClean="0"/>
              <a:t>).</a:t>
            </a:r>
          </a:p>
          <a:p>
            <a:pPr marL="533400" indent="-533400"/>
            <a:r>
              <a:rPr lang="en-US" altLang="en-US" i="1" smtClean="0"/>
              <a:t>V=cT </a:t>
            </a:r>
            <a:r>
              <a:rPr lang="en-US" altLang="en-US" smtClean="0"/>
              <a:t>(</a:t>
            </a:r>
            <a:r>
              <a:rPr lang="en-US" altLang="en-US" i="1" smtClean="0"/>
              <a:t>c</a:t>
            </a:r>
            <a:r>
              <a:rPr lang="en-US" altLang="en-US" smtClean="0"/>
              <a:t> is the proportionality constant)</a:t>
            </a:r>
          </a:p>
          <a:p>
            <a:pPr marL="533400" indent="-533400"/>
            <a:r>
              <a:rPr lang="en-US" altLang="en-US" smtClean="0"/>
              <a:t>K = </a:t>
            </a:r>
            <a:r>
              <a:rPr lang="en-US" altLang="en-US" smtClean="0">
                <a:cs typeface="Arial" panose="020B0604020202020204" pitchFamily="34" charset="0"/>
              </a:rPr>
              <a:t>°C + 273</a:t>
            </a:r>
          </a:p>
          <a:p>
            <a:pPr marL="533400" indent="-533400"/>
            <a:r>
              <a:rPr lang="en-US" altLang="en-US" smtClean="0">
                <a:cs typeface="Arial" panose="020B0604020202020204" pitchFamily="34" charset="0"/>
              </a:rPr>
              <a:t>0 K is called absolute zero.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239000" cy="990600"/>
          </a:xfrm>
        </p:spPr>
        <p:txBody>
          <a:bodyPr/>
          <a:lstStyle/>
          <a:p>
            <a:r>
              <a:rPr lang="en-US" altLang="en-US" smtClean="0"/>
              <a:t>Charles’s Law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219200" y="4724400"/>
          <a:ext cx="14478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4" imgW="1231900" imgH="825500" progId="Equation.BREE4">
                  <p:embed/>
                </p:oleObj>
              </mc:Choice>
              <mc:Fallback>
                <p:oleObj name="Equation" r:id="rId4" imgW="1231900" imgH="825500" progId="Equation.BREE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14478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  <p:bldP spid="5734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Charles’s Law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34" r:id="rId2" imgW="5638095" imgH="4420217"/>
        </mc:Choice>
        <mc:Fallback>
          <p:control r:id="rId2" imgW="5638095" imgH="4420217">
            <p:pic>
              <p:nvPicPr>
                <p:cNvPr id="2253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828800"/>
                  <a:ext cx="60198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Avogadro’s Law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i="1" smtClean="0"/>
              <a:t>At fixed temperature and pressure, </a:t>
            </a:r>
            <a:r>
              <a:rPr lang="en-US" altLang="en-US" sz="3200" i="1" u="sng" smtClean="0"/>
              <a:t>volume is directly proportional to the moles of gas</a:t>
            </a:r>
            <a:r>
              <a:rPr lang="en-US" altLang="en-US" sz="3200" i="1" smtClean="0"/>
              <a:t>;</a:t>
            </a:r>
          </a:p>
          <a:p>
            <a:pPr lvl="1" eaLnBrk="1" hangingPunct="1">
              <a:buFontTx/>
              <a:buNone/>
            </a:pPr>
            <a:endParaRPr lang="en-US" altLang="en-US" i="1" smtClean="0"/>
          </a:p>
          <a:p>
            <a:pPr lvl="1" eaLnBrk="1" hangingPunct="1">
              <a:buFontTx/>
              <a:buNone/>
            </a:pPr>
            <a:r>
              <a:rPr lang="en-US" altLang="en-US" b="1" smtClean="0"/>
              <a:t>	V = </a:t>
            </a:r>
            <a:r>
              <a:rPr lang="en-US" altLang="en-US" b="1" i="1" smtClean="0"/>
              <a:t>a</a:t>
            </a:r>
            <a:r>
              <a:rPr lang="en-US" altLang="en-US" b="1" smtClean="0"/>
              <a:t>n</a:t>
            </a:r>
            <a:r>
              <a:rPr lang="en-US" altLang="en-US" smtClean="0"/>
              <a:t> (</a:t>
            </a:r>
            <a:r>
              <a:rPr lang="en-US" altLang="en-US" i="1" smtClean="0"/>
              <a:t>a</a:t>
            </a:r>
            <a:r>
              <a:rPr lang="en-US" altLang="en-US" smtClean="0"/>
              <a:t> is a proportionality constant);   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200" smtClean="0"/>
              <a:t>V</a:t>
            </a:r>
            <a:r>
              <a:rPr lang="en-US" altLang="en-US" sz="3200" baseline="-25000" smtClean="0"/>
              <a:t>1</a:t>
            </a:r>
            <a:r>
              <a:rPr lang="en-US" altLang="en-US" sz="3200" smtClean="0"/>
              <a:t>/n</a:t>
            </a:r>
            <a:r>
              <a:rPr lang="en-US" altLang="en-US" sz="3200" baseline="-25000" smtClean="0"/>
              <a:t>1</a:t>
            </a:r>
            <a:r>
              <a:rPr lang="en-US" altLang="en-US" sz="3200" smtClean="0"/>
              <a:t> =  V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/n</a:t>
            </a:r>
            <a:r>
              <a:rPr lang="en-US" altLang="en-US" sz="3200" baseline="-2500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4572000"/>
          </a:xfrm>
        </p:spPr>
        <p:txBody>
          <a:bodyPr/>
          <a:lstStyle/>
          <a:p>
            <a:pPr marL="533400" indent="-533400"/>
            <a:r>
              <a:rPr lang="en-US" altLang="en-US" smtClean="0"/>
              <a:t>Volume and number of moles are directly related (constant </a:t>
            </a:r>
            <a:r>
              <a:rPr lang="en-US" altLang="en-US" i="1" smtClean="0"/>
              <a:t>T</a:t>
            </a:r>
            <a:r>
              <a:rPr lang="en-US" altLang="en-US" smtClean="0"/>
              <a:t> and </a:t>
            </a:r>
            <a:r>
              <a:rPr lang="en-US" altLang="en-US" i="1" smtClean="0"/>
              <a:t>P</a:t>
            </a:r>
            <a:r>
              <a:rPr lang="en-US" altLang="en-US" smtClean="0"/>
              <a:t>).</a:t>
            </a:r>
          </a:p>
          <a:p>
            <a:pPr marL="533400" indent="-533400"/>
            <a:r>
              <a:rPr lang="en-US" altLang="en-US" i="1" smtClean="0"/>
              <a:t>V = an </a:t>
            </a:r>
            <a:r>
              <a:rPr lang="en-US" altLang="en-US" smtClean="0"/>
              <a:t>(</a:t>
            </a:r>
            <a:r>
              <a:rPr lang="en-US" altLang="en-US" i="1" smtClean="0"/>
              <a:t>a</a:t>
            </a:r>
            <a:r>
              <a:rPr lang="en-US" altLang="en-US" smtClean="0"/>
              <a:t> is a proportionality constant)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315200" cy="990600"/>
          </a:xfrm>
        </p:spPr>
        <p:txBody>
          <a:bodyPr/>
          <a:lstStyle/>
          <a:p>
            <a:r>
              <a:rPr lang="en-US" altLang="en-US" sz="4000" smtClean="0"/>
              <a:t>Avogadro’s Law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295400" y="3657600"/>
          <a:ext cx="1447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4" imgW="1155700" imgH="800100" progId="Equation.BREE4">
                  <p:embed/>
                </p:oleObj>
              </mc:Choice>
              <mc:Fallback>
                <p:oleObj name="Equation" r:id="rId4" imgW="1155700" imgH="800100" progId="Equation.BREE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14478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 autoUpdateAnimBg="0"/>
      <p:bldP spid="757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467600" cy="83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 smtClean="0"/>
              <a:t>Ideal Gas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altLang="en-US" smtClean="0"/>
              <a:t>We can combine these laws into one comprehensive law:</a:t>
            </a:r>
            <a:endParaRPr lang="en-US" altLang="en-US" sz="1800" smtClean="0"/>
          </a:p>
          <a:p>
            <a:pPr lvl="4">
              <a:buFont typeface="Wingdings" panose="05000000000000000000" pitchFamily="2" charset="2"/>
              <a:buNone/>
            </a:pPr>
            <a:r>
              <a:rPr lang="en-US" altLang="en-US" sz="3200" smtClean="0"/>
              <a:t>V</a:t>
            </a:r>
            <a:r>
              <a:rPr lang="en-US" altLang="en-US" sz="3200" i="1" smtClean="0"/>
              <a:t> = bT</a:t>
            </a:r>
            <a:r>
              <a:rPr lang="en-US" altLang="en-US" sz="3200" smtClean="0"/>
              <a:t>  (constant </a:t>
            </a:r>
            <a:r>
              <a:rPr lang="en-US" altLang="en-US" sz="3200" i="1" smtClean="0"/>
              <a:t>P</a:t>
            </a:r>
            <a:r>
              <a:rPr lang="en-US" altLang="en-US" sz="3200" smtClean="0"/>
              <a:t> and </a:t>
            </a:r>
            <a:r>
              <a:rPr lang="en-US" altLang="en-US" sz="3200" i="1" smtClean="0"/>
              <a:t>n</a:t>
            </a:r>
            <a:r>
              <a:rPr lang="en-US" altLang="en-US" sz="3200" smtClean="0"/>
              <a:t>)</a:t>
            </a:r>
            <a:endParaRPr lang="en-US" altLang="en-US" sz="3200" i="1" smtClean="0"/>
          </a:p>
          <a:p>
            <a:pPr lvl="4">
              <a:buFont typeface="Wingdings" panose="05000000000000000000" pitchFamily="2" charset="2"/>
              <a:buNone/>
            </a:pPr>
            <a:r>
              <a:rPr lang="en-US" altLang="en-US" sz="3200" smtClean="0"/>
              <a:t>V</a:t>
            </a:r>
            <a:r>
              <a:rPr lang="en-US" altLang="en-US" sz="3200" i="1" smtClean="0"/>
              <a:t> = an   </a:t>
            </a:r>
            <a:r>
              <a:rPr lang="en-US" altLang="en-US" sz="3200" smtClean="0"/>
              <a:t>(constant </a:t>
            </a:r>
            <a:r>
              <a:rPr lang="en-US" altLang="en-US" sz="3200" i="1" smtClean="0"/>
              <a:t>T</a:t>
            </a:r>
            <a:r>
              <a:rPr lang="en-US" altLang="en-US" sz="3200" smtClean="0"/>
              <a:t> and </a:t>
            </a:r>
            <a:r>
              <a:rPr lang="en-US" altLang="en-US" sz="3200" i="1" smtClean="0"/>
              <a:t>P</a:t>
            </a:r>
            <a:r>
              <a:rPr lang="en-US" altLang="en-US" sz="3200" smtClean="0"/>
              <a:t>)</a:t>
            </a:r>
            <a:endParaRPr lang="en-US" altLang="en-US" sz="3200" i="1" smtClean="0"/>
          </a:p>
          <a:p>
            <a:pPr lvl="4">
              <a:buFont typeface="Wingdings" panose="05000000000000000000" pitchFamily="2" charset="2"/>
              <a:buNone/>
            </a:pPr>
            <a:r>
              <a:rPr lang="en-US" altLang="en-US" sz="3200" smtClean="0"/>
              <a:t>V</a:t>
            </a:r>
            <a:r>
              <a:rPr lang="en-US" altLang="en-US" sz="3200" i="1" smtClean="0"/>
              <a:t> = k/P  </a:t>
            </a:r>
            <a:r>
              <a:rPr lang="en-US" altLang="en-US" sz="3200" smtClean="0"/>
              <a:t>(constant </a:t>
            </a:r>
            <a:r>
              <a:rPr lang="en-US" altLang="en-US" sz="3200" i="1" smtClean="0"/>
              <a:t>T</a:t>
            </a:r>
            <a:r>
              <a:rPr lang="en-US" altLang="en-US" sz="3200" smtClean="0"/>
              <a:t> and </a:t>
            </a:r>
            <a:r>
              <a:rPr lang="en-US" altLang="en-US" sz="3200" i="1" smtClean="0"/>
              <a:t>n</a:t>
            </a:r>
            <a:r>
              <a:rPr lang="en-US" altLang="en-US" sz="3200" smtClean="0"/>
              <a:t>)</a:t>
            </a:r>
            <a:endParaRPr lang="en-US" altLang="en-US" sz="3200" i="1" smtClean="0"/>
          </a:p>
          <a:p>
            <a:pPr lvl="4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rgbClr val="0000FF"/>
                </a:solidFill>
              </a:rPr>
              <a:t>PV</a:t>
            </a:r>
            <a:r>
              <a:rPr lang="en-US" altLang="en-US" sz="3600" i="1" smtClean="0">
                <a:solidFill>
                  <a:srgbClr val="0000FF"/>
                </a:solidFill>
              </a:rPr>
              <a:t> = n</a:t>
            </a:r>
            <a:r>
              <a:rPr lang="en-US" altLang="en-US" sz="3600" smtClean="0">
                <a:solidFill>
                  <a:srgbClr val="0000FF"/>
                </a:solidFill>
              </a:rPr>
              <a:t>RT</a:t>
            </a:r>
          </a:p>
          <a:p>
            <a:pPr lvl="4">
              <a:buFontTx/>
              <a:buNone/>
            </a:pPr>
            <a:r>
              <a:rPr lang="en-US" altLang="en-US" sz="2400" smtClean="0"/>
              <a:t>(where R = 0.08206 L</a:t>
            </a:r>
            <a:r>
              <a:rPr lang="en-US" altLang="en-US" sz="2400" smtClean="0">
                <a:cs typeface="Arial" panose="020B0604020202020204" pitchFamily="34" charset="0"/>
              </a:rPr>
              <a:t>·atm/mol·K, the universal gas constant)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800600"/>
          </a:xfrm>
        </p:spPr>
        <p:txBody>
          <a:bodyPr/>
          <a:lstStyle/>
          <a:p>
            <a:pPr marL="533400" indent="-533400"/>
            <a:r>
              <a:rPr lang="en-US" altLang="en-US" smtClean="0"/>
              <a:t>For 1 mole of an ideal gas at 0</a:t>
            </a:r>
            <a:r>
              <a:rPr lang="en-US" altLang="en-US" smtClean="0">
                <a:cs typeface="Arial" panose="020B0604020202020204" pitchFamily="34" charset="0"/>
              </a:rPr>
              <a:t>°C and 1 atm, the volume of the gas is 22.41 L.</a:t>
            </a:r>
          </a:p>
          <a:p>
            <a:pPr marL="533400" indent="-533400"/>
            <a:endParaRPr lang="en-US" altLang="en-US" smtClean="0">
              <a:cs typeface="Arial" panose="020B0604020202020204" pitchFamily="34" charset="0"/>
            </a:endParaRPr>
          </a:p>
          <a:p>
            <a:pPr marL="533400" indent="-533400"/>
            <a:endParaRPr lang="en-US" altLang="en-US" sz="3600" smtClean="0">
              <a:cs typeface="Arial" panose="020B0604020202020204" pitchFamily="34" charset="0"/>
            </a:endParaRPr>
          </a:p>
          <a:p>
            <a:pPr marL="533400" indent="-533400"/>
            <a:r>
              <a:rPr lang="en-US" altLang="en-US" sz="2800" smtClean="0">
                <a:cs typeface="Arial" panose="020B0604020202020204" pitchFamily="34" charset="0"/>
              </a:rPr>
              <a:t>STP = standard temperature and pressure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mtClean="0"/>
              <a:t>0</a:t>
            </a:r>
            <a:r>
              <a:rPr lang="en-US" altLang="en-US" smtClean="0">
                <a:cs typeface="Arial" panose="020B0604020202020204" pitchFamily="34" charset="0"/>
              </a:rPr>
              <a:t>°C and 1 atm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mtClean="0">
                <a:cs typeface="Arial" panose="020B0604020202020204" pitchFamily="34" charset="0"/>
              </a:rPr>
              <a:t>Therefore, the molar volume is 22.41 L at STP.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15200" cy="990600"/>
          </a:xfrm>
        </p:spPr>
        <p:txBody>
          <a:bodyPr/>
          <a:lstStyle/>
          <a:p>
            <a:r>
              <a:rPr lang="en-US" altLang="en-US" sz="3600" smtClean="0"/>
              <a:t>Molar Volume of an Ideal Gas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533400" y="3048000"/>
          <a:ext cx="8029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4" imgW="8026400" imgH="749300" progId="Equation.BREE4">
                  <p:embed/>
                </p:oleObj>
              </mc:Choice>
              <mc:Fallback>
                <p:oleObj name="Equation" r:id="rId4" imgW="8026400" imgH="7493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80295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Line 7"/>
          <p:cNvSpPr>
            <a:spLocks noChangeShapeType="1"/>
          </p:cNvSpPr>
          <p:nvPr/>
        </p:nvSpPr>
        <p:spPr bwMode="auto">
          <a:xfrm flipV="1">
            <a:off x="28956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V="1">
            <a:off x="57150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V="1">
            <a:off x="48006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V="1">
            <a:off x="4876800" y="35814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V="1">
            <a:off x="51816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V="1">
            <a:off x="69342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 autoUpdateAnimBg="0"/>
      <p:bldP spid="100355" grpId="0" autoUpdateAnimBg="0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ym typeface="Symbol" panose="05050102010706020507" pitchFamily="18" charset="2"/>
              </a:rPr>
              <a:t>Standard Temperature and Pressure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STP = Standard Temperature and Pressure</a:t>
            </a:r>
            <a:r>
              <a:rPr lang="en-US" altLang="en-US" sz="2800" dirty="0" smtClean="0"/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dirty="0" smtClean="0"/>
              <a:t>Standard Temperature = 0</a:t>
            </a:r>
            <a:r>
              <a:rPr lang="en-US" altLang="en-US" baseline="30000" dirty="0" smtClean="0"/>
              <a:t>o</a:t>
            </a:r>
            <a:r>
              <a:rPr lang="en-US" altLang="en-US" dirty="0" smtClean="0"/>
              <a:t>C = 273.15 K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dirty="0" smtClean="0"/>
              <a:t>Standard Pressure =  1.000 </a:t>
            </a:r>
            <a:r>
              <a:rPr lang="en-US" altLang="en-US" dirty="0" err="1" smtClean="0"/>
              <a:t>atm</a:t>
            </a:r>
            <a:r>
              <a:rPr lang="en-US" altLang="en-US" dirty="0" smtClean="0"/>
              <a:t> (760.0 </a:t>
            </a:r>
            <a:r>
              <a:rPr lang="en-US" altLang="en-US" dirty="0" err="1" smtClean="0"/>
              <a:t>torr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endParaRPr lang="en-US" altLang="en-US" sz="2000" dirty="0" smtClean="0"/>
          </a:p>
          <a:p>
            <a:pPr eaLnBrk="1" hangingPunct="1">
              <a:defRPr/>
            </a:pPr>
            <a:r>
              <a:rPr lang="en-US" altLang="en-US" sz="2800" dirty="0" smtClean="0"/>
              <a:t>At STP, molar volume of ideal gas = 22.4 L/</a:t>
            </a:r>
            <a:r>
              <a:rPr lang="en-US" altLang="en-US" sz="2800" dirty="0" err="1" smtClean="0"/>
              <a:t>mol</a:t>
            </a:r>
            <a:endParaRPr lang="en-US" altLang="en-US" sz="2800" dirty="0" smtClean="0"/>
          </a:p>
          <a:p>
            <a:pPr eaLnBrk="1" hangingPunct="1">
              <a:defRPr/>
            </a:pPr>
            <a:r>
              <a:rPr lang="en-US" altLang="en-US" sz="2800" dirty="0" smtClean="0"/>
              <a:t>Ideal gas constant, </a:t>
            </a:r>
            <a:r>
              <a:rPr lang="en-US" altLang="en-US" sz="2800" dirty="0" smtClean="0">
                <a:solidFill>
                  <a:srgbClr val="0070C0"/>
                </a:solidFill>
              </a:rPr>
              <a:t>R = 0.08206 </a:t>
            </a:r>
            <a:r>
              <a:rPr lang="en-US" altLang="en-US" sz="2800" baseline="30000" dirty="0" err="1" smtClean="0">
                <a:solidFill>
                  <a:srgbClr val="0070C0"/>
                </a:solidFill>
              </a:rPr>
              <a:t>L.atm</a:t>
            </a:r>
            <a:r>
              <a:rPr lang="en-US" altLang="en-US" dirty="0" smtClean="0">
                <a:solidFill>
                  <a:srgbClr val="0070C0"/>
                </a:solidFill>
              </a:rPr>
              <a:t>/</a:t>
            </a:r>
            <a:r>
              <a:rPr lang="en-US" altLang="en-US" sz="2800" baseline="-25000" dirty="0" err="1" smtClean="0">
                <a:solidFill>
                  <a:srgbClr val="0070C0"/>
                </a:solidFill>
              </a:rPr>
              <a:t>K.mol</a:t>
            </a:r>
            <a:r>
              <a:rPr lang="en-US" altLang="en-US" sz="28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2800" dirty="0" smtClean="0"/>
              <a:t>In another units, R = 62.36 </a:t>
            </a:r>
            <a:r>
              <a:rPr lang="en-US" altLang="en-US" sz="2800" baseline="30000" dirty="0" err="1" smtClean="0"/>
              <a:t>L.torr</a:t>
            </a:r>
            <a:r>
              <a:rPr lang="en-US" altLang="en-US" dirty="0" smtClean="0"/>
              <a:t>/</a:t>
            </a:r>
            <a:r>
              <a:rPr lang="en-US" altLang="en-US" sz="2800" baseline="-25000" dirty="0" err="1" smtClean="0"/>
              <a:t>K.mol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    = 6.236 x 10</a:t>
            </a:r>
            <a:r>
              <a:rPr lang="en-US" altLang="en-US" sz="2800" baseline="30000" dirty="0" smtClean="0"/>
              <a:t>4</a:t>
            </a:r>
            <a:r>
              <a:rPr lang="en-US" altLang="en-US" sz="2800" dirty="0" smtClean="0"/>
              <a:t> </a:t>
            </a:r>
            <a:r>
              <a:rPr lang="en-US" altLang="en-US" sz="2800" baseline="30000" dirty="0" err="1" smtClean="0"/>
              <a:t>mL.torr</a:t>
            </a:r>
            <a:r>
              <a:rPr lang="en-US" altLang="en-US" dirty="0" smtClean="0"/>
              <a:t>/</a:t>
            </a:r>
            <a:r>
              <a:rPr lang="en-US" altLang="en-US" sz="2800" baseline="-25000" dirty="0" err="1" smtClean="0"/>
              <a:t>K.mol</a:t>
            </a:r>
            <a:r>
              <a:rPr lang="en-US" altLang="en-US" sz="2800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Dalton’s Law of Partial Pressure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In a mixture of gases, the total pressure is equal to the sum of the partial pressures of individual gases.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If the partial pressures of gases A, B, C,…are P</a:t>
            </a:r>
            <a:r>
              <a:rPr lang="en-US" altLang="en-US" sz="2800" baseline="-16000" dirty="0" smtClean="0"/>
              <a:t>A</a:t>
            </a:r>
            <a:r>
              <a:rPr lang="en-US" altLang="en-US" sz="2800" dirty="0" smtClean="0"/>
              <a:t>, P</a:t>
            </a:r>
            <a:r>
              <a:rPr lang="en-US" altLang="en-US" sz="2800" baseline="-16000" dirty="0" smtClean="0"/>
              <a:t>B</a:t>
            </a:r>
            <a:r>
              <a:rPr lang="en-US" altLang="en-US" sz="2800" dirty="0" smtClean="0"/>
              <a:t>, P</a:t>
            </a:r>
            <a:r>
              <a:rPr lang="en-US" altLang="en-US" sz="2800" baseline="-16000" dirty="0" smtClean="0"/>
              <a:t>C</a:t>
            </a:r>
            <a:r>
              <a:rPr lang="en-US" altLang="en-US" sz="2800" dirty="0" smtClean="0"/>
              <a:t>,.., then the total pressure is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 </a:t>
            </a:r>
            <a:r>
              <a:rPr lang="en-US" altLang="en-US" sz="2400" dirty="0" err="1" smtClean="0"/>
              <a:t>P</a:t>
            </a:r>
            <a:r>
              <a:rPr lang="en-US" altLang="en-US" sz="2000" baseline="-16000" dirty="0" err="1" smtClean="0"/>
              <a:t>Total</a:t>
            </a:r>
            <a:r>
              <a:rPr lang="en-US" altLang="en-US" sz="2400" dirty="0" smtClean="0"/>
              <a:t> = P</a:t>
            </a:r>
            <a:r>
              <a:rPr lang="en-US" altLang="en-US" sz="2000" baseline="-16000" dirty="0" smtClean="0"/>
              <a:t>A</a:t>
            </a:r>
            <a:r>
              <a:rPr lang="en-US" altLang="en-US" sz="2400" dirty="0" smtClean="0"/>
              <a:t> + P</a:t>
            </a:r>
            <a:r>
              <a:rPr lang="en-US" altLang="en-US" sz="2000" baseline="-16000" dirty="0" smtClean="0"/>
              <a:t>B</a:t>
            </a:r>
            <a:r>
              <a:rPr lang="en-US" altLang="en-US" sz="2400" dirty="0" smtClean="0"/>
              <a:t> + P</a:t>
            </a:r>
            <a:r>
              <a:rPr lang="en-US" altLang="en-US" sz="2000" baseline="-16000" dirty="0" smtClean="0"/>
              <a:t>C</a:t>
            </a:r>
            <a:r>
              <a:rPr lang="en-US" altLang="en-US" sz="2400" dirty="0" smtClean="0"/>
              <a:t> +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Since  P</a:t>
            </a:r>
            <a:r>
              <a:rPr lang="en-US" altLang="en-US" sz="2000" baseline="-16000" dirty="0" smtClean="0"/>
              <a:t>A</a:t>
            </a:r>
            <a:r>
              <a:rPr lang="en-US" altLang="en-US" sz="2400" dirty="0" smtClean="0"/>
              <a:t> =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A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/V; P</a:t>
            </a:r>
            <a:r>
              <a:rPr lang="en-US" altLang="en-US" sz="2000" baseline="-16000" dirty="0" smtClean="0"/>
              <a:t>B</a:t>
            </a:r>
            <a:r>
              <a:rPr lang="en-US" altLang="en-US" sz="2400" dirty="0" smtClean="0"/>
              <a:t> =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B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/V, and P</a:t>
            </a:r>
            <a:r>
              <a:rPr lang="en-US" altLang="en-US" sz="2000" baseline="-16000" dirty="0" smtClean="0"/>
              <a:t>C</a:t>
            </a:r>
            <a:r>
              <a:rPr lang="en-US" altLang="en-US" sz="2400" dirty="0" smtClean="0"/>
              <a:t> =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C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P</a:t>
            </a:r>
            <a:r>
              <a:rPr lang="en-US" altLang="en-US" sz="2400" baseline="-25000" dirty="0" smtClean="0"/>
              <a:t>T</a:t>
            </a:r>
            <a:r>
              <a:rPr lang="en-US" altLang="en-US" sz="2400" dirty="0" smtClean="0"/>
              <a:t> = (</a:t>
            </a:r>
            <a:r>
              <a:rPr lang="en-US" altLang="en-US" sz="2400" dirty="0" err="1" smtClean="0"/>
              <a:t>n</a:t>
            </a:r>
            <a:r>
              <a:rPr lang="en-US" altLang="en-US" sz="2000" baseline="-12000" dirty="0" err="1" smtClean="0"/>
              <a:t>A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/V) + (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B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/V) + (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C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/>
              <a:t>         = (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A</a:t>
            </a:r>
            <a:r>
              <a:rPr lang="en-US" altLang="en-US" sz="2400" dirty="0" smtClean="0"/>
              <a:t> +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B</a:t>
            </a:r>
            <a:r>
              <a:rPr lang="en-US" altLang="en-US" sz="2400" dirty="0" smtClean="0"/>
              <a:t> +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C</a:t>
            </a:r>
            <a:r>
              <a:rPr lang="en-US" altLang="en-US" sz="2400" dirty="0" smtClean="0"/>
              <a:t> + …)(RT/V) = (</a:t>
            </a:r>
            <a:r>
              <a:rPr lang="en-US" altLang="en-US" sz="2400" dirty="0" err="1" smtClean="0"/>
              <a:t>n</a:t>
            </a:r>
            <a:r>
              <a:rPr lang="en-US" altLang="en-US" sz="2400" baseline="-16000" dirty="0" err="1" smtClean="0"/>
              <a:t>total</a:t>
            </a:r>
            <a:r>
              <a:rPr lang="en-US" altLang="en-US" sz="2400" dirty="0" smtClean="0"/>
              <a:t>)RT/V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8077200" cy="2667000"/>
          </a:xfrm>
        </p:spPr>
        <p:txBody>
          <a:bodyPr/>
          <a:lstStyle/>
          <a:p>
            <a:pPr marL="533400" indent="-533400"/>
            <a:r>
              <a:rPr lang="en-US" altLang="en-US" smtClean="0"/>
              <a:t>SI units = Newton/meter</a:t>
            </a:r>
            <a:r>
              <a:rPr lang="en-US" altLang="en-US" baseline="30000" smtClean="0"/>
              <a:t>2</a:t>
            </a:r>
            <a:r>
              <a:rPr lang="en-US" altLang="en-US" smtClean="0"/>
              <a:t> = 1 Pascal (Pa)</a:t>
            </a:r>
          </a:p>
          <a:p>
            <a:pPr marL="533400" indent="-533400"/>
            <a:r>
              <a:rPr lang="en-US" altLang="en-US" smtClean="0"/>
              <a:t>1 standard atmosphere = 1 atm</a:t>
            </a:r>
          </a:p>
          <a:p>
            <a:pPr marL="533400" indent="-533400"/>
            <a:r>
              <a:rPr lang="en-US" altLang="en-US" smtClean="0"/>
              <a:t>1 atm = 760 mm Hg = 760 torr = 101,325 Pa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15200" cy="762000"/>
          </a:xfrm>
        </p:spPr>
        <p:txBody>
          <a:bodyPr/>
          <a:lstStyle/>
          <a:p>
            <a:r>
              <a:rPr lang="en-US" altLang="en-US" smtClean="0"/>
              <a:t>Pressure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2590800" y="1828800"/>
          <a:ext cx="31242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2781300" imgH="749300" progId="Equation.BREE4">
                  <p:embed/>
                </p:oleObj>
              </mc:Choice>
              <mc:Fallback>
                <p:oleObj name="Equation" r:id="rId4" imgW="2781300" imgH="7493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28800"/>
                        <a:ext cx="31242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8" descr="ANd9GcTYpMfnws_NGEaQWMg5Rsi3LM7Gy_RraH1STfBzTBfI4MYZDmB5i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152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4876800" cy="990600"/>
          </a:xfrm>
        </p:spPr>
        <p:txBody>
          <a:bodyPr/>
          <a:lstStyle/>
          <a:p>
            <a:r>
              <a:rPr lang="en-US" altLang="en-US" dirty="0" smtClean="0"/>
              <a:t>Exercise-1</a:t>
            </a:r>
            <a:endParaRPr lang="en-US" altLang="en-US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038725"/>
          </a:xfrm>
        </p:spPr>
        <p:txBody>
          <a:bodyPr/>
          <a:lstStyle/>
          <a:p>
            <a:pPr marL="865188" indent="-14288">
              <a:buFontTx/>
              <a:buNone/>
            </a:pPr>
            <a:r>
              <a:rPr lang="en-US" altLang="en-US" sz="2800" smtClean="0"/>
              <a:t>	27.4 L of oxygen gas at 25.0°C and 1.30 atm, and 8.50 L of helium gas at 25.0°C and 2.00 atm were pumped into a 5.81-liter tank at 25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smtClean="0"/>
              <a:t>C.</a:t>
            </a:r>
          </a:p>
          <a:p>
            <a:pPr marL="865188" indent="-14288"/>
            <a:r>
              <a:rPr lang="en-US" altLang="en-US" sz="2800" smtClean="0"/>
              <a:t>  Calculate the new partial pressure of </a:t>
            </a:r>
            <a:r>
              <a:rPr lang="en-US" altLang="en-US" sz="2800" smtClean="0">
                <a:solidFill>
                  <a:srgbClr val="0000FF"/>
                </a:solidFill>
              </a:rPr>
              <a:t>oxygen</a:t>
            </a:r>
            <a:r>
              <a:rPr lang="en-US" altLang="en-US" sz="2800" smtClean="0"/>
              <a:t>.</a:t>
            </a:r>
          </a:p>
          <a:p>
            <a:pPr marL="865188" indent="-14288">
              <a:buFontTx/>
              <a:buNone/>
            </a:pPr>
            <a:r>
              <a:rPr lang="en-US" altLang="en-US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6.13 atm</a:t>
            </a:r>
          </a:p>
          <a:p>
            <a:pPr marL="865188" indent="-14288"/>
            <a:r>
              <a:rPr lang="en-US" altLang="en-US" sz="2800" smtClean="0"/>
              <a:t>  Calculate the new partial pressure of </a:t>
            </a:r>
            <a:r>
              <a:rPr lang="en-US" altLang="en-US" sz="2800" smtClean="0">
                <a:solidFill>
                  <a:srgbClr val="0000FF"/>
                </a:solidFill>
              </a:rPr>
              <a:t>helium</a:t>
            </a:r>
            <a:r>
              <a:rPr lang="en-US" altLang="en-US" sz="2800" smtClean="0"/>
              <a:t>.</a:t>
            </a:r>
          </a:p>
          <a:p>
            <a:pPr marL="865188" indent="-14288">
              <a:buFontTx/>
              <a:buNone/>
            </a:pPr>
            <a:r>
              <a:rPr lang="en-US" altLang="en-US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2.93 atm</a:t>
            </a:r>
          </a:p>
          <a:p>
            <a:pPr marL="865188" indent="-14288"/>
            <a:r>
              <a:rPr lang="en-US" altLang="en-US" sz="2800" smtClean="0"/>
              <a:t>  Calculate the new total pressure of </a:t>
            </a:r>
            <a:r>
              <a:rPr lang="en-US" altLang="en-US" sz="2800" smtClean="0">
                <a:solidFill>
                  <a:srgbClr val="0000FF"/>
                </a:solidFill>
              </a:rPr>
              <a:t>both gases</a:t>
            </a:r>
            <a:r>
              <a:rPr lang="en-US" altLang="en-US" sz="2800" smtClean="0"/>
              <a:t>. </a:t>
            </a:r>
          </a:p>
          <a:p>
            <a:pPr marL="865188" indent="-14288">
              <a:buFontTx/>
              <a:buNone/>
            </a:pPr>
            <a:r>
              <a:rPr lang="en-US" altLang="en-US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9.06 atm</a:t>
            </a:r>
            <a:r>
              <a:rPr lang="en-US" altLang="en-US" smtClean="0"/>
              <a:t>  </a:t>
            </a:r>
          </a:p>
        </p:txBody>
      </p:sp>
      <p:pic>
        <p:nvPicPr>
          <p:cNvPr id="3379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Density and Molar Mass of Gases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Density = Mass</a:t>
            </a:r>
            <a:r>
              <a:rPr lang="en-US" altLang="en-US" sz="3600" smtClean="0"/>
              <a:t>/</a:t>
            </a:r>
            <a:r>
              <a:rPr lang="en-US" altLang="en-US" smtClean="0"/>
              <a:t>Volume =  grams</a:t>
            </a:r>
            <a:r>
              <a:rPr lang="en-US" altLang="en-US" sz="3600" smtClean="0"/>
              <a:t>/</a:t>
            </a:r>
            <a:r>
              <a:rPr lang="en-US" altLang="en-US" smtClean="0"/>
              <a:t>L</a:t>
            </a:r>
          </a:p>
          <a:p>
            <a:pPr eaLnBrk="1" hangingPunct="1"/>
            <a:r>
              <a:rPr lang="en-US" altLang="en-US" smtClean="0"/>
              <a:t>Mass (in grams) = mole </a:t>
            </a:r>
            <a:r>
              <a:rPr lang="en-US" altLang="en-US" i="1" smtClean="0"/>
              <a:t>x</a:t>
            </a:r>
            <a:r>
              <a:rPr lang="en-US" altLang="en-US" smtClean="0"/>
              <a:t> molar mass = </a:t>
            </a:r>
            <a:r>
              <a:rPr lang="en-US" altLang="en-US" i="1" smtClean="0"/>
              <a:t>nM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z="3600" baseline="-25000" smtClean="0"/>
          </a:p>
          <a:p>
            <a:pPr eaLnBrk="1" hangingPunct="1"/>
            <a:endParaRPr lang="en-US" altLang="en-US" sz="3600" smtClean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419600" y="3200400"/>
          <a:ext cx="2209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Equation" r:id="rId6" imgW="926698" imgH="393529" progId="Equation.3">
                  <p:embed/>
                </p:oleObj>
              </mc:Choice>
              <mc:Fallback>
                <p:oleObj name="Equation" r:id="rId6" imgW="926698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00400"/>
                        <a:ext cx="2209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1143000" y="4648200"/>
          <a:ext cx="2590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Equation" r:id="rId8" imgW="1104900" imgH="393700" progId="Equation.3">
                  <p:embed/>
                </p:oleObj>
              </mc:Choice>
              <mc:Fallback>
                <p:oleObj name="Equation" r:id="rId8" imgW="11049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25908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4343400" y="4724400"/>
          <a:ext cx="31242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10" imgW="1282700" imgH="393700" progId="Equation.3">
                  <p:embed/>
                </p:oleObj>
              </mc:Choice>
              <mc:Fallback>
                <p:oleObj name="Equation" r:id="rId10" imgW="12827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24400"/>
                        <a:ext cx="31242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1371600" y="3200400"/>
          <a:ext cx="19812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12" imgW="901309" imgH="393529" progId="Equation.3">
                  <p:embed/>
                </p:oleObj>
              </mc:Choice>
              <mc:Fallback>
                <p:oleObj name="Equation" r:id="rId12" imgW="901309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19812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00400"/>
            <a:ext cx="7239000" cy="3143250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 altLang="en-US" sz="4000" i="1" smtClean="0">
              <a:solidFill>
                <a:srgbClr val="0000FF"/>
              </a:solidFill>
            </a:endParaRPr>
          </a:p>
          <a:p>
            <a:pPr marL="2209800" lvl="4" indent="-381000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d </a:t>
            </a:r>
            <a:r>
              <a:rPr lang="en-US" altLang="en-US" sz="2800" smtClean="0"/>
              <a:t>= density of gas</a:t>
            </a:r>
          </a:p>
          <a:p>
            <a:pPr marL="2209800" lvl="4" indent="-381000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T</a:t>
            </a:r>
            <a:r>
              <a:rPr lang="en-US" altLang="en-US" sz="2800" smtClean="0"/>
              <a:t> = temperature in Kelvin</a:t>
            </a:r>
          </a:p>
          <a:p>
            <a:pPr marL="2209800" lvl="4" indent="-381000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P</a:t>
            </a:r>
            <a:r>
              <a:rPr lang="en-US" altLang="en-US" sz="2800" smtClean="0"/>
              <a:t> = pressure of gas</a:t>
            </a:r>
          </a:p>
          <a:p>
            <a:pPr marL="2209800" lvl="4" indent="-381000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R</a:t>
            </a:r>
            <a:r>
              <a:rPr lang="en-US" altLang="en-US" sz="2800" smtClean="0"/>
              <a:t> = universal gas constant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altLang="en-US" sz="4000" smtClean="0"/>
              <a:t>Molar Mass of a Gas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1219200" y="1981200"/>
          <a:ext cx="66675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4" imgW="6667500" imgH="1231900" progId="Equation.BREE4">
                  <p:embed/>
                </p:oleObj>
              </mc:Choice>
              <mc:Fallback>
                <p:oleObj name="Equation" r:id="rId4" imgW="6667500" imgH="12319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6675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4876800" y="24384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5410200" y="20574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6019800" y="24384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6553200" y="22098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5791200" y="20574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V="1">
            <a:off x="5638800" y="28956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 autoUpdateAnimBg="0"/>
      <p:bldP spid="106499" grpId="0" autoUpdateAnimBg="0"/>
      <p:bldP spid="106503" grpId="0" animBg="1"/>
      <p:bldP spid="106504" grpId="0" animBg="1"/>
      <p:bldP spid="106505" grpId="0" animBg="1"/>
      <p:bldP spid="106506" grpId="0" animBg="1"/>
      <p:bldP spid="106507" grpId="0" animBg="1"/>
      <p:bldP spid="1065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altLang="en-US" sz="3600" smtClean="0"/>
              <a:t>Model/Theory to explain Gas Behavior</a:t>
            </a:r>
            <a:endParaRPr lang="en-US" altLang="en-US" sz="32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429000"/>
          </a:xfrm>
        </p:spPr>
        <p:txBody>
          <a:bodyPr/>
          <a:lstStyle/>
          <a:p>
            <a:r>
              <a:rPr lang="en-US" altLang="en-US" smtClean="0"/>
              <a:t>So far we have considered “what happens,” but not “why.”</a:t>
            </a:r>
          </a:p>
          <a:p>
            <a:r>
              <a:rPr lang="en-US" altLang="en-US" smtClean="0"/>
              <a:t>In science, “what” always comes before  “why.”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Kinetic Molecular Theory (</a:t>
            </a:r>
            <a:r>
              <a:rPr lang="en-US" altLang="en-US" i="1" smtClean="0">
                <a:solidFill>
                  <a:srgbClr val="FF0000"/>
                </a:solidFill>
              </a:rPr>
              <a:t>KMT</a:t>
            </a:r>
            <a:r>
              <a:rPr lang="en-US" altLang="en-US" smtClean="0">
                <a:solidFill>
                  <a:srgbClr val="FF0000"/>
                </a:solidFill>
              </a:rPr>
              <a:t>) is introduced.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2105025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altLang="en-US" smtClean="0">
                <a:solidFill>
                  <a:srgbClr val="669900"/>
                </a:solidFill>
              </a:rPr>
              <a:t>Gas contains particles/molecules that have mass but negligible size/volume; Molecular volume is negligible compared to the volume occupied by gas sample;</a:t>
            </a:r>
            <a:endParaRPr lang="en-US" altLang="en-US" i="1" smtClean="0">
              <a:solidFill>
                <a:srgbClr val="6699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90600"/>
          </a:xfrm>
        </p:spPr>
        <p:txBody>
          <a:bodyPr/>
          <a:lstStyle/>
          <a:p>
            <a:r>
              <a:rPr lang="en-US" altLang="en-US" sz="3600" smtClean="0"/>
              <a:t>Postulates in Kinetic Molecular Theory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4582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 autoUpdateAnimBg="0"/>
      <p:bldP spid="12288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239000" cy="28194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>
                <a:solidFill>
                  <a:srgbClr val="0070C0"/>
                </a:solidFill>
              </a:rPr>
              <a:t>2)	</a:t>
            </a:r>
            <a:r>
              <a:rPr lang="en-US" altLang="en-US" i="1" smtClean="0">
                <a:solidFill>
                  <a:srgbClr val="0070C0"/>
                </a:solidFill>
              </a:rPr>
              <a:t>The particles are in constant motion and continuous molecular collisions</a:t>
            </a:r>
            <a:r>
              <a:rPr lang="en-US" altLang="en-US" smtClean="0">
                <a:solidFill>
                  <a:srgbClr val="0070C0"/>
                </a:solidFill>
              </a:rPr>
              <a:t>. The force exerted by the collisions of gas molecules with the container walls results in gas pressure.</a:t>
            </a:r>
            <a:endParaRPr lang="en-US" altLang="en-US" i="1" smtClean="0">
              <a:solidFill>
                <a:srgbClr val="0070C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r>
              <a:rPr lang="en-US" altLang="en-US" sz="3600" smtClean="0"/>
              <a:t>Postulates of the Kinetic Molecular Theory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696200" cy="2590800"/>
          </a:xfrm>
        </p:spPr>
        <p:txBody>
          <a:bodyPr/>
          <a:lstStyle/>
          <a:p>
            <a:pPr marL="609600" indent="-609600">
              <a:buFontTx/>
              <a:buAutoNum type="arabicParenR" startAt="3"/>
            </a:pPr>
            <a:r>
              <a:rPr lang="en-US" altLang="en-US" i="1" smtClean="0">
                <a:solidFill>
                  <a:srgbClr val="7030A0"/>
                </a:solidFill>
              </a:rPr>
              <a:t>The particles are separated by distance much greater than their size; </a:t>
            </a:r>
            <a:r>
              <a:rPr lang="en-US" altLang="en-US" smtClean="0">
                <a:solidFill>
                  <a:srgbClr val="7030A0"/>
                </a:solidFill>
              </a:rPr>
              <a:t>attraction or repulsion between molecules are assumed to not exist.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altLang="en-US" sz="3600" smtClean="0"/>
              <a:t>Postulates of the Kinetic Molecular Theory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 autoUpdateAnimBg="0"/>
      <p:bldP spid="13209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924800" cy="2590800"/>
          </a:xfrm>
        </p:spPr>
        <p:txBody>
          <a:bodyPr/>
          <a:lstStyle/>
          <a:p>
            <a:pPr marL="609600" indent="-609600">
              <a:buFontTx/>
              <a:buAutoNum type="arabicParenR" startAt="4"/>
            </a:pPr>
            <a:r>
              <a:rPr lang="en-US" altLang="en-US" smtClean="0">
                <a:solidFill>
                  <a:srgbClr val="C00000"/>
                </a:solidFill>
              </a:rPr>
              <a:t>The average molecular kinetic energy of a gas is assumed to be </a:t>
            </a:r>
            <a:r>
              <a:rPr lang="en-US" altLang="en-US" i="1" smtClean="0">
                <a:solidFill>
                  <a:srgbClr val="C00000"/>
                </a:solidFill>
              </a:rPr>
              <a:t>directly proportional to the Kelvin temperature</a:t>
            </a:r>
            <a:r>
              <a:rPr lang="en-US" altLang="en-US" smtClean="0">
                <a:solidFill>
                  <a:srgbClr val="C00000"/>
                </a:solidFill>
              </a:rPr>
              <a:t> of the gas.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914400"/>
          </a:xfrm>
        </p:spPr>
        <p:txBody>
          <a:bodyPr/>
          <a:lstStyle/>
          <a:p>
            <a:r>
              <a:rPr lang="en-US" altLang="en-US" sz="3600" smtClean="0"/>
              <a:t>Postulates of the Kinetic Molecular Theory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Kinetic Molecular Theory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Gas is composed of tiny particles with finite masses but negligible molecular volume;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Gas particles are in constant random motion, and colliding with the with the container walls;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Molecular collisions are completely elastic – energy is conserved during collisions;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Intermolecular attractions between gas particles are nonexistent;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average molecular kinetic energy for gas depends only on its temperature in Kelvin.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Kinetic Molecular Theory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200" smtClean="0"/>
              <a:t>Two gases at the same temperature have the same average molecular kinetic energy;</a:t>
            </a:r>
          </a:p>
          <a:p>
            <a:pPr lvl="1" eaLnBrk="1" hangingPunct="1">
              <a:buFontTx/>
              <a:buNone/>
            </a:pPr>
            <a:endParaRPr lang="en-US" altLang="en-US" sz="2000" smtClean="0"/>
          </a:p>
          <a:p>
            <a:pPr lvl="1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200" smtClean="0"/>
              <a:t>At the same temperature, the lighter gaseous molecules have greater average velocity;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Gas and Liquid Pressure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Both are due to force exerted by molecules colliding with the surface of container walls.</a:t>
            </a:r>
          </a:p>
          <a:p>
            <a:pPr eaLnBrk="1" hangingPunct="1">
              <a:defRPr/>
            </a:pPr>
            <a:r>
              <a:rPr lang="en-US" altLang="en-US" sz="2800" dirty="0" smtClean="0"/>
              <a:t>Liquid Pressure = </a:t>
            </a:r>
            <a:r>
              <a:rPr lang="en-US" altLang="en-US" sz="2800" i="1" dirty="0" err="1" smtClean="0"/>
              <a:t>g</a:t>
            </a:r>
            <a:r>
              <a:rPr lang="en-US" altLang="en-US" sz="2800" dirty="0" err="1" smtClean="0">
                <a:latin typeface="Cambria Math"/>
                <a:ea typeface="Cambria Math"/>
              </a:rPr>
              <a:t>·</a:t>
            </a:r>
            <a:r>
              <a:rPr lang="en-US" altLang="en-US" sz="2800" i="1" dirty="0" err="1" smtClean="0"/>
              <a:t>d</a:t>
            </a:r>
            <a:r>
              <a:rPr lang="en-US" altLang="en-US" sz="2800" dirty="0" err="1" smtClean="0">
                <a:latin typeface="Cambria Math"/>
                <a:ea typeface="Cambria Math"/>
              </a:rPr>
              <a:t>·</a:t>
            </a:r>
            <a:r>
              <a:rPr lang="en-US" altLang="en-US" sz="2800" i="1" dirty="0" err="1" smtClean="0"/>
              <a:t>h</a:t>
            </a:r>
            <a:r>
              <a:rPr lang="en-US" altLang="en-US" sz="2800" dirty="0" smtClean="0"/>
              <a:t>  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dirty="0" smtClean="0"/>
              <a:t>	(</a:t>
            </a:r>
            <a:r>
              <a:rPr lang="en-US" altLang="en-US" i="1" dirty="0" smtClean="0"/>
              <a:t>g= gravitational constant;  d = liquid density; h = height of liquid column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US" altLang="en-US" sz="2800" dirty="0" smtClean="0"/>
              <a:t>Gas pressure = </a:t>
            </a:r>
            <a:r>
              <a:rPr lang="en-US" altLang="en-US" sz="2800" i="1" dirty="0" err="1" smtClean="0"/>
              <a:t>n</a:t>
            </a:r>
            <a:r>
              <a:rPr lang="en-US" altLang="en-US" sz="2800" dirty="0" err="1" smtClean="0"/>
              <a:t>RT</a:t>
            </a:r>
            <a:r>
              <a:rPr lang="en-US" altLang="en-US" sz="2800" dirty="0" smtClean="0"/>
              <a:t>/V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 = </a:t>
            </a:r>
            <a:r>
              <a:rPr lang="en-US" altLang="en-US" sz="2400" dirty="0" err="1" smtClean="0"/>
              <a:t>mol</a:t>
            </a:r>
            <a:r>
              <a:rPr lang="en-US" altLang="en-US" sz="2400" dirty="0" smtClean="0"/>
              <a:t> of gas; R = gas constant; T = temperature in K, and V = volume in 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i="1" smtClean="0"/>
              <a:t>KMT</a:t>
            </a:r>
            <a:r>
              <a:rPr lang="en-US" altLang="en-US" sz="3200" smtClean="0"/>
              <a:t> Explanation of Boyle’s Law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i="1" smtClean="0"/>
              <a:t>Pressure-Volume Relationship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MS Mincho" panose="02020609040205080304" pitchFamily="49" charset="-128"/>
              </a:rPr>
              <a:t>At constant temperature, gaseous particles travel with the same average speed.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MS Mincho" panose="02020609040205080304" pitchFamily="49" charset="-128"/>
              </a:rPr>
              <a:t>If volume is compressed, the average distance traveled by particles decreases;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MS Mincho" panose="02020609040205080304" pitchFamily="49" charset="-128"/>
              </a:rPr>
              <a:t>This leads to a higher frequency of molecular collisions with walls, which leads to higher gas pressure.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i="1" smtClean="0"/>
              <a:t>KMT</a:t>
            </a:r>
            <a:r>
              <a:rPr lang="en-US" altLang="en-US" sz="3200" smtClean="0"/>
              <a:t> Explanation of Charles’s Law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i="1" smtClean="0">
                <a:ea typeface="MS Mincho" panose="02020609040205080304" pitchFamily="49" charset="-128"/>
              </a:rPr>
              <a:t>Volume–Temperature Relationship</a:t>
            </a:r>
            <a:endParaRPr lang="en-US" altLang="en-US" smtClean="0"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MS Mincho" panose="02020609040205080304" pitchFamily="49" charset="-128"/>
              </a:rPr>
              <a:t>The volume of a gas will increase proportionally as the temperature increases at constant pressure.</a:t>
            </a:r>
            <a:r>
              <a:rPr lang="en-US" alt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MS Mincho" panose="02020609040205080304" pitchFamily="49" charset="-128"/>
              </a:rPr>
              <a:t>Increasing the temperature causes: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>
                <a:ea typeface="MS Mincho" panose="02020609040205080304" pitchFamily="49" charset="-128"/>
              </a:rPr>
              <a:t>molecules to travel faster;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>
                <a:ea typeface="MS Mincho" panose="02020609040205080304" pitchFamily="49" charset="-128"/>
              </a:rPr>
              <a:t>rate of molecular collision with container walls increases.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MS Mincho" panose="02020609040205080304" pitchFamily="49" charset="-128"/>
              </a:rPr>
              <a:t>To maintain a constant pressure when temperature increases: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>
                <a:ea typeface="MS Mincho" panose="02020609040205080304" pitchFamily="49" charset="-128"/>
              </a:rPr>
              <a:t>the volume of the gas must increase to reduce the frequency of collisions.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ea typeface="MS Mincho" panose="02020609040205080304" pitchFamily="49" charset="-128"/>
              </a:rPr>
              <a:t>KMT</a:t>
            </a:r>
            <a:r>
              <a:rPr lang="en-US" altLang="en-US" sz="3200" smtClean="0">
                <a:ea typeface="MS Mincho" panose="02020609040205080304" pitchFamily="49" charset="-128"/>
              </a:rPr>
              <a:t> Explanation of Charles’s Law</a:t>
            </a:r>
            <a:endParaRPr lang="en-US" altLang="en-US" sz="3200" i="1" smtClean="0">
              <a:ea typeface="MS Mincho" panose="02020609040205080304" pitchFamily="49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algn="just" eaLnBrk="1" hangingPunct="1"/>
            <a:r>
              <a:rPr lang="en-US" altLang="en-US" sz="2800" i="1" smtClean="0">
                <a:ea typeface="MS Mincho" panose="02020609040205080304" pitchFamily="49" charset="-128"/>
              </a:rPr>
              <a:t>Pressure-Temperature Relationship</a:t>
            </a:r>
            <a:endParaRPr lang="en-US" altLang="en-US" sz="2800" smtClean="0"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800" smtClean="0">
                <a:ea typeface="MS Mincho" panose="02020609040205080304" pitchFamily="49" charset="-128"/>
              </a:rPr>
              <a:t>Gas pressure will increase proportionally as the temperature is increased at constant volume.</a:t>
            </a:r>
            <a:r>
              <a:rPr lang="en-US" altLang="en-US" sz="2800" smtClean="0"/>
              <a:t> </a:t>
            </a:r>
          </a:p>
          <a:p>
            <a:pPr eaLnBrk="1" hangingPunct="1"/>
            <a:r>
              <a:rPr lang="en-US" altLang="en-US" sz="2800" smtClean="0">
                <a:ea typeface="MS Mincho" panose="02020609040205080304" pitchFamily="49" charset="-128"/>
              </a:rPr>
              <a:t>As the temperature increases, average molecular speed increases; </a:t>
            </a:r>
          </a:p>
          <a:p>
            <a:pPr eaLnBrk="1" hangingPunct="1"/>
            <a:r>
              <a:rPr lang="en-US" altLang="en-US" sz="2800" smtClean="0">
                <a:ea typeface="MS Mincho" panose="02020609040205080304" pitchFamily="49" charset="-128"/>
              </a:rPr>
              <a:t>This causes frequency of collisions to increase, which leads to an increase in pressure.</a:t>
            </a:r>
            <a:r>
              <a:rPr lang="en-US" alt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i="1" smtClean="0"/>
              <a:t>KMT</a:t>
            </a:r>
            <a:r>
              <a:rPr lang="en-US" altLang="en-US" sz="3200" smtClean="0"/>
              <a:t> Explanation of Avogadro’s Law</a:t>
            </a:r>
            <a:endParaRPr lang="en-US" altLang="en-US" sz="3200" i="1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i="1" smtClean="0">
                <a:ea typeface="MS Mincho" panose="02020609040205080304" pitchFamily="49" charset="-128"/>
              </a:rPr>
              <a:t>Volume – Mole Relationship </a:t>
            </a:r>
            <a:endParaRPr lang="en-US" altLang="en-US" smtClean="0"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>
                <a:ea typeface="MS Mincho" panose="02020609040205080304" pitchFamily="49" charset="-128"/>
              </a:rPr>
              <a:t>At constant temperature, increasing the number of gas molecules leads to higher rates of collisions and higher pressure;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>
                <a:ea typeface="MS Mincho" panose="02020609040205080304" pitchFamily="49" charset="-128"/>
              </a:rPr>
              <a:t>To maintain a constant pressure, volume of gas must expand.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>
                <a:ea typeface="MS Mincho" panose="02020609040205080304" pitchFamily="49" charset="-128"/>
              </a:rPr>
              <a:t>Avogadro’s law: at constant temperature and pressure, gas volume increases proportionally with the number of moles.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3124200"/>
            <a:ext cx="7239000" cy="308292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z="2800" i="1" smtClean="0"/>
              <a:t>R</a:t>
            </a:r>
            <a:r>
              <a:rPr lang="en-US" altLang="en-US" sz="2800" smtClean="0"/>
              <a:t> = 8.3145 J</a:t>
            </a:r>
            <a:r>
              <a:rPr lang="en-US" altLang="en-US" sz="2800" smtClean="0">
                <a:cs typeface="Arial" panose="020B0604020202020204" pitchFamily="34" charset="0"/>
              </a:rPr>
              <a:t>/K·mol </a:t>
            </a:r>
          </a:p>
          <a:p>
            <a:pPr marL="533400" indent="-533400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(J = joule = kg·m</a:t>
            </a:r>
            <a:r>
              <a:rPr lang="en-US" altLang="en-US" sz="2800" baseline="30000" smtClean="0"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/s</a:t>
            </a:r>
            <a:r>
              <a:rPr lang="en-US" altLang="en-US" sz="2800" baseline="30000" smtClean="0"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)</a:t>
            </a:r>
          </a:p>
          <a:p>
            <a:pPr marL="533400" indent="-533400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</a:t>
            </a:r>
            <a:r>
              <a:rPr lang="en-US" altLang="en-US" sz="2800" i="1" smtClean="0">
                <a:cs typeface="Arial" panose="020B0604020202020204" pitchFamily="34" charset="0"/>
              </a:rPr>
              <a:t>T</a:t>
            </a:r>
            <a:r>
              <a:rPr lang="en-US" altLang="en-US" sz="2800" smtClean="0">
                <a:cs typeface="Arial" panose="020B0604020202020204" pitchFamily="34" charset="0"/>
              </a:rPr>
              <a:t> = temperature of gas (in K)</a:t>
            </a:r>
          </a:p>
          <a:p>
            <a:pPr marL="533400" indent="-533400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</a:t>
            </a:r>
            <a:r>
              <a:rPr lang="en-US" altLang="en-US" sz="2800" i="1" smtClean="0">
                <a:cs typeface="Arial" panose="020B0604020202020204" pitchFamily="34" charset="0"/>
              </a:rPr>
              <a:t>M</a:t>
            </a:r>
            <a:r>
              <a:rPr lang="en-US" altLang="en-US" sz="2800" smtClean="0">
                <a:cs typeface="Arial" panose="020B0604020202020204" pitchFamily="34" charset="0"/>
              </a:rPr>
              <a:t> = mass of a mole of gas in kg</a:t>
            </a:r>
            <a:endParaRPr lang="en-US" altLang="en-US" sz="2800" smtClean="0"/>
          </a:p>
          <a:p>
            <a:pPr marL="533400" indent="-533400">
              <a:buFontTx/>
              <a:buNone/>
            </a:pPr>
            <a:r>
              <a:rPr lang="en-US" altLang="en-US" sz="2800" smtClean="0"/>
              <a:t>	Final units are in m/s.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4000" smtClean="0"/>
              <a:t>Root Mean Square Velocity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2667000" y="1828800"/>
          <a:ext cx="22764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4" imgW="2273300" imgH="825500" progId="Equation.BREE4">
                  <p:embed/>
                </p:oleObj>
              </mc:Choice>
              <mc:Fallback>
                <p:oleObj name="Equation" r:id="rId4" imgW="2273300" imgH="8255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22764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build="p" autoUpdateAnimBg="0"/>
      <p:bldP spid="18739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Diffusion and Effusion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smtClean="0"/>
              <a:t>Diffusion</a:t>
            </a:r>
            <a:r>
              <a:rPr lang="en-US" altLang="en-US" smtClean="0"/>
              <a:t> – the mixing of gases.</a:t>
            </a:r>
          </a:p>
          <a:p>
            <a:r>
              <a:rPr lang="en-US" altLang="en-US" i="1" smtClean="0"/>
              <a:t>Effusion</a:t>
            </a:r>
            <a:r>
              <a:rPr lang="en-US" altLang="en-US" smtClean="0"/>
              <a:t> – describes the passage of a gas through a tiny orifice into an evacuated chamber.</a:t>
            </a:r>
          </a:p>
          <a:p>
            <a:r>
              <a:rPr lang="en-US" altLang="en-US" smtClean="0"/>
              <a:t>Rate of effusion measures the speed at which the gas escapes from the chamber.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114800"/>
            <a:ext cx="7391400" cy="1371600"/>
          </a:xfrm>
        </p:spPr>
        <p:txBody>
          <a:bodyPr/>
          <a:lstStyle/>
          <a:p>
            <a:pPr marL="533400" indent="-533400"/>
            <a:r>
              <a:rPr lang="en-US" altLang="en-US" i="1" smtClean="0"/>
              <a:t>M</a:t>
            </a:r>
            <a:r>
              <a:rPr lang="en-US" altLang="en-US" baseline="-25000" smtClean="0"/>
              <a:t>1</a:t>
            </a:r>
            <a:r>
              <a:rPr lang="en-US" altLang="en-US" smtClean="0"/>
              <a:t> and </a:t>
            </a:r>
            <a:r>
              <a:rPr lang="en-US" altLang="en-US" i="1" smtClean="0"/>
              <a:t>M</a:t>
            </a:r>
            <a:r>
              <a:rPr lang="en-US" altLang="en-US" baseline="-25000" smtClean="0"/>
              <a:t>2</a:t>
            </a:r>
            <a:r>
              <a:rPr lang="en-US" altLang="en-US" smtClean="0"/>
              <a:t> represent the molar masses of the gases.</a:t>
            </a:r>
            <a:r>
              <a:rPr lang="en-US" altLang="en-US" i="1" smtClean="0"/>
              <a:t>	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Graham’s Law of Effusion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1447800" y="2209800"/>
          <a:ext cx="617220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Equation" r:id="rId4" imgW="2247900" imgH="508000" progId="Equation.3">
                  <p:embed/>
                </p:oleObj>
              </mc:Choice>
              <mc:Fallback>
                <p:oleObj name="Equation" r:id="rId4" imgW="22479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09800"/>
                        <a:ext cx="617220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build="p" autoUpdateAnimBg="0"/>
      <p:bldP spid="19558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Molar Mass Determination using Relative Rate of Effusion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altLang="en-US" sz="2600" smtClean="0"/>
              <a:t>The rate of effusion of an unknown gas at a certain temperature and pressure is 25.0 mL per minute. Under the same conditions, the effusion rate of N</a:t>
            </a:r>
            <a:r>
              <a:rPr lang="en-US" altLang="en-US" sz="2600" baseline="-12000" smtClean="0"/>
              <a:t>2</a:t>
            </a:r>
            <a:r>
              <a:rPr lang="en-US" altLang="en-US" sz="2600" smtClean="0"/>
              <a:t> gas is 57.1 mL/minute. What is the molar mass of the unknown gaseous compound? If the gaseous compound is composed of 21.95% sulfur and 78.05 % fluorine, by mass, what is the formula of the compound?</a:t>
            </a:r>
          </a:p>
          <a:p>
            <a:pPr>
              <a:buFontTx/>
              <a:buNone/>
            </a:pPr>
            <a:endParaRPr lang="en-US" altLang="en-US" sz="2600" smtClean="0"/>
          </a:p>
          <a:p>
            <a:pPr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i="1" smtClean="0">
                <a:solidFill>
                  <a:schemeClr val="accent2"/>
                </a:solidFill>
              </a:rPr>
              <a:t>Molar mass </a:t>
            </a:r>
            <a:r>
              <a:rPr lang="en-US" altLang="en-US" sz="2800" smtClean="0">
                <a:solidFill>
                  <a:schemeClr val="accent2"/>
                </a:solidFill>
              </a:rPr>
              <a:t> = 146;  	</a:t>
            </a:r>
            <a:r>
              <a:rPr lang="en-US" altLang="en-US" sz="2800" i="1" smtClean="0">
                <a:solidFill>
                  <a:schemeClr val="accent2"/>
                </a:solidFill>
              </a:rPr>
              <a:t>Formula</a:t>
            </a:r>
            <a:r>
              <a:rPr lang="en-US" altLang="en-US" sz="2800" smtClean="0">
                <a:solidFill>
                  <a:schemeClr val="accent2"/>
                </a:solidFill>
              </a:rPr>
              <a:t> SF</a:t>
            </a:r>
            <a:r>
              <a:rPr lang="en-US" altLang="en-US" sz="2800" baseline="-14000" smtClean="0">
                <a:solidFill>
                  <a:schemeClr val="accent2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1143000"/>
          </a:xfrm>
        </p:spPr>
        <p:txBody>
          <a:bodyPr/>
          <a:lstStyle/>
          <a:p>
            <a:r>
              <a:rPr lang="en-US" altLang="en-US" sz="4000" smtClean="0"/>
              <a:t>Real Gases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3600" dirty="0" smtClean="0"/>
              <a:t>  </a:t>
            </a:r>
            <a:r>
              <a:rPr lang="en-US" altLang="en-US" sz="3600" dirty="0" smtClean="0"/>
              <a:t>Deviate from ideal behavior at:</a:t>
            </a:r>
            <a:endParaRPr lang="en-US" altLang="en-US" sz="3600" dirty="0" smtClean="0"/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High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pressure</a:t>
            </a:r>
            <a:endParaRPr lang="en-US" altLang="en-US" sz="3200" dirty="0" smtClean="0"/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Low temperature</a:t>
            </a:r>
            <a:endParaRPr lang="en-US" altLang="en-US" sz="3200" dirty="0" smtClean="0"/>
          </a:p>
          <a:p>
            <a:pPr marL="609600" indent="-609600">
              <a:buFontTx/>
              <a:buNone/>
            </a:pPr>
            <a:r>
              <a:rPr lang="en-US" altLang="en-US" sz="3600" dirty="0" smtClean="0"/>
              <a:t>  Under these conditions: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Molecular volume is finite</a:t>
            </a:r>
            <a:endParaRPr lang="en-US" altLang="en-US" sz="3200" dirty="0" smtClean="0"/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Attractive forces become important.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altLang="en-US" sz="4000" smtClean="0"/>
              <a:t>Plots of </a:t>
            </a:r>
            <a:r>
              <a:rPr lang="en-US" altLang="en-US" sz="4000" i="1" smtClean="0"/>
              <a:t>PV/nRT</a:t>
            </a:r>
            <a:r>
              <a:rPr lang="en-US" altLang="en-US" sz="4000" smtClean="0"/>
              <a:t> Versus </a:t>
            </a:r>
            <a:r>
              <a:rPr lang="en-US" altLang="en-US" sz="4000" i="1" smtClean="0"/>
              <a:t>P</a:t>
            </a:r>
            <a:r>
              <a:rPr lang="en-US" altLang="en-US" sz="4000" smtClean="0"/>
              <a:t> for Several Gases (200 K)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9637" name="Picture 5" descr="ch05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334000" cy="4591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114800" cy="762000"/>
          </a:xfrm>
        </p:spPr>
        <p:txBody>
          <a:bodyPr/>
          <a:lstStyle/>
          <a:p>
            <a:r>
              <a:rPr lang="en-US" altLang="en-US" smtClean="0"/>
              <a:t>Barometer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257800" cy="4927600"/>
          </a:xfrm>
        </p:spPr>
        <p:txBody>
          <a:bodyPr/>
          <a:lstStyle/>
          <a:p>
            <a:pPr marL="533400" indent="-533400"/>
            <a:r>
              <a:rPr lang="en-US" altLang="en-US" sz="2600" smtClean="0"/>
              <a:t>A device used to measure atmospheric pressure.</a:t>
            </a:r>
          </a:p>
          <a:p>
            <a:pPr marL="533400" indent="-533400"/>
            <a:r>
              <a:rPr lang="en-US" altLang="en-US" sz="2600" smtClean="0"/>
              <a:t>Mercury barometer uses Hg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l</a:t>
            </a:r>
            <a:r>
              <a:rPr lang="en-US" altLang="en-US" sz="2000" smtClean="0"/>
              <a:t>)</a:t>
            </a:r>
            <a:r>
              <a:rPr lang="en-US" altLang="en-US" sz="2600" smtClean="0"/>
              <a:t>;</a:t>
            </a:r>
          </a:p>
          <a:p>
            <a:pPr marL="533400" indent="-533400"/>
            <a:r>
              <a:rPr lang="en-US" altLang="en-US" sz="2600" smtClean="0"/>
              <a:t>Pressure exerted by Hg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l</a:t>
            </a:r>
            <a:r>
              <a:rPr lang="en-US" altLang="en-US" sz="2000" smtClean="0"/>
              <a:t>)</a:t>
            </a:r>
            <a:r>
              <a:rPr lang="en-US" altLang="en-US" smtClean="0"/>
              <a:t> </a:t>
            </a:r>
            <a:r>
              <a:rPr lang="en-US" altLang="en-US" sz="2600" smtClean="0"/>
              <a:t>column (</a:t>
            </a:r>
            <a:r>
              <a:rPr lang="en-US" altLang="en-US" i="1" smtClean="0"/>
              <a:t>P</a:t>
            </a:r>
            <a:r>
              <a:rPr lang="en-US" altLang="en-US" sz="1200" smtClean="0"/>
              <a:t>Hg</a:t>
            </a:r>
            <a:r>
              <a:rPr lang="en-US" altLang="en-US" sz="2600" smtClean="0"/>
              <a:t>)</a:t>
            </a:r>
            <a:r>
              <a:rPr lang="en-US" altLang="en-US" smtClean="0"/>
              <a:t> </a:t>
            </a:r>
            <a:r>
              <a:rPr lang="en-US" altLang="en-US" sz="2600" smtClean="0"/>
              <a:t>is equalized by air pressure;</a:t>
            </a:r>
            <a:endParaRPr lang="en-US" altLang="en-US" smtClean="0"/>
          </a:p>
          <a:p>
            <a:pPr marL="533400" indent="-533400"/>
            <a:r>
              <a:rPr lang="en-US" altLang="en-US" sz="2600" smtClean="0"/>
              <a:t>Since </a:t>
            </a:r>
            <a:r>
              <a:rPr lang="en-US" altLang="en-US" i="1" smtClean="0"/>
              <a:t>P</a:t>
            </a:r>
            <a:r>
              <a:rPr lang="en-US" altLang="en-US" sz="1200" smtClean="0"/>
              <a:t>Hg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</a:t>
            </a:r>
            <a:r>
              <a:rPr lang="en-US" altLang="en-US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smtClean="0">
                <a:sym typeface="Symbol" panose="05050102010706020507" pitchFamily="18" charset="2"/>
              </a:rPr>
              <a:t>h</a:t>
            </a:r>
            <a:r>
              <a:rPr lang="en-US" altLang="en-US" sz="1200" smtClean="0">
                <a:sym typeface="Symbol" panose="05050102010706020507" pitchFamily="18" charset="2"/>
              </a:rPr>
              <a:t>Hg</a:t>
            </a:r>
            <a:r>
              <a:rPr lang="en-US" altLang="en-US" sz="2600" smtClean="0">
                <a:sym typeface="Symbol" panose="05050102010706020507" pitchFamily="18" charset="2"/>
              </a:rPr>
              <a:t>; atm pressure </a:t>
            </a:r>
            <a:r>
              <a:rPr lang="en-US" altLang="en-US" smtClean="0">
                <a:sym typeface="Symbol" panose="05050102010706020507" pitchFamily="18" charset="2"/>
              </a:rPr>
              <a:t></a:t>
            </a:r>
            <a:r>
              <a:rPr lang="en-US" altLang="en-US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smtClean="0">
                <a:sym typeface="Symbol" panose="05050102010706020507" pitchFamily="18" charset="2"/>
              </a:rPr>
              <a:t>h</a:t>
            </a:r>
            <a:r>
              <a:rPr lang="en-US" altLang="en-US" sz="1200" smtClean="0">
                <a:sym typeface="Symbol" panose="05050102010706020507" pitchFamily="18" charset="2"/>
              </a:rPr>
              <a:t>Hg </a:t>
            </a:r>
            <a:r>
              <a:rPr lang="en-US" altLang="en-US" sz="2600" smtClean="0">
                <a:sym typeface="Symbol" panose="05050102010706020507" pitchFamily="18" charset="2"/>
              </a:rPr>
              <a:t>, and atm pressure is expressed in term of </a:t>
            </a:r>
            <a:r>
              <a:rPr lang="en-US" altLang="en-US" sz="2600" i="1" smtClean="0">
                <a:sym typeface="Symbol" panose="05050102010706020507" pitchFamily="18" charset="2"/>
              </a:rPr>
              <a:t>height of </a:t>
            </a:r>
            <a:r>
              <a:rPr lang="en-US" altLang="en-US" sz="2600" smtClean="0">
                <a:sym typeface="Symbol" panose="05050102010706020507" pitchFamily="18" charset="2"/>
              </a:rPr>
              <a:t>Hg </a:t>
            </a:r>
            <a:r>
              <a:rPr lang="en-US" altLang="en-US" sz="2600" i="1" smtClean="0">
                <a:sym typeface="Symbol" panose="05050102010706020507" pitchFamily="18" charset="2"/>
              </a:rPr>
              <a:t>column</a:t>
            </a:r>
            <a:r>
              <a:rPr lang="en-US" altLang="en-US" sz="2600" smtClean="0">
                <a:sym typeface="Symbol" panose="05050102010706020507" pitchFamily="18" charset="2"/>
              </a:rPr>
              <a:t>: </a:t>
            </a:r>
          </a:p>
          <a:p>
            <a:pPr marL="533400" indent="-533400"/>
            <a:r>
              <a:rPr lang="en-US" altLang="en-US" sz="2600" smtClean="0">
                <a:sym typeface="Symbol" panose="05050102010706020507" pitchFamily="18" charset="2"/>
              </a:rPr>
              <a:t>1 atm = 760.0 mmHg (760 torr)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873375" cy="5191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altLang="en-US" sz="3600" smtClean="0"/>
              <a:t>Plots of </a:t>
            </a:r>
            <a:r>
              <a:rPr lang="en-US" altLang="en-US" sz="3600" i="1" smtClean="0"/>
              <a:t>PV/nRT</a:t>
            </a:r>
            <a:r>
              <a:rPr lang="en-US" altLang="en-US" sz="3600" smtClean="0"/>
              <a:t> Versus </a:t>
            </a:r>
            <a:r>
              <a:rPr lang="en-US" altLang="en-US" sz="3600" i="1" smtClean="0"/>
              <a:t>P</a:t>
            </a:r>
            <a:r>
              <a:rPr lang="en-US" altLang="en-US" sz="3600" smtClean="0"/>
              <a:t> for Nitrogen Gas at Three Temperatures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685" name="Picture 5" descr="ch05_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562600" cy="467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1143000"/>
          </a:xfrm>
        </p:spPr>
        <p:txBody>
          <a:bodyPr/>
          <a:lstStyle/>
          <a:p>
            <a:r>
              <a:rPr lang="en-US" altLang="en-US" sz="4000" dirty="0" smtClean="0"/>
              <a:t>Real Gases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3600" dirty="0" smtClean="0"/>
              <a:t>  </a:t>
            </a:r>
            <a:r>
              <a:rPr lang="en-US" altLang="en-US" sz="3600" dirty="0" smtClean="0"/>
              <a:t>Approach ideal behavior at:</a:t>
            </a:r>
            <a:endParaRPr lang="en-US" altLang="en-US" sz="3600" dirty="0" smtClean="0"/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High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temperature</a:t>
            </a:r>
            <a:endParaRPr lang="en-US" altLang="en-US" sz="3200" dirty="0" smtClean="0"/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Low pressure</a:t>
            </a:r>
            <a:endParaRPr lang="en-US" altLang="en-US" sz="3200" dirty="0" smtClean="0"/>
          </a:p>
          <a:p>
            <a:pPr marL="609600" indent="-609600">
              <a:buFontTx/>
              <a:buNone/>
            </a:pPr>
            <a:r>
              <a:rPr lang="en-US" altLang="en-US" sz="3600" dirty="0" smtClean="0"/>
              <a:t>  Under these conditions: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Molecular volume and intermolecular forces are insignificant</a:t>
            </a:r>
            <a:r>
              <a:rPr lang="en-US" altLang="en-US" dirty="0"/>
              <a:t> </a:t>
            </a:r>
            <a:r>
              <a:rPr lang="en-US" altLang="en-US" dirty="0" smtClean="0"/>
              <a:t>– molecules are very far apart and any intermolecular attraction is negligible.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899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0803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Correction </a:t>
            </a:r>
            <a:r>
              <a:rPr lang="en-US" altLang="en-US" sz="3200" dirty="0" smtClean="0"/>
              <a:t>for Real Gases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7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447800"/>
                <a:ext cx="7772400" cy="49530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600" dirty="0" smtClean="0"/>
                  <a:t>van der Waals equation for real gases includes two factors: one correct the effect of intermolecular forces (n</a:t>
                </a:r>
                <a:r>
                  <a:rPr lang="en-US" altLang="en-US" sz="2600" baseline="30000" dirty="0" smtClean="0"/>
                  <a:t>2</a:t>
                </a:r>
                <a:r>
                  <a:rPr lang="en-US" altLang="en-US" sz="2600" i="1" dirty="0" smtClean="0"/>
                  <a:t>a</a:t>
                </a:r>
                <a:r>
                  <a:rPr lang="en-US" altLang="en-US" sz="2600" dirty="0" smtClean="0"/>
                  <a:t>/V</a:t>
                </a:r>
                <a:r>
                  <a:rPr lang="en-US" altLang="en-US" sz="2600" baseline="30000" dirty="0" smtClean="0"/>
                  <a:t>2</a:t>
                </a:r>
                <a:r>
                  <a:rPr lang="en-US" altLang="en-US" sz="2600" dirty="0" smtClean="0"/>
                  <a:t>) and the other correct the effect of molecular volume (</a:t>
                </a:r>
                <a:r>
                  <a:rPr lang="en-US" altLang="en-US" sz="2600" dirty="0" err="1" smtClean="0"/>
                  <a:t>n</a:t>
                </a:r>
                <a:r>
                  <a:rPr lang="en-US" altLang="en-US" sz="2600" i="1" dirty="0" err="1" smtClean="0"/>
                  <a:t>b</a:t>
                </a:r>
                <a:r>
                  <a:rPr lang="en-US" altLang="en-US" sz="2600" dirty="0" smtClean="0"/>
                  <a:t>), such that,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14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         </a:t>
                </a:r>
                <a:r>
                  <a:rPr lang="en-US" altLang="en-US" dirty="0" smtClean="0"/>
                  <a:t>{P + (</a:t>
                </a:r>
                <a:r>
                  <a:rPr lang="en-US" altLang="en-US" dirty="0" smtClean="0"/>
                  <a:t>n</a:t>
                </a:r>
                <a:r>
                  <a:rPr lang="en-US" altLang="en-US" baseline="30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 smtClean="0"/>
                  <a:t>)}(</a:t>
                </a:r>
                <a:r>
                  <a:rPr lang="en-US" altLang="en-US" dirty="0" smtClean="0"/>
                  <a:t>V – </a:t>
                </a:r>
                <a:r>
                  <a:rPr lang="en-US" altLang="en-US" dirty="0" err="1" smtClean="0"/>
                  <a:t>n</a:t>
                </a:r>
                <a:r>
                  <a:rPr lang="en-US" altLang="en-US" i="1" dirty="0" err="1" smtClean="0"/>
                  <a:t>b</a:t>
                </a:r>
                <a:r>
                  <a:rPr lang="en-US" altLang="en-US" dirty="0" smtClean="0"/>
                  <a:t>) = </a:t>
                </a:r>
                <a:r>
                  <a:rPr lang="en-US" altLang="en-US" dirty="0" err="1" smtClean="0"/>
                  <a:t>nRT</a:t>
                </a:r>
                <a:r>
                  <a:rPr lang="en-US" altLang="en-US" sz="2800" dirty="0" smtClean="0"/>
                  <a:t>  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For 1 mole of gas (n = 1)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          </a:t>
                </a:r>
                <a:r>
                  <a:rPr lang="en-US" altLang="en-US" dirty="0" smtClean="0"/>
                  <a:t>(P </a:t>
                </a:r>
                <a:r>
                  <a:rPr lang="en-US" altLang="en-US" dirty="0" smtClean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 smtClean="0"/>
                  <a:t>)(</a:t>
                </a:r>
                <a:r>
                  <a:rPr lang="en-US" altLang="en-US" dirty="0" smtClean="0"/>
                  <a:t>V – </a:t>
                </a:r>
                <a:r>
                  <a:rPr lang="en-US" altLang="en-US" i="1" dirty="0" smtClean="0"/>
                  <a:t>b</a:t>
                </a:r>
                <a:r>
                  <a:rPr lang="en-US" altLang="en-US" dirty="0" smtClean="0"/>
                  <a:t>) = RT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14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This yields the expression for pressure,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           </a:t>
                </a:r>
                <a:r>
                  <a:rPr lang="en-US" altLang="en-US" dirty="0" smtClean="0"/>
                  <a:t>P = </a:t>
                </a:r>
                <a:r>
                  <a:rPr lang="en-US" alt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RT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/>
                  <a:t>–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baseline="30000" dirty="0" smtClean="0"/>
              </a:p>
            </p:txBody>
          </p:sp>
        </mc:Choice>
        <mc:Fallback>
          <p:sp>
            <p:nvSpPr>
              <p:cNvPr id="73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447800"/>
                <a:ext cx="7772400" cy="4953000"/>
              </a:xfrm>
              <a:blipFill rotWithShape="0">
                <a:blip r:embed="rId2"/>
                <a:stretch>
                  <a:fillRect l="-1412" t="-2833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altLang="en-US" sz="3600" smtClean="0"/>
              <a:t>Real Gases (van der Waals Equation)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378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2057400"/>
          <a:ext cx="722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Corel Equation 1.0 Equation" r:id="rId4" imgW="6943886" imgH="596641" progId="CorelEquation">
                  <p:embed/>
                </p:oleObj>
              </mc:Choice>
              <mc:Fallback>
                <p:oleObj name="Corel Equation 1.0 Equation" r:id="rId4" imgW="6943886" imgH="596641" progId="CorelEquation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722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3782" name="Group 6"/>
          <p:cNvGrpSpPr>
            <a:grpSpLocks/>
          </p:cNvGrpSpPr>
          <p:nvPr/>
        </p:nvGrpSpPr>
        <p:grpSpPr bwMode="auto">
          <a:xfrm>
            <a:off x="457200" y="2895600"/>
            <a:ext cx="4267200" cy="1947863"/>
            <a:chOff x="480" y="1632"/>
            <a:chExt cx="2688" cy="1227"/>
          </a:xfrm>
        </p:grpSpPr>
        <p:sp>
          <p:nvSpPr>
            <p:cNvPr id="203783" name="Rectangle 7"/>
            <p:cNvSpPr>
              <a:spLocks noChangeArrowheads="1"/>
            </p:cNvSpPr>
            <p:nvPr/>
          </p:nvSpPr>
          <p:spPr bwMode="auto">
            <a:xfrm>
              <a:off x="1488" y="1632"/>
              <a:ext cx="334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</a:t>
              </a:r>
            </a:p>
          </p:txBody>
        </p:sp>
        <p:sp>
          <p:nvSpPr>
            <p:cNvPr id="203784" name="Rectangle 8"/>
            <p:cNvSpPr>
              <a:spLocks noChangeArrowheads="1"/>
            </p:cNvSpPr>
            <p:nvPr/>
          </p:nvSpPr>
          <p:spPr bwMode="auto">
            <a:xfrm>
              <a:off x="480" y="1872"/>
              <a:ext cx="268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corrected pressure</a:t>
              </a:r>
            </a:p>
          </p:txBody>
        </p:sp>
        <p:sp>
          <p:nvSpPr>
            <p:cNvPr id="74769" name="Arc 9"/>
            <p:cNvSpPr>
              <a:spLocks/>
            </p:cNvSpPr>
            <p:nvPr/>
          </p:nvSpPr>
          <p:spPr bwMode="auto">
            <a:xfrm>
              <a:off x="725" y="2208"/>
              <a:ext cx="764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Arc 10"/>
            <p:cNvSpPr>
              <a:spLocks/>
            </p:cNvSpPr>
            <p:nvPr/>
          </p:nvSpPr>
          <p:spPr bwMode="auto">
            <a:xfrm>
              <a:off x="1680" y="2208"/>
              <a:ext cx="764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Line 11"/>
            <p:cNvSpPr>
              <a:spLocks noChangeShapeType="1"/>
            </p:cNvSpPr>
            <p:nvPr/>
          </p:nvSpPr>
          <p:spPr bwMode="auto">
            <a:xfrm>
              <a:off x="1492" y="2356"/>
              <a:ext cx="8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Line 12"/>
            <p:cNvSpPr>
              <a:spLocks noChangeShapeType="1"/>
            </p:cNvSpPr>
            <p:nvPr/>
          </p:nvSpPr>
          <p:spPr bwMode="auto">
            <a:xfrm flipV="1">
              <a:off x="1588" y="2348"/>
              <a:ext cx="8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9" name="Rectangle 13"/>
            <p:cNvSpPr>
              <a:spLocks noChangeArrowheads="1"/>
            </p:cNvSpPr>
            <p:nvPr/>
          </p:nvSpPr>
          <p:spPr bwMode="auto">
            <a:xfrm>
              <a:off x="1440" y="2496"/>
              <a:ext cx="67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</a:t>
              </a:r>
              <a:r>
                <a:rPr lang="en-US" sz="3200" i="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ideal</a:t>
              </a:r>
            </a:p>
          </p:txBody>
        </p:sp>
      </p:grpSp>
      <p:grpSp>
        <p:nvGrpSpPr>
          <p:cNvPr id="203790" name="Group 14"/>
          <p:cNvGrpSpPr>
            <a:grpSpLocks/>
          </p:cNvGrpSpPr>
          <p:nvPr/>
        </p:nvGrpSpPr>
        <p:grpSpPr bwMode="auto">
          <a:xfrm>
            <a:off x="4114800" y="2895600"/>
            <a:ext cx="3427413" cy="1947863"/>
            <a:chOff x="2833" y="1632"/>
            <a:chExt cx="2159" cy="1227"/>
          </a:xfrm>
        </p:grpSpPr>
        <p:sp>
          <p:nvSpPr>
            <p:cNvPr id="203791" name="Rectangle 15"/>
            <p:cNvSpPr>
              <a:spLocks noChangeArrowheads="1"/>
            </p:cNvSpPr>
            <p:nvPr/>
          </p:nvSpPr>
          <p:spPr bwMode="auto">
            <a:xfrm>
              <a:off x="3851" y="1632"/>
              <a:ext cx="334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</a:t>
              </a:r>
            </a:p>
          </p:txBody>
        </p:sp>
        <p:sp>
          <p:nvSpPr>
            <p:cNvPr id="203792" name="Rectangle 16"/>
            <p:cNvSpPr>
              <a:spLocks noChangeArrowheads="1"/>
            </p:cNvSpPr>
            <p:nvPr/>
          </p:nvSpPr>
          <p:spPr bwMode="auto">
            <a:xfrm>
              <a:off x="2833" y="1873"/>
              <a:ext cx="215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corrected volume</a:t>
              </a:r>
            </a:p>
          </p:txBody>
        </p:sp>
        <p:sp>
          <p:nvSpPr>
            <p:cNvPr id="74762" name="Arc 17"/>
            <p:cNvSpPr>
              <a:spLocks/>
            </p:cNvSpPr>
            <p:nvPr/>
          </p:nvSpPr>
          <p:spPr bwMode="auto">
            <a:xfrm>
              <a:off x="3120" y="2208"/>
              <a:ext cx="764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Arc 18"/>
            <p:cNvSpPr>
              <a:spLocks/>
            </p:cNvSpPr>
            <p:nvPr/>
          </p:nvSpPr>
          <p:spPr bwMode="auto">
            <a:xfrm>
              <a:off x="4075" y="2208"/>
              <a:ext cx="764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Line 19"/>
            <p:cNvSpPr>
              <a:spLocks noChangeShapeType="1"/>
            </p:cNvSpPr>
            <p:nvPr/>
          </p:nvSpPr>
          <p:spPr bwMode="auto">
            <a:xfrm>
              <a:off x="3887" y="2356"/>
              <a:ext cx="8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Line 20"/>
            <p:cNvSpPr>
              <a:spLocks noChangeShapeType="1"/>
            </p:cNvSpPr>
            <p:nvPr/>
          </p:nvSpPr>
          <p:spPr bwMode="auto">
            <a:xfrm flipV="1">
              <a:off x="3983" y="2348"/>
              <a:ext cx="8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7" name="Rectangle 21"/>
            <p:cNvSpPr>
              <a:spLocks noChangeArrowheads="1"/>
            </p:cNvSpPr>
            <p:nvPr/>
          </p:nvSpPr>
          <p:spPr bwMode="auto">
            <a:xfrm>
              <a:off x="3842" y="2496"/>
              <a:ext cx="7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V</a:t>
              </a:r>
              <a:r>
                <a:rPr lang="en-US" sz="3200" i="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ideal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Values of the van der Waals Constants for Some Gases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953000" cy="4419600"/>
          </a:xfrm>
        </p:spPr>
        <p:txBody>
          <a:bodyPr/>
          <a:lstStyle/>
          <a:p>
            <a:pPr marL="533400" indent="-533400"/>
            <a:r>
              <a:rPr lang="en-US" altLang="en-US" smtClean="0"/>
              <a:t>The value of </a:t>
            </a:r>
            <a:r>
              <a:rPr lang="en-US" altLang="en-US" i="1" smtClean="0"/>
              <a:t>a</a:t>
            </a:r>
            <a:r>
              <a:rPr lang="en-US" altLang="en-US" smtClean="0"/>
              <a:t> reflects how much of a correction must be made to adjust the observed pressure up to the expected ideal pressure.</a:t>
            </a:r>
          </a:p>
          <a:p>
            <a:pPr marL="533400" indent="-533400"/>
            <a:r>
              <a:rPr lang="en-US" altLang="en-US" smtClean="0"/>
              <a:t>A low value for </a:t>
            </a:r>
            <a:r>
              <a:rPr lang="en-US" altLang="en-US" i="1" smtClean="0"/>
              <a:t>a</a:t>
            </a:r>
            <a:r>
              <a:rPr lang="en-US" altLang="en-US" smtClean="0"/>
              <a:t> reflects weak intermolecular forces among the gas molecules.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862263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  <p:bldP spid="20787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Characteristics Real Gases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actual pressure for a real gas is lower than that expected for an ideal gas. </a:t>
            </a:r>
          </a:p>
          <a:p>
            <a:r>
              <a:rPr lang="en-US" altLang="en-US" smtClean="0"/>
              <a:t>The existence of intermolecular (attractive) forces lowers the observed pressure in real gases.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Pressure of Real Gases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altLang="en-US" sz="2800" smtClean="0"/>
              <a:t>Use the van der Waals equation to estimate the pressure of 1.00 mol of N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and Cl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, respectively, in a 22.4-L gas flask, at 0.0</a:t>
            </a:r>
            <a:r>
              <a:rPr lang="en-US" altLang="en-US" sz="2800" baseline="34000" smtClean="0"/>
              <a:t>o</a:t>
            </a:r>
            <a:r>
              <a:rPr lang="en-US" altLang="en-US" sz="2800" smtClean="0"/>
              <a:t>C?</a:t>
            </a:r>
          </a:p>
          <a:p>
            <a:pPr>
              <a:buFontTx/>
              <a:buNone/>
            </a:pPr>
            <a:r>
              <a:rPr lang="en-US" altLang="en-US" sz="2800" smtClean="0"/>
              <a:t>	(For N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: </a:t>
            </a:r>
            <a:r>
              <a:rPr lang="en-US" altLang="en-US" sz="2800" i="1" smtClean="0"/>
              <a:t>a</a:t>
            </a:r>
            <a:r>
              <a:rPr lang="en-US" altLang="en-US" sz="2800" smtClean="0"/>
              <a:t> = 1.39 L</a:t>
            </a:r>
            <a:r>
              <a:rPr lang="en-US" altLang="en-US" sz="2800" baseline="32000" smtClean="0"/>
              <a:t>2</a:t>
            </a:r>
            <a:r>
              <a:rPr lang="en-US" altLang="en-US" sz="2800" smtClean="0"/>
              <a:t>-atm/mol</a:t>
            </a:r>
            <a:r>
              <a:rPr lang="en-US" altLang="en-US" sz="2800" baseline="32000" smtClean="0"/>
              <a:t>2</a:t>
            </a:r>
            <a:r>
              <a:rPr lang="en-US" altLang="en-US" sz="2800" smtClean="0"/>
              <a:t>; </a:t>
            </a:r>
            <a:r>
              <a:rPr lang="en-US" altLang="en-US" sz="2800" i="1" smtClean="0"/>
              <a:t>b</a:t>
            </a:r>
            <a:r>
              <a:rPr lang="en-US" altLang="en-US" sz="2800" smtClean="0"/>
              <a:t> = 0.0391 L/mol;</a:t>
            </a:r>
          </a:p>
          <a:p>
            <a:pPr>
              <a:buFontTx/>
              <a:buNone/>
            </a:pPr>
            <a:r>
              <a:rPr lang="en-US" altLang="en-US" sz="2800" smtClean="0"/>
              <a:t>	 for Cl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: </a:t>
            </a:r>
            <a:r>
              <a:rPr lang="en-US" altLang="en-US" sz="2800" i="1" smtClean="0"/>
              <a:t>a</a:t>
            </a:r>
            <a:r>
              <a:rPr lang="en-US" altLang="en-US" sz="2800" smtClean="0"/>
              <a:t> = 6.49 L</a:t>
            </a:r>
            <a:r>
              <a:rPr lang="en-US" altLang="en-US" sz="2800" baseline="32000" smtClean="0"/>
              <a:t>2</a:t>
            </a:r>
            <a:r>
              <a:rPr lang="en-US" altLang="en-US" sz="2800" smtClean="0"/>
              <a:t>-atm/mol</a:t>
            </a:r>
            <a:r>
              <a:rPr lang="en-US" altLang="en-US" sz="2800" baseline="32000" smtClean="0"/>
              <a:t>2</a:t>
            </a:r>
            <a:r>
              <a:rPr lang="en-US" altLang="en-US" sz="2800" smtClean="0"/>
              <a:t>; </a:t>
            </a:r>
            <a:r>
              <a:rPr lang="en-US" altLang="en-US" sz="2800" i="1" smtClean="0"/>
              <a:t>b</a:t>
            </a:r>
            <a:r>
              <a:rPr lang="en-US" altLang="en-US" sz="2800" smtClean="0"/>
              <a:t> = 0.0562 L/mol)</a:t>
            </a:r>
          </a:p>
          <a:p>
            <a:pPr>
              <a:buFontTx/>
              <a:buNone/>
            </a:pPr>
            <a:endParaRPr lang="en-US" altLang="en-US" sz="2800" smtClean="0"/>
          </a:p>
          <a:p>
            <a:pPr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chemeClr val="accent1"/>
                </a:solidFill>
              </a:rPr>
              <a:t>For N</a:t>
            </a:r>
            <a:r>
              <a:rPr lang="en-US" altLang="en-US" sz="2800" baseline="-12000" smtClean="0">
                <a:solidFill>
                  <a:schemeClr val="accent1"/>
                </a:solidFill>
              </a:rPr>
              <a:t>2</a:t>
            </a:r>
            <a:r>
              <a:rPr lang="en-US" altLang="en-US" sz="2800" smtClean="0">
                <a:solidFill>
                  <a:schemeClr val="accent1"/>
                </a:solidFill>
              </a:rPr>
              <a:t>, P = 1.00 atm;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</a:rPr>
              <a:t>		For Cl</a:t>
            </a:r>
            <a:r>
              <a:rPr lang="en-US" altLang="en-US" sz="2800" baseline="-12000" smtClean="0">
                <a:solidFill>
                  <a:schemeClr val="accent1"/>
                </a:solidFill>
              </a:rPr>
              <a:t>2</a:t>
            </a:r>
            <a:r>
              <a:rPr lang="en-US" altLang="en-US" sz="2800" smtClean="0">
                <a:solidFill>
                  <a:schemeClr val="accent1"/>
                </a:solidFill>
              </a:rPr>
              <a:t>, P = 0.990 atm.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609600"/>
            <a:ext cx="4325937" cy="914400"/>
          </a:xfrm>
        </p:spPr>
        <p:txBody>
          <a:bodyPr/>
          <a:lstStyle/>
          <a:p>
            <a:r>
              <a:rPr lang="en-US" altLang="en-US" sz="4000" smtClean="0"/>
              <a:t>Concept Check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696200" cy="2819400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mtClean="0"/>
              <a:t>Sketch a graph of:</a:t>
            </a:r>
          </a:p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endParaRPr lang="en-US" altLang="en-US" sz="2000" smtClean="0"/>
          </a:p>
          <a:p>
            <a:pPr marL="1984375" lvl="1" indent="-609600">
              <a:buFontTx/>
              <a:buAutoNum type="romanUcPeriod"/>
              <a:tabLst>
                <a:tab pos="914400" algn="l"/>
                <a:tab pos="1308100" algn="l"/>
              </a:tabLst>
            </a:pPr>
            <a:r>
              <a:rPr lang="en-US" altLang="en-US" sz="3200" smtClean="0"/>
              <a:t>Pressure versus volume at constant temperature and moles.</a:t>
            </a:r>
          </a:p>
        </p:txBody>
      </p:sp>
      <p:pic>
        <p:nvPicPr>
          <p:cNvPr id="8090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609600"/>
            <a:ext cx="4478337" cy="990600"/>
          </a:xfrm>
        </p:spPr>
        <p:txBody>
          <a:bodyPr/>
          <a:lstStyle/>
          <a:p>
            <a:r>
              <a:rPr lang="en-US" altLang="en-US" sz="4000" smtClean="0"/>
              <a:t>Concept Check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77200" cy="2484438"/>
          </a:xfrm>
        </p:spPr>
        <p:txBody>
          <a:bodyPr/>
          <a:lstStyle/>
          <a:p>
            <a:pPr marL="1727200" indent="-81280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mtClean="0"/>
              <a:t>Sketch a graph of:</a:t>
            </a:r>
          </a:p>
          <a:p>
            <a:pPr marL="1727200" indent="-812800">
              <a:buFontTx/>
              <a:buNone/>
              <a:tabLst>
                <a:tab pos="914400" algn="l"/>
                <a:tab pos="1308100" algn="l"/>
              </a:tabLst>
            </a:pPr>
            <a:endParaRPr lang="en-US" altLang="en-US" sz="2000" smtClean="0"/>
          </a:p>
          <a:p>
            <a:pPr marL="2085975" lvl="1" indent="-711200">
              <a:buFontTx/>
              <a:buAutoNum type="romanUcPeriod" startAt="4"/>
              <a:tabLst>
                <a:tab pos="914400" algn="l"/>
                <a:tab pos="1308100" algn="l"/>
              </a:tabLst>
            </a:pPr>
            <a:r>
              <a:rPr lang="en-US" altLang="en-US" smtClean="0"/>
              <a:t>Volume vs. moles at constant temperature and pressure.</a:t>
            </a:r>
          </a:p>
        </p:txBody>
      </p:sp>
      <p:pic>
        <p:nvPicPr>
          <p:cNvPr id="11162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609600"/>
            <a:ext cx="4402137" cy="990600"/>
          </a:xfrm>
        </p:spPr>
        <p:txBody>
          <a:bodyPr/>
          <a:lstStyle/>
          <a:p>
            <a:r>
              <a:rPr lang="en-US" altLang="en-US" sz="4000" smtClean="0"/>
              <a:t>Concept Check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2484438"/>
          </a:xfrm>
        </p:spPr>
        <p:txBody>
          <a:bodyPr/>
          <a:lstStyle/>
          <a:p>
            <a:pPr marL="1727200" indent="-81280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mtClean="0"/>
              <a:t>Sketch a graph of:</a:t>
            </a:r>
          </a:p>
          <a:p>
            <a:pPr marL="1727200" indent="-812800">
              <a:buFontTx/>
              <a:buNone/>
              <a:tabLst>
                <a:tab pos="914400" algn="l"/>
                <a:tab pos="1308100" algn="l"/>
              </a:tabLst>
            </a:pPr>
            <a:endParaRPr lang="en-US" altLang="en-US" sz="2000" smtClean="0"/>
          </a:p>
          <a:p>
            <a:pPr marL="2085975" lvl="1" indent="-711200">
              <a:buFontTx/>
              <a:buAutoNum type="romanUcPeriod" startAt="2"/>
              <a:tabLst>
                <a:tab pos="914400" algn="l"/>
                <a:tab pos="1308100" algn="l"/>
              </a:tabLst>
            </a:pPr>
            <a:r>
              <a:rPr lang="en-US" altLang="en-US" smtClean="0"/>
              <a:t>Volume vs. temperature (</a:t>
            </a:r>
            <a:r>
              <a:rPr lang="en-US" altLang="en-US" smtClean="0">
                <a:sym typeface="Symbol" panose="05050102010706020507" pitchFamily="18" charset="2"/>
              </a:rPr>
              <a:t></a:t>
            </a:r>
            <a:r>
              <a:rPr lang="en-US" altLang="en-US" smtClean="0"/>
              <a:t>C) at constant pressure and moles.</a:t>
            </a:r>
          </a:p>
        </p:txBody>
      </p:sp>
      <p:pic>
        <p:nvPicPr>
          <p:cNvPr id="11366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1628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Opened-end Manometer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676400"/>
            <a:ext cx="44958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609600"/>
            <a:ext cx="4249737" cy="990600"/>
          </a:xfrm>
        </p:spPr>
        <p:txBody>
          <a:bodyPr/>
          <a:lstStyle/>
          <a:p>
            <a:r>
              <a:rPr lang="en-US" altLang="en-US" sz="4000" smtClean="0"/>
              <a:t>Concept Check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2484438"/>
          </a:xfrm>
        </p:spPr>
        <p:txBody>
          <a:bodyPr/>
          <a:lstStyle/>
          <a:p>
            <a:pPr marL="1727200" indent="-81280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mtClean="0"/>
              <a:t>Sketch a graph of:</a:t>
            </a:r>
          </a:p>
          <a:p>
            <a:pPr marL="1727200" indent="-812800">
              <a:buFontTx/>
              <a:buNone/>
              <a:tabLst>
                <a:tab pos="914400" algn="l"/>
                <a:tab pos="1308100" algn="l"/>
              </a:tabLst>
            </a:pPr>
            <a:endParaRPr lang="en-US" altLang="en-US" sz="2000" smtClean="0"/>
          </a:p>
          <a:p>
            <a:pPr marL="2085975" lvl="1" indent="-711200">
              <a:buFontTx/>
              <a:buAutoNum type="romanUcPeriod" startAt="3"/>
              <a:tabLst>
                <a:tab pos="914400" algn="l"/>
                <a:tab pos="1308100" algn="l"/>
              </a:tabLst>
            </a:pPr>
            <a:r>
              <a:rPr lang="en-US" altLang="en-US" smtClean="0"/>
              <a:t>Volume vs. temperature (K) at constant pressure and moles.</a:t>
            </a:r>
          </a:p>
        </p:txBody>
      </p:sp>
      <p:pic>
        <p:nvPicPr>
          <p:cNvPr id="11981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altLang="en-US" smtClean="0"/>
              <a:t>The Atmosphere</a:t>
            </a:r>
          </a:p>
        </p:txBody>
      </p:sp>
      <p:pic>
        <p:nvPicPr>
          <p:cNvPr id="89091" name="Content Placeholder 3" descr="https://www.niwa.co.nz/sites/niwa.co.nz/files/styles/sidebar/public/512px-Atmospheric_Layers.svg_.png?itok=lFdYAX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5715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Atmospheric Chemistry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Earth atmosphere is divided into 5 regions:</a:t>
            </a:r>
          </a:p>
          <a:p>
            <a:pPr lvl="1" eaLnBrk="1" hangingPunct="1"/>
            <a:r>
              <a:rPr lang="en-US" altLang="en-US" sz="2400" i="1" smtClean="0"/>
              <a:t>Troposphere</a:t>
            </a:r>
            <a:r>
              <a:rPr lang="en-US" altLang="en-US" sz="2400" smtClean="0"/>
              <a:t> (ca. 0 – 10 km) – climate changes occur</a:t>
            </a:r>
          </a:p>
          <a:p>
            <a:pPr lvl="1" eaLnBrk="1" hangingPunct="1"/>
            <a:r>
              <a:rPr lang="en-US" altLang="en-US" sz="2400" i="1" smtClean="0"/>
              <a:t>Stratosphere</a:t>
            </a:r>
            <a:r>
              <a:rPr lang="en-US" altLang="en-US" sz="2400" smtClean="0"/>
              <a:t> (ca. 10 – 30 km)</a:t>
            </a:r>
            <a:r>
              <a:rPr lang="en-US" altLang="en-US" sz="2400" i="1" smtClean="0"/>
              <a:t> – </a:t>
            </a:r>
            <a:r>
              <a:rPr lang="en-US" altLang="en-US" sz="2400" smtClean="0"/>
              <a:t>where ozone layer</a:t>
            </a:r>
            <a:r>
              <a:rPr lang="en-US" altLang="en-US" sz="2400" i="1" smtClean="0"/>
              <a:t> </a:t>
            </a:r>
            <a:r>
              <a:rPr lang="en-US" altLang="en-US" sz="2400" smtClean="0"/>
              <a:t>is</a:t>
            </a:r>
          </a:p>
          <a:p>
            <a:pPr lvl="1" eaLnBrk="1" hangingPunct="1"/>
            <a:r>
              <a:rPr lang="en-US" altLang="en-US" sz="2400" i="1" smtClean="0"/>
              <a:t>Mesosphere</a:t>
            </a:r>
            <a:r>
              <a:rPr lang="en-US" altLang="en-US" sz="2400" smtClean="0"/>
              <a:t> (ca. 30 – 50 km</a:t>
            </a:r>
            <a:r>
              <a:rPr lang="en-US" altLang="en-US" sz="2400" i="1" smtClean="0"/>
              <a:t>, </a:t>
            </a:r>
          </a:p>
          <a:p>
            <a:pPr lvl="1" eaLnBrk="1" hangingPunct="1"/>
            <a:r>
              <a:rPr lang="en-US" altLang="en-US" sz="2400" i="1" smtClean="0"/>
              <a:t>Thermosphere</a:t>
            </a:r>
            <a:r>
              <a:rPr lang="en-US" altLang="en-US" sz="2400" smtClean="0"/>
              <a:t> (ca. 50 – 400 km, and </a:t>
            </a:r>
          </a:p>
          <a:p>
            <a:pPr lvl="1" eaLnBrk="1" hangingPunct="1"/>
            <a:r>
              <a:rPr lang="en-US" altLang="en-US" sz="2400" i="1" smtClean="0"/>
              <a:t>Exosphere </a:t>
            </a:r>
            <a:r>
              <a:rPr lang="en-US" altLang="en-US" sz="2400" smtClean="0"/>
              <a:t>(ca. &gt; 400 km)</a:t>
            </a:r>
          </a:p>
          <a:p>
            <a:pPr eaLnBrk="1" hangingPunct="1"/>
            <a:r>
              <a:rPr lang="en-US" altLang="en-US" sz="2800" smtClean="0"/>
              <a:t>Principal components of atmosphere:</a:t>
            </a:r>
          </a:p>
          <a:p>
            <a:pPr lvl="1" eaLnBrk="1" hangingPunct="1"/>
            <a:r>
              <a:rPr lang="en-US" altLang="en-US" sz="2400" smtClean="0"/>
              <a:t>N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, O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, Ar, H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O, and CO</a:t>
            </a:r>
            <a:r>
              <a:rPr lang="en-US" altLang="en-US" sz="2400" baseline="-12000" smtClean="0"/>
              <a:t>2</a:t>
            </a:r>
          </a:p>
          <a:p>
            <a:pPr lvl="1" eaLnBrk="1" hangingPunct="1"/>
            <a:r>
              <a:rPr lang="en-US" altLang="en-US" sz="2400" smtClean="0"/>
              <a:t>H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O and CO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 make the Earth warm and livable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Troposphere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Lowest part of the atmosphere;</a:t>
            </a:r>
          </a:p>
          <a:p>
            <a:r>
              <a:rPr lang="en-US" altLang="en-US" smtClean="0"/>
              <a:t>Contains most of our weather phenomena – clouds, rain, snow;</a:t>
            </a:r>
          </a:p>
          <a:p>
            <a:r>
              <a:rPr lang="en-US" altLang="en-US" smtClean="0"/>
              <a:t>Contains about 75% of all the air;</a:t>
            </a:r>
          </a:p>
          <a:p>
            <a:r>
              <a:rPr lang="en-US" altLang="en-US" smtClean="0"/>
              <a:t>Temperature decreases with altitude by about 6.5</a:t>
            </a:r>
            <a:r>
              <a:rPr lang="en-US" altLang="en-US" baseline="30000" smtClean="0"/>
              <a:t>o</a:t>
            </a:r>
            <a:r>
              <a:rPr lang="en-US" altLang="en-US" smtClean="0"/>
              <a:t>C per km;</a:t>
            </a:r>
          </a:p>
          <a:p>
            <a:r>
              <a:rPr lang="en-US" altLang="en-US" smtClean="0"/>
              <a:t>Pressure also decreases with height;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altLang="en-US" smtClean="0"/>
              <a:t>Stratosphere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altLang="en-US" sz="3000" smtClean="0"/>
              <a:t>Contains much of the ozone in the atmosphere;</a:t>
            </a:r>
          </a:p>
          <a:p>
            <a:r>
              <a:rPr lang="en-US" altLang="en-US" sz="3000" smtClean="0"/>
              <a:t>Temperature increases with height due to absorption of UV radiation by ozone;</a:t>
            </a:r>
          </a:p>
          <a:p>
            <a:r>
              <a:rPr lang="en-US" altLang="en-US" sz="3000" smtClean="0"/>
              <a:t>Absorption of dangerous UV radiation by ozone protect us from skin cancer.</a:t>
            </a:r>
          </a:p>
          <a:p>
            <a:r>
              <a:rPr lang="en-US" altLang="en-US" sz="3000" smtClean="0"/>
              <a:t>Uses of CFC compounds in refrigeration and air-conditioning systems caused the reduction of ozone layer in Stratosphere.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Ozone Layer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formation of ozone in the S</a:t>
            </a:r>
            <a:r>
              <a:rPr lang="en-US" altLang="en-US" sz="2800" i="1" smtClean="0"/>
              <a:t>tratosphere</a:t>
            </a:r>
            <a:r>
              <a:rPr lang="en-US" altLang="en-US" sz="2800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	Photo-dissociation of O</a:t>
            </a:r>
            <a:r>
              <a:rPr lang="en-US" altLang="en-US" baseline="-12000" smtClean="0"/>
              <a:t>2</a:t>
            </a:r>
            <a:r>
              <a:rPr lang="en-US" altLang="en-US" smtClean="0"/>
              <a:t>: O</a:t>
            </a:r>
            <a:r>
              <a:rPr lang="en-US" altLang="en-US" baseline="-12000" smtClean="0"/>
              <a:t>2</a:t>
            </a:r>
            <a:r>
              <a:rPr lang="en-US" altLang="en-US" smtClean="0"/>
              <a:t>  </a:t>
            </a:r>
            <a:r>
              <a:rPr lang="en-US" altLang="en-US" sz="3200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 2O</a:t>
            </a:r>
            <a:r>
              <a:rPr lang="en-US" altLang="en-US" smtClean="0"/>
              <a:t>;</a:t>
            </a:r>
            <a:endParaRPr lang="en-US" altLang="en-US" sz="24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O with </a:t>
            </a:r>
            <a:r>
              <a:rPr lang="en-US" altLang="en-US" smtClean="0"/>
              <a:t>O</a:t>
            </a:r>
            <a:r>
              <a:rPr lang="en-US" altLang="en-US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to form ozone molecule: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2800" smtClean="0"/>
              <a:t>O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+  O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Absorption of uv radiation by ozone molecule: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sym typeface="Wingdings" panose="05000000000000000000" pitchFamily="2" charset="2"/>
              </a:rPr>
              <a:t> + </a:t>
            </a:r>
            <a:r>
              <a:rPr lang="en-US" altLang="en-US" sz="2800" smtClean="0">
                <a:sym typeface="Wingdings" panose="05000000000000000000" pitchFamily="2" charset="2"/>
              </a:rPr>
              <a:t>uv</a:t>
            </a:r>
            <a:r>
              <a:rPr lang="en-US" altLang="en-US" sz="2000" smtClean="0"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000" smtClean="0">
                <a:sym typeface="Wingdings" panose="05000000000000000000" pitchFamily="2" charset="2"/>
              </a:rPr>
              <a:t> </a:t>
            </a:r>
            <a:r>
              <a:rPr lang="en-US" altLang="en-US" sz="2800" smtClean="0"/>
              <a:t>O</a:t>
            </a:r>
            <a:r>
              <a:rPr lang="en-US" altLang="en-US" sz="2800" baseline="-12000" smtClean="0"/>
              <a:t>2</a:t>
            </a:r>
            <a:r>
              <a:rPr lang="en-US" altLang="en-US" sz="2000" smtClean="0">
                <a:sym typeface="Wingdings" panose="05000000000000000000" pitchFamily="2" charset="2"/>
              </a:rPr>
              <a:t> + </a:t>
            </a:r>
            <a:r>
              <a:rPr lang="en-US" altLang="en-US" sz="2800" smtClean="0">
                <a:sym typeface="Wingdings" panose="05000000000000000000" pitchFamily="2" charset="2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ym typeface="Wingdings" panose="05000000000000000000" pitchFamily="2" charset="2"/>
              </a:rPr>
              <a:t>Destruction of Ozone Layer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Photo-dissociation of CFC compounds produce free-radical chlorine atom (Cl). For example, </a:t>
            </a:r>
          </a:p>
          <a:p>
            <a:pPr lvl="2" eaLnBrk="1" hangingPunct="1">
              <a:buFontTx/>
              <a:buNone/>
            </a:pPr>
            <a:r>
              <a:rPr lang="en-US" altLang="en-US" sz="2800" smtClean="0"/>
              <a:t>CCl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F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 +  uv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CClF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 +  Cl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Cl with 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:</a:t>
            </a:r>
          </a:p>
          <a:p>
            <a:pPr lvl="2" eaLnBrk="1" hangingPunct="1"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Cl  +  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ClO  +  O</a:t>
            </a:r>
            <a:r>
              <a:rPr lang="en-US" altLang="en-US" sz="2800" baseline="-12000" smtClean="0"/>
              <a:t>2</a:t>
            </a:r>
            <a:endParaRPr lang="en-US" altLang="en-US" sz="28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ClO with O and re-generation of  Cl: </a:t>
            </a:r>
          </a:p>
          <a:p>
            <a:pPr lvl="2" eaLnBrk="1" hangingPunct="1"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ClO  +  O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O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 +  Cl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Overall reaction:  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  +  O </a:t>
            </a:r>
            <a:r>
              <a:rPr lang="en-US" altLang="en-US" sz="36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2O</a:t>
            </a:r>
            <a:r>
              <a:rPr lang="en-US" altLang="en-US" sz="2800" baseline="-12000" smtClean="0"/>
              <a:t>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391400" cy="3581400"/>
          </a:xfrm>
        </p:spPr>
        <p:txBody>
          <a:bodyPr/>
          <a:lstStyle/>
          <a:p>
            <a:pPr marL="533400" indent="-533400"/>
            <a:r>
              <a:rPr lang="en-US" altLang="en-US" smtClean="0"/>
              <a:t>Two main sources: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mtClean="0"/>
              <a:t>Transportation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mtClean="0"/>
              <a:t>Production of electricity</a:t>
            </a:r>
          </a:p>
          <a:p>
            <a:pPr marL="533400" indent="-533400"/>
            <a:r>
              <a:rPr lang="en-US" altLang="en-US" sz="2800" smtClean="0"/>
              <a:t>Combustion of petroleum produces CO, 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NO, and NO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along with unburned molecules (hydrocarbons) from gasoline.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Air Pollution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 autoUpdateAnimBg="0"/>
      <p:bldP spid="20992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Atmospheric Pollutants</a:t>
            </a:r>
            <a:r>
              <a:rPr lang="en-US" altLang="en-US" sz="4000" baseline="-12000" smtClean="0"/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Formation of nitric oxide, NO, in internal combustion engines and its subsequent oxidation to NO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:</a:t>
            </a:r>
          </a:p>
          <a:p>
            <a:pPr lvl="2" eaLnBrk="1" hangingPunct="1"/>
            <a:r>
              <a:rPr lang="en-US" altLang="en-US" sz="2800" smtClean="0"/>
              <a:t>N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 +  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 2NO    </a:t>
            </a:r>
            <a:r>
              <a:rPr lang="en-US" altLang="en-US" sz="2600" smtClean="0">
                <a:sym typeface="Wingdings" panose="05000000000000000000" pitchFamily="2" charset="2"/>
              </a:rPr>
              <a:t>(inside the engine)</a:t>
            </a:r>
          </a:p>
          <a:p>
            <a:pPr lvl="2" eaLnBrk="1" hangingPunct="1"/>
            <a:r>
              <a:rPr lang="en-US" altLang="en-US" sz="2800" smtClean="0">
                <a:sym typeface="Wingdings" panose="05000000000000000000" pitchFamily="2" charset="2"/>
              </a:rPr>
              <a:t>2NO  + </a:t>
            </a:r>
            <a:r>
              <a:rPr lang="en-US" altLang="en-US" sz="2800" smtClean="0"/>
              <a:t>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2NO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	(occurs in air)</a:t>
            </a:r>
          </a:p>
          <a:p>
            <a:pPr lvl="2" eaLnBrk="1" hangingPunct="1">
              <a:buFontTx/>
              <a:buNone/>
            </a:pPr>
            <a:endParaRPr lang="en-US" altLang="en-US" sz="20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Photo-dissociation of </a:t>
            </a:r>
            <a:r>
              <a:rPr lang="en-US" altLang="en-US" sz="2400" smtClean="0"/>
              <a:t>NO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:</a:t>
            </a:r>
          </a:p>
          <a:p>
            <a:pPr lvl="2" eaLnBrk="1" hangingPunct="1"/>
            <a:r>
              <a:rPr lang="en-US" altLang="en-US" sz="2800" smtClean="0"/>
              <a:t>NO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 +  uv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NO  +  O*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Atmospheric Pollutants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Reaction of reactive O* atom with 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to form O</a:t>
            </a:r>
            <a:r>
              <a:rPr lang="en-US" altLang="en-US" sz="2800" baseline="-12000" smtClean="0"/>
              <a:t>3</a:t>
            </a:r>
          </a:p>
          <a:p>
            <a:pPr lvl="2" eaLnBrk="1" hangingPunct="1"/>
            <a:r>
              <a:rPr lang="en-US" altLang="en-US" sz="2800" smtClean="0"/>
              <a:t>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+  O* 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</a:t>
            </a:r>
            <a:r>
              <a:rPr lang="en-US" altLang="en-US" sz="2800" smtClean="0"/>
              <a:t>O</a:t>
            </a:r>
            <a:r>
              <a:rPr lang="en-US" altLang="en-US" sz="2800" baseline="-12000" smtClean="0"/>
              <a:t>3</a:t>
            </a:r>
            <a:r>
              <a:rPr lang="en-US" altLang="en-US" sz="2800" smtClean="0"/>
              <a:t> 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O* with H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O to produce excited hydroxyl radical OH:</a:t>
            </a:r>
          </a:p>
          <a:p>
            <a:pPr lvl="2" eaLnBrk="1" hangingPunct="1">
              <a:buFontTx/>
              <a:buNone/>
            </a:pPr>
            <a:r>
              <a:rPr lang="en-US" altLang="en-US" sz="3200" smtClean="0">
                <a:sym typeface="Wingdings" panose="05000000000000000000" pitchFamily="2" charset="2"/>
              </a:rPr>
              <a:t>	H</a:t>
            </a:r>
            <a:r>
              <a:rPr lang="en-US" altLang="en-US" sz="3200" baseline="-12000" smtClean="0"/>
              <a:t>2</a:t>
            </a:r>
            <a:r>
              <a:rPr lang="en-US" altLang="en-US" sz="3200" smtClean="0">
                <a:sym typeface="Wingdings" panose="05000000000000000000" pitchFamily="2" charset="2"/>
              </a:rPr>
              <a:t>O  +  O* </a:t>
            </a:r>
            <a:r>
              <a:rPr lang="en-US" altLang="en-US" sz="3200" smtClean="0"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sym typeface="Wingdings" panose="05000000000000000000" pitchFamily="2" charset="2"/>
              </a:rPr>
              <a:t> 2OH*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OH radical with NO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forms HNO</a:t>
            </a:r>
            <a:r>
              <a:rPr lang="en-US" altLang="en-US" sz="2800" baseline="-12000" smtClean="0"/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:</a:t>
            </a:r>
          </a:p>
          <a:p>
            <a:pPr lvl="2" eaLnBrk="1" hangingPunct="1">
              <a:buFontTx/>
              <a:buNone/>
            </a:pPr>
            <a:r>
              <a:rPr lang="en-US" altLang="en-US" sz="3200" smtClean="0">
                <a:sym typeface="Wingdings" panose="05000000000000000000" pitchFamily="2" charset="2"/>
              </a:rPr>
              <a:t>	OH*  + NO</a:t>
            </a:r>
            <a:r>
              <a:rPr lang="en-US" altLang="en-US" sz="3200" baseline="-12000" smtClean="0"/>
              <a:t>2</a:t>
            </a:r>
            <a:r>
              <a:rPr lang="en-US" altLang="en-US" sz="3200" smtClean="0"/>
              <a:t> </a:t>
            </a:r>
            <a:r>
              <a:rPr lang="en-US" altLang="en-US" sz="3200" smtClean="0"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sym typeface="Wingdings" panose="05000000000000000000" pitchFamily="2" charset="2"/>
              </a:rPr>
              <a:t> HNO</a:t>
            </a:r>
            <a:r>
              <a:rPr lang="en-US" altLang="en-US" sz="3200" baseline="-12000" smtClean="0"/>
              <a:t>3</a:t>
            </a:r>
            <a:r>
              <a:rPr lang="en-US" altLang="en-US" sz="3200" smtClean="0"/>
              <a:t> 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HNO</a:t>
            </a:r>
            <a:r>
              <a:rPr lang="en-US" altLang="en-US" sz="2800" baseline="-12000" smtClean="0"/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 causes acid 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General Chemistry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Opened-end Mercury Manometers</a:t>
            </a:r>
          </a:p>
        </p:txBody>
      </p:sp>
      <p:pic>
        <p:nvPicPr>
          <p:cNvPr id="10244" name="Picture 4" descr="FG06_0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76425"/>
            <a:ext cx="7772400" cy="340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altLang="en-US" sz="3600" smtClean="0"/>
              <a:t>The Formation of Acid Rain, HNO</a:t>
            </a:r>
            <a:r>
              <a:rPr lang="en-US" altLang="en-US" sz="3600" baseline="-16000" smtClean="0"/>
              <a:t>3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altLang="en-US" sz="2800" smtClean="0"/>
              <a:t>The formation of NO, NO</a:t>
            </a:r>
            <a:r>
              <a:rPr lang="en-US" altLang="en-US" sz="2800" baseline="-16000" smtClean="0"/>
              <a:t>2</a:t>
            </a:r>
            <a:r>
              <a:rPr lang="en-US" altLang="en-US" sz="2800" smtClean="0"/>
              <a:t>, and HNO</a:t>
            </a:r>
            <a:r>
              <a:rPr lang="en-US" altLang="en-US" sz="2800" baseline="-16000" smtClean="0"/>
              <a:t>3</a:t>
            </a:r>
            <a:r>
              <a:rPr lang="en-US" altLang="en-US" sz="2800" smtClean="0"/>
              <a:t>:</a:t>
            </a:r>
          </a:p>
          <a:p>
            <a:pPr lvl="1">
              <a:buFontTx/>
              <a:buNone/>
            </a:pPr>
            <a:r>
              <a:rPr lang="en-US" altLang="en-US" sz="2400" smtClean="0"/>
              <a:t>	   </a:t>
            </a:r>
            <a:r>
              <a:rPr lang="en-US" altLang="en-US" smtClean="0"/>
              <a:t>N</a:t>
            </a:r>
            <a:r>
              <a:rPr lang="en-US" altLang="en-US" baseline="-16000" smtClean="0"/>
              <a:t>2</a:t>
            </a:r>
            <a:r>
              <a:rPr lang="en-US" altLang="en-US" smtClean="0"/>
              <a:t>  +  O</a:t>
            </a:r>
            <a:r>
              <a:rPr lang="en-US" altLang="en-US" baseline="-16000" smtClean="0"/>
              <a:t>2</a:t>
            </a:r>
            <a:r>
              <a:rPr lang="en-US" altLang="en-US" smtClean="0"/>
              <a:t> 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 2NO</a:t>
            </a:r>
          </a:p>
          <a:p>
            <a:pPr lvl="1"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	2NO  +  O</a:t>
            </a:r>
            <a:r>
              <a:rPr lang="en-US" altLang="en-US" baseline="-16000" smtClean="0"/>
              <a:t>2</a:t>
            </a:r>
            <a:r>
              <a:rPr lang="en-US" altLang="en-US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2NO</a:t>
            </a:r>
            <a:r>
              <a:rPr lang="en-US" altLang="en-US" baseline="-16000" smtClean="0"/>
              <a:t>2</a:t>
            </a:r>
          </a:p>
          <a:p>
            <a:pPr lvl="1">
              <a:buFontTx/>
              <a:buNone/>
            </a:pPr>
            <a:r>
              <a:rPr lang="en-US" altLang="en-US" baseline="-16000" smtClean="0"/>
              <a:t>	</a:t>
            </a:r>
            <a:r>
              <a:rPr lang="en-US" altLang="en-US" smtClean="0"/>
              <a:t>2NO</a:t>
            </a:r>
            <a:r>
              <a:rPr lang="en-US" altLang="en-US" baseline="-16000" smtClean="0"/>
              <a:t>2</a:t>
            </a:r>
            <a:r>
              <a:rPr lang="en-US" altLang="en-US" smtClean="0"/>
              <a:t>  +  H</a:t>
            </a:r>
            <a:r>
              <a:rPr lang="en-US" altLang="en-US" baseline="-16000" smtClean="0"/>
              <a:t>2</a:t>
            </a:r>
            <a:r>
              <a:rPr lang="en-US" altLang="en-US" smtClean="0"/>
              <a:t>O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HNO</a:t>
            </a:r>
            <a:r>
              <a:rPr lang="en-US" altLang="en-US" baseline="-16000" smtClean="0"/>
              <a:t>3</a:t>
            </a:r>
            <a:r>
              <a:rPr lang="en-US" altLang="en-US" smtClean="0">
                <a:sym typeface="Wingdings" panose="05000000000000000000" pitchFamily="2" charset="2"/>
              </a:rPr>
              <a:t>  +  HNO</a:t>
            </a:r>
            <a:r>
              <a:rPr lang="en-US" altLang="en-US" baseline="-12000" smtClean="0">
                <a:sym typeface="Wingdings" panose="05000000000000000000" pitchFamily="2" charset="2"/>
              </a:rPr>
              <a:t>2</a:t>
            </a:r>
          </a:p>
          <a:p>
            <a:pPr lvl="1"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	NO</a:t>
            </a:r>
            <a:r>
              <a:rPr lang="en-US" altLang="en-US" baseline="-16000" smtClean="0"/>
              <a:t>2</a:t>
            </a:r>
            <a:r>
              <a:rPr lang="en-US" altLang="en-US" smtClean="0">
                <a:sym typeface="Wingdings" panose="05000000000000000000" pitchFamily="2" charset="2"/>
              </a:rPr>
              <a:t>  +  OH*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HNO</a:t>
            </a:r>
            <a:r>
              <a:rPr lang="en-US" altLang="en-US" baseline="-16000" smtClean="0"/>
              <a:t>3</a:t>
            </a:r>
            <a:r>
              <a:rPr lang="en-US" altLang="en-US" smtClean="0"/>
              <a:t>;</a:t>
            </a:r>
          </a:p>
          <a:p>
            <a:pPr lvl="1">
              <a:buFontTx/>
              <a:buNone/>
            </a:pPr>
            <a:endParaRPr lang="en-US" altLang="en-US" sz="2000" smtClean="0"/>
          </a:p>
          <a:p>
            <a:r>
              <a:rPr lang="en-US" altLang="en-US" sz="2800" smtClean="0"/>
              <a:t>Action of HNO</a:t>
            </a:r>
            <a:r>
              <a:rPr lang="en-US" altLang="en-US" sz="2800" baseline="-16000" smtClean="0"/>
              <a:t>3</a:t>
            </a:r>
            <a:r>
              <a:rPr lang="en-US" altLang="en-US" sz="2800" smtClean="0"/>
              <a:t> on marble structures:</a:t>
            </a:r>
          </a:p>
          <a:p>
            <a:pPr lvl="1">
              <a:buFontTx/>
              <a:buNone/>
            </a:pPr>
            <a:r>
              <a:rPr lang="en-US" altLang="en-US" smtClean="0"/>
              <a:t>CaCO</a:t>
            </a:r>
            <a:r>
              <a:rPr lang="en-US" altLang="en-US" baseline="-16000" smtClean="0"/>
              <a:t>3</a:t>
            </a:r>
            <a:r>
              <a:rPr lang="en-US" altLang="en-US" sz="2000" smtClean="0"/>
              <a:t>(s)</a:t>
            </a:r>
            <a:r>
              <a:rPr lang="en-US" altLang="en-US" smtClean="0"/>
              <a:t> + 2HNO</a:t>
            </a:r>
            <a:r>
              <a:rPr lang="en-US" altLang="en-US" baseline="-16000" smtClean="0"/>
              <a:t>3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Ca(NO</a:t>
            </a:r>
            <a:r>
              <a:rPr lang="en-US" altLang="en-US" baseline="-16000" smtClean="0"/>
              <a:t>3</a:t>
            </a:r>
            <a:r>
              <a:rPr lang="en-US" altLang="en-US" smtClean="0">
                <a:sym typeface="Wingdings" panose="05000000000000000000" pitchFamily="2" charset="2"/>
              </a:rPr>
              <a:t>)</a:t>
            </a:r>
            <a:r>
              <a:rPr lang="en-US" altLang="en-US" baseline="-16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 + H</a:t>
            </a:r>
            <a:r>
              <a:rPr lang="en-US" altLang="en-US" baseline="-16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O + CO</a:t>
            </a:r>
            <a:r>
              <a:rPr lang="en-US" altLang="en-US" baseline="-16000" smtClean="0">
                <a:sym typeface="Wingdings" panose="05000000000000000000" pitchFamily="2" charset="2"/>
              </a:rPr>
              <a:t>2</a:t>
            </a:r>
            <a:endParaRPr lang="en-US" altLang="en-US" smtClean="0"/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391400" cy="4648200"/>
          </a:xfrm>
        </p:spPr>
        <p:txBody>
          <a:bodyPr/>
          <a:lstStyle/>
          <a:p>
            <a:pPr marL="533400" indent="-533400"/>
            <a:r>
              <a:rPr lang="en-US" altLang="en-US" smtClean="0"/>
              <a:t>Sulfur burns to form toxic SO</a:t>
            </a:r>
            <a:r>
              <a:rPr lang="en-US" altLang="en-US" baseline="-12000" smtClean="0"/>
              <a:t>2</a:t>
            </a:r>
            <a:r>
              <a:rPr lang="en-US" altLang="en-US" smtClean="0"/>
              <a:t> gas.</a:t>
            </a:r>
          </a:p>
          <a:p>
            <a:pPr marL="533400" indent="-533400"/>
            <a:r>
              <a:rPr lang="en-US" altLang="en-US" smtClean="0"/>
              <a:t>SO</a:t>
            </a:r>
            <a:r>
              <a:rPr lang="en-US" altLang="en-US" baseline="-12000" smtClean="0"/>
              <a:t>2</a:t>
            </a:r>
            <a:r>
              <a:rPr lang="en-US" altLang="en-US" smtClean="0"/>
              <a:t> is oxidized to SO</a:t>
            </a:r>
            <a:r>
              <a:rPr lang="en-US" altLang="en-US" baseline="-12000" smtClean="0"/>
              <a:t>3</a:t>
            </a:r>
            <a:r>
              <a:rPr lang="en-US" altLang="en-US" smtClean="0"/>
              <a:t>, which combines with rain water to form corrosive sulfuric acid, H</a:t>
            </a:r>
            <a:r>
              <a:rPr lang="en-US" altLang="en-US" baseline="-16000" smtClean="0"/>
              <a:t>2</a:t>
            </a:r>
            <a:r>
              <a:rPr lang="en-US" altLang="en-US" smtClean="0"/>
              <a:t>SO</a:t>
            </a:r>
            <a:r>
              <a:rPr lang="en-US" altLang="en-US" baseline="-16000" smtClean="0"/>
              <a:t>4</a:t>
            </a:r>
            <a:r>
              <a:rPr lang="en-US" altLang="en-US" smtClean="0"/>
              <a:t>.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1219200"/>
          </a:xfrm>
        </p:spPr>
        <p:txBody>
          <a:bodyPr/>
          <a:lstStyle/>
          <a:p>
            <a:r>
              <a:rPr lang="en-US" altLang="en-US" sz="4000" smtClean="0"/>
              <a:t>Sulfur Oxides </a:t>
            </a:r>
            <a:br>
              <a:rPr lang="en-US" altLang="en-US" sz="4000" smtClean="0"/>
            </a:br>
            <a:r>
              <a:rPr lang="en-US" altLang="en-US" sz="3200" smtClean="0"/>
              <a:t>(from Burning Coal for Electricity)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16071" name="Object 7"/>
          <p:cNvGraphicFramePr>
            <a:graphicFrameLocks noChangeAspect="1"/>
          </p:cNvGraphicFramePr>
          <p:nvPr/>
        </p:nvGraphicFramePr>
        <p:xfrm>
          <a:off x="2133600" y="4114800"/>
          <a:ext cx="46482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Equation" r:id="rId4" imgW="4216400" imgH="431800" progId="Equation.BREE4">
                  <p:embed/>
                </p:oleObj>
              </mc:Choice>
              <mc:Fallback>
                <p:oleObj name="Equation" r:id="rId4" imgW="4216400" imgH="4318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46482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2133600" y="4953000"/>
          <a:ext cx="4724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Equation" r:id="rId6" imgW="4254500" imgH="431800" progId="Equation.BREE4">
                  <p:embed/>
                </p:oleObj>
              </mc:Choice>
              <mc:Fallback>
                <p:oleObj name="Equation" r:id="rId6" imgW="4254500" imgH="431800" progId="Equation.BREE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953000"/>
                        <a:ext cx="4724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/>
        </p:nvGraphicFramePr>
        <p:xfrm>
          <a:off x="2133600" y="5791200"/>
          <a:ext cx="464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Equation" r:id="rId8" imgW="4483100" imgH="431800" progId="Equation.BREE4">
                  <p:embed/>
                </p:oleObj>
              </mc:Choice>
              <mc:Fallback>
                <p:oleObj name="Equation" r:id="rId8" imgW="4483100" imgH="431800" progId="Equation.BREE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791200"/>
                        <a:ext cx="464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build="p" autoUpdateAnimBg="0"/>
      <p:bldP spid="216067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The Formation of Acid Rain, H</a:t>
            </a:r>
            <a:r>
              <a:rPr lang="en-US" altLang="en-US" sz="3600" baseline="-16000" smtClean="0"/>
              <a:t>2</a:t>
            </a:r>
            <a:r>
              <a:rPr lang="en-US" altLang="en-US" sz="3600" smtClean="0"/>
              <a:t>SO</a:t>
            </a:r>
            <a:r>
              <a:rPr lang="en-US" altLang="en-US" sz="3600" baseline="-16000" smtClean="0"/>
              <a:t>4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Combustion of sulfur-containing coal produces SO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 gas, which is further oxidized to SO</a:t>
            </a:r>
            <a:r>
              <a:rPr lang="en-US" altLang="en-US" sz="2400" baseline="-12000" smtClean="0"/>
              <a:t>3</a:t>
            </a:r>
            <a:r>
              <a:rPr lang="en-US" altLang="en-US" sz="2400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mtClean="0"/>
              <a:t>S  +  O</a:t>
            </a:r>
            <a:r>
              <a:rPr lang="en-US" altLang="en-US" baseline="-12000" smtClean="0"/>
              <a:t>2</a:t>
            </a:r>
            <a:r>
              <a:rPr lang="en-US" altLang="en-US" smtClean="0"/>
              <a:t> 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 SO</a:t>
            </a:r>
            <a:r>
              <a:rPr lang="en-US" altLang="en-US" baseline="-12000" smtClean="0"/>
              <a:t>2</a:t>
            </a:r>
            <a:endParaRPr lang="en-US" altLang="en-US" smtClean="0">
              <a:sym typeface="Wingdings" panose="05000000000000000000" pitchFamily="2" charset="2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	</a:t>
            </a:r>
            <a:r>
              <a:rPr lang="en-US" altLang="en-US" smtClean="0">
                <a:sym typeface="Wingdings" panose="05000000000000000000" pitchFamily="2" charset="2"/>
              </a:rPr>
              <a:t>2SO</a:t>
            </a:r>
            <a:r>
              <a:rPr lang="en-US" altLang="en-US" baseline="-12000" smtClean="0"/>
              <a:t>2</a:t>
            </a:r>
            <a:r>
              <a:rPr lang="en-US" altLang="en-US" smtClean="0">
                <a:sym typeface="Wingdings" panose="05000000000000000000" pitchFamily="2" charset="2"/>
              </a:rPr>
              <a:t>  +  O</a:t>
            </a:r>
            <a:r>
              <a:rPr lang="en-US" altLang="en-US" baseline="-12000" smtClean="0"/>
              <a:t>2</a:t>
            </a:r>
            <a:r>
              <a:rPr lang="en-US" altLang="en-US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2SO</a:t>
            </a:r>
            <a:r>
              <a:rPr lang="en-US" altLang="en-US" baseline="-12000" smtClean="0">
                <a:sym typeface="Wingdings" panose="05000000000000000000" pitchFamily="2" charset="2"/>
              </a:rPr>
              <a:t>3</a:t>
            </a: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Reaction of SO</a:t>
            </a:r>
            <a:r>
              <a:rPr lang="en-US" altLang="en-US" sz="2400" baseline="-12000" smtClean="0"/>
              <a:t>3</a:t>
            </a:r>
            <a:r>
              <a:rPr lang="en-US" altLang="en-US" sz="2400" smtClean="0">
                <a:sym typeface="Wingdings" panose="05000000000000000000" pitchFamily="2" charset="2"/>
              </a:rPr>
              <a:t> with rain water produces H</a:t>
            </a:r>
            <a:r>
              <a:rPr lang="en-US" altLang="en-US" sz="2800" baseline="-12000" smtClean="0"/>
              <a:t>2</a:t>
            </a:r>
            <a:r>
              <a:rPr lang="en-US" altLang="en-US" sz="2400" smtClean="0">
                <a:sym typeface="Wingdings" panose="05000000000000000000" pitchFamily="2" charset="2"/>
              </a:rPr>
              <a:t>SO</a:t>
            </a:r>
            <a:r>
              <a:rPr lang="en-US" altLang="en-US" sz="2400" baseline="-12000" smtClean="0"/>
              <a:t>4</a:t>
            </a:r>
            <a:r>
              <a:rPr lang="en-US" altLang="en-US" sz="2400" smtClean="0">
                <a:sym typeface="Wingdings" panose="05000000000000000000" pitchFamily="2" charset="2"/>
              </a:rPr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	</a:t>
            </a:r>
            <a:r>
              <a:rPr lang="en-US" altLang="en-US" smtClean="0">
                <a:sym typeface="Wingdings" panose="05000000000000000000" pitchFamily="2" charset="2"/>
              </a:rPr>
              <a:t>SO</a:t>
            </a:r>
            <a:r>
              <a:rPr lang="en-US" altLang="en-US" baseline="-12000" smtClean="0">
                <a:sym typeface="Wingdings" panose="05000000000000000000" pitchFamily="2" charset="2"/>
              </a:rPr>
              <a:t>3</a:t>
            </a:r>
            <a:r>
              <a:rPr lang="en-US" altLang="en-US" smtClean="0">
                <a:sym typeface="Wingdings" panose="05000000000000000000" pitchFamily="2" charset="2"/>
              </a:rPr>
              <a:t>  +  H</a:t>
            </a:r>
            <a:r>
              <a:rPr lang="en-US" altLang="en-US" baseline="-12000" smtClean="0"/>
              <a:t>2</a:t>
            </a:r>
            <a:r>
              <a:rPr lang="en-US" altLang="en-US" smtClean="0">
                <a:sym typeface="Wingdings" panose="05000000000000000000" pitchFamily="2" charset="2"/>
              </a:rPr>
              <a:t>O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H</a:t>
            </a:r>
            <a:r>
              <a:rPr lang="en-US" altLang="en-US" baseline="-12000" smtClean="0"/>
              <a:t>2</a:t>
            </a:r>
            <a:r>
              <a:rPr lang="en-US" altLang="en-US" smtClean="0">
                <a:sym typeface="Wingdings" panose="05000000000000000000" pitchFamily="2" charset="2"/>
              </a:rPr>
              <a:t>SO</a:t>
            </a:r>
            <a:r>
              <a:rPr lang="en-US" altLang="en-US" baseline="-12000" smtClean="0"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sym typeface="Wingdings" panose="05000000000000000000" pitchFamily="2" charset="2"/>
              </a:rPr>
              <a:t>(aq)</a:t>
            </a:r>
          </a:p>
          <a:p>
            <a:pPr lvl="1" eaLnBrk="1" hangingPunct="1">
              <a:buFontTx/>
              <a:buNone/>
            </a:pPr>
            <a:endParaRPr lang="en-US" altLang="en-US" sz="2000" baseline="-120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Reaction of H</a:t>
            </a:r>
            <a:r>
              <a:rPr lang="en-US" altLang="en-US" sz="2800" baseline="-12000" smtClean="0"/>
              <a:t>2</a:t>
            </a:r>
            <a:r>
              <a:rPr lang="en-US" altLang="en-US" sz="2400" smtClean="0">
                <a:sym typeface="Wingdings" panose="05000000000000000000" pitchFamily="2" charset="2"/>
              </a:rPr>
              <a:t>SO</a:t>
            </a:r>
            <a:r>
              <a:rPr lang="en-US" altLang="en-US" sz="2400" baseline="-12000" smtClean="0"/>
              <a:t>4</a:t>
            </a:r>
            <a:r>
              <a:rPr lang="en-US" altLang="en-US" sz="2400" smtClean="0">
                <a:sym typeface="Wingdings" panose="05000000000000000000" pitchFamily="2" charset="2"/>
              </a:rPr>
              <a:t> with marble structures: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CaCO</a:t>
            </a:r>
            <a:r>
              <a:rPr lang="en-US" altLang="en-US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sym typeface="Wingdings" panose="05000000000000000000" pitchFamily="2" charset="2"/>
              </a:rPr>
              <a:t>(s)</a:t>
            </a:r>
            <a:r>
              <a:rPr lang="en-US" altLang="en-US" smtClean="0">
                <a:sym typeface="Wingdings" panose="05000000000000000000" pitchFamily="2" charset="2"/>
              </a:rPr>
              <a:t> + H</a:t>
            </a:r>
            <a:r>
              <a:rPr lang="en-US" altLang="en-US" baseline="-12000" smtClean="0"/>
              <a:t>2</a:t>
            </a:r>
            <a:r>
              <a:rPr lang="en-US" altLang="en-US" smtClean="0">
                <a:sym typeface="Wingdings" panose="05000000000000000000" pitchFamily="2" charset="2"/>
              </a:rPr>
              <a:t>SO</a:t>
            </a:r>
            <a:r>
              <a:rPr lang="en-US" altLang="en-US" baseline="-12000" smtClean="0"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sym typeface="Wingdings" panose="05000000000000000000" pitchFamily="2" charset="2"/>
              </a:rPr>
              <a:t>(aq)</a:t>
            </a:r>
            <a:r>
              <a:rPr lang="en-US" altLang="en-US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CaSO</a:t>
            </a:r>
            <a:r>
              <a:rPr lang="en-US" altLang="en-US" baseline="-12000" smtClean="0"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sym typeface="Wingdings" panose="05000000000000000000" pitchFamily="2" charset="2"/>
              </a:rPr>
              <a:t>(aq)</a:t>
            </a:r>
            <a:r>
              <a:rPr lang="en-US" altLang="en-US" smtClean="0">
                <a:sym typeface="Wingdings" panose="05000000000000000000" pitchFamily="2" charset="2"/>
              </a:rPr>
              <a:t> + H</a:t>
            </a:r>
            <a:r>
              <a:rPr lang="en-US" altLang="en-US" baseline="-12000" smtClean="0"/>
              <a:t>2</a:t>
            </a:r>
            <a:r>
              <a:rPr lang="en-US" altLang="en-US" smtClean="0"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sym typeface="Wingdings" panose="05000000000000000000" pitchFamily="2" charset="2"/>
              </a:rPr>
              <a:t>)</a:t>
            </a:r>
            <a:r>
              <a:rPr lang="en-US" altLang="en-US" smtClean="0">
                <a:sym typeface="Wingdings" panose="05000000000000000000" pitchFamily="2" charset="2"/>
              </a:rPr>
              <a:t> + CO</a:t>
            </a:r>
            <a:r>
              <a:rPr lang="en-US" altLang="en-US" baseline="-12000" smtClean="0"/>
              <a:t>2</a:t>
            </a:r>
            <a:r>
              <a:rPr lang="en-US" altLang="en-US" sz="2000" smtClean="0"/>
              <a:t>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Removal of SO</a:t>
            </a:r>
            <a:r>
              <a:rPr lang="en-US" altLang="en-US" sz="3600" baseline="-16000" smtClean="0"/>
              <a:t>2</a:t>
            </a:r>
            <a:r>
              <a:rPr lang="en-US" altLang="en-US" sz="3600" smtClean="0"/>
              <a:t> From Flu-Gas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Decomposition of CaCO</a:t>
            </a:r>
            <a:r>
              <a:rPr lang="en-US" altLang="en-US" sz="2800" baseline="-14000" smtClean="0"/>
              <a:t>3</a:t>
            </a:r>
            <a:r>
              <a:rPr lang="en-US" altLang="en-US" sz="2800" smtClean="0"/>
              <a:t> to produce quicklime: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mtClean="0"/>
              <a:t>CaCO</a:t>
            </a:r>
            <a:r>
              <a:rPr lang="en-US" altLang="en-US" baseline="-12000" smtClean="0"/>
              <a:t>3</a:t>
            </a:r>
            <a:r>
              <a:rPr lang="en-US" altLang="en-US" sz="2000" smtClean="0"/>
              <a:t>(s)</a:t>
            </a:r>
            <a:r>
              <a:rPr lang="en-US" altLang="en-US" sz="2400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z="2400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Wingdings" panose="05000000000000000000" pitchFamily="2" charset="2"/>
              </a:rPr>
              <a:t>CaO</a:t>
            </a:r>
            <a:r>
              <a:rPr lang="en-US" altLang="en-US" sz="2000" smtClean="0">
                <a:sym typeface="Wingdings" panose="05000000000000000000" pitchFamily="2" charset="2"/>
              </a:rPr>
              <a:t>(s)</a:t>
            </a:r>
            <a:r>
              <a:rPr lang="en-US" altLang="en-US" sz="2400" smtClean="0">
                <a:sym typeface="Wingdings" panose="05000000000000000000" pitchFamily="2" charset="2"/>
              </a:rPr>
              <a:t>  </a:t>
            </a:r>
            <a:r>
              <a:rPr lang="en-US" altLang="en-US" smtClean="0">
                <a:sym typeface="Wingdings" panose="05000000000000000000" pitchFamily="2" charset="2"/>
              </a:rPr>
              <a:t>+ </a:t>
            </a:r>
            <a:r>
              <a:rPr lang="en-US" altLang="en-US" sz="2400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Wingdings" panose="05000000000000000000" pitchFamily="2" charset="2"/>
              </a:rPr>
              <a:t>CO</a:t>
            </a:r>
            <a:r>
              <a:rPr lang="en-US" altLang="en-US" baseline="-12000" smtClean="0"/>
              <a:t>2</a:t>
            </a:r>
            <a:r>
              <a:rPr lang="en-US" altLang="en-US" sz="2000" smtClean="0"/>
              <a:t>(g)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 </a:t>
            </a:r>
          </a:p>
          <a:p>
            <a:pPr eaLnBrk="1" hangingPunct="1"/>
            <a:r>
              <a:rPr lang="en-US" altLang="en-US" sz="2400" smtClean="0"/>
              <a:t>Reaction of CaO with SO</a:t>
            </a:r>
            <a:r>
              <a:rPr lang="en-US" altLang="en-US" sz="2400" baseline="-16000" smtClean="0"/>
              <a:t>2</a:t>
            </a:r>
            <a:r>
              <a:rPr lang="en-US" altLang="en-US" sz="2400" smtClean="0"/>
              <a:t> to form CaSO</a:t>
            </a:r>
            <a:r>
              <a:rPr lang="en-US" altLang="en-US" sz="2400" baseline="-16000" smtClean="0"/>
              <a:t>3</a:t>
            </a:r>
            <a:r>
              <a:rPr lang="en-US" altLang="en-US" sz="2400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mtClean="0"/>
              <a:t>CaO</a:t>
            </a:r>
            <a:r>
              <a:rPr lang="en-US" altLang="en-US" sz="2000" smtClean="0"/>
              <a:t>(s)</a:t>
            </a:r>
            <a:r>
              <a:rPr lang="en-US" altLang="en-US" sz="2400" smtClean="0"/>
              <a:t>  </a:t>
            </a:r>
            <a:r>
              <a:rPr lang="en-US" altLang="en-US" smtClean="0"/>
              <a:t>+</a:t>
            </a:r>
            <a:r>
              <a:rPr lang="en-US" altLang="en-US" sz="2400" smtClean="0"/>
              <a:t>  </a:t>
            </a:r>
            <a:r>
              <a:rPr lang="en-US" altLang="en-US" smtClean="0"/>
              <a:t>SO</a:t>
            </a:r>
            <a:r>
              <a:rPr lang="en-US" altLang="en-US" baseline="-12000" smtClean="0"/>
              <a:t>2</a:t>
            </a:r>
            <a:r>
              <a:rPr lang="en-US" altLang="en-US" sz="2000" smtClean="0"/>
              <a:t>(g)</a:t>
            </a:r>
            <a:r>
              <a:rPr lang="en-US" altLang="en-US" sz="2400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z="2400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Wingdings" panose="05000000000000000000" pitchFamily="2" charset="2"/>
              </a:rPr>
              <a:t>CaSO</a:t>
            </a:r>
            <a:r>
              <a:rPr lang="en-US" altLang="en-US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sym typeface="Wingdings" panose="05000000000000000000" pitchFamily="2" charset="2"/>
              </a:rPr>
              <a:t>(s)</a:t>
            </a:r>
          </a:p>
          <a:p>
            <a:pPr lvl="1" eaLnBrk="1" hangingPunct="1">
              <a:buFontTx/>
              <a:buNone/>
            </a:pPr>
            <a:endParaRPr lang="en-US" altLang="en-US" sz="1800" smtClean="0">
              <a:sym typeface="Wingdings" panose="05000000000000000000" pitchFamily="2" charset="2"/>
            </a:endParaRPr>
          </a:p>
          <a:p>
            <a:pPr lvl="1" eaLnBrk="1" hangingPunct="1"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(CaSO</a:t>
            </a:r>
            <a:r>
              <a:rPr lang="en-US" altLang="en-US" baseline="-12000" smtClean="0"/>
              <a:t>3</a:t>
            </a:r>
            <a:r>
              <a:rPr lang="en-US" altLang="en-US" smtClean="0">
                <a:sym typeface="Wingdings" panose="05000000000000000000" pitchFamily="2" charset="2"/>
              </a:rPr>
              <a:t> is disposed in landfills)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3600" smtClean="0"/>
              <a:t>A Schematic Diagram of a Scrubber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4453" name="Picture 5" descr="ch05_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924800" cy="4200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Explain the following: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800" smtClean="0"/>
              <a:t>The destruction of ozone by chlorofluorocarbon (CFC) compounds;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smtClean="0"/>
              <a:t>The formation of HNO</a:t>
            </a:r>
            <a:r>
              <a:rPr lang="en-US" altLang="en-US" sz="2800" baseline="-12000" smtClean="0"/>
              <a:t>3</a:t>
            </a:r>
            <a:r>
              <a:rPr lang="en-US" altLang="en-US" sz="2800" smtClean="0"/>
              <a:t> and H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SO</a:t>
            </a:r>
            <a:r>
              <a:rPr lang="en-US" altLang="en-US" sz="2800" baseline="-12000" smtClean="0"/>
              <a:t>4</a:t>
            </a:r>
            <a:r>
              <a:rPr lang="en-US" altLang="en-US" sz="2800" smtClean="0"/>
              <a:t>, respectively, in the atmosphere;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smtClean="0"/>
              <a:t>The destruction of marble structures by acid rains.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smtClean="0"/>
              <a:t>The use of quick lime (CaO) to remove toxic gas such as SO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from industrial flu-gas.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562600" cy="990600"/>
          </a:xfrm>
        </p:spPr>
        <p:txBody>
          <a:bodyPr/>
          <a:lstStyle/>
          <a:p>
            <a:r>
              <a:rPr lang="en-US" altLang="en-US" sz="4000" smtClean="0"/>
              <a:t>Concept Check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77200" cy="4267200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z="2800" dirty="0" smtClean="0"/>
              <a:t>Which </a:t>
            </a:r>
            <a:r>
              <a:rPr lang="en-US" altLang="en-US" sz="2800" dirty="0" smtClean="0">
                <a:solidFill>
                  <a:srgbClr val="0000FF"/>
                </a:solidFill>
              </a:rPr>
              <a:t>best</a:t>
            </a:r>
            <a:r>
              <a:rPr lang="en-US" altLang="en-US" sz="2800" dirty="0" smtClean="0"/>
              <a:t> explains the final result that occurs once the gas sample has cooled?</a:t>
            </a:r>
          </a:p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endParaRPr lang="en-US" altLang="en-US" sz="2000" dirty="0" smtClean="0"/>
          </a:p>
          <a:p>
            <a:pPr marL="1984375" lvl="1" indent="-609600">
              <a:buFontTx/>
              <a:buAutoNum type="alphaLcParenR"/>
              <a:tabLst>
                <a:tab pos="914400" algn="l"/>
                <a:tab pos="1308100" algn="l"/>
              </a:tabLst>
            </a:pPr>
            <a:r>
              <a:rPr lang="en-US" altLang="en-US" dirty="0" smtClean="0"/>
              <a:t>The pressure </a:t>
            </a:r>
            <a:r>
              <a:rPr lang="en-US" altLang="en-US" dirty="0" smtClean="0"/>
              <a:t>of </a:t>
            </a:r>
            <a:r>
              <a:rPr lang="en-US" altLang="en-US" dirty="0" smtClean="0"/>
              <a:t>gas increases.</a:t>
            </a:r>
          </a:p>
          <a:p>
            <a:pPr marL="1984375" lvl="1" indent="-609600">
              <a:buFontTx/>
              <a:buAutoNum type="alphaLcParenR"/>
              <a:tabLst>
                <a:tab pos="914400" algn="l"/>
                <a:tab pos="1308100" algn="l"/>
              </a:tabLst>
            </a:pPr>
            <a:r>
              <a:rPr lang="en-US" altLang="en-US" dirty="0" smtClean="0"/>
              <a:t>The volume </a:t>
            </a:r>
            <a:r>
              <a:rPr lang="en-US" altLang="en-US" dirty="0" smtClean="0"/>
              <a:t>of </a:t>
            </a:r>
            <a:r>
              <a:rPr lang="en-US" altLang="en-US" dirty="0" smtClean="0"/>
              <a:t>gas increases.</a:t>
            </a:r>
          </a:p>
          <a:p>
            <a:pPr marL="1984375" lvl="1" indent="-609600">
              <a:buFontTx/>
              <a:buAutoNum type="alphaLcParenR"/>
              <a:tabLst>
                <a:tab pos="914400" algn="l"/>
                <a:tab pos="1308100" algn="l"/>
              </a:tabLst>
            </a:pPr>
            <a:r>
              <a:rPr lang="en-US" altLang="en-US" dirty="0" smtClean="0"/>
              <a:t>The pressure </a:t>
            </a:r>
            <a:r>
              <a:rPr lang="en-US" altLang="en-US" dirty="0" smtClean="0"/>
              <a:t>of </a:t>
            </a:r>
            <a:r>
              <a:rPr lang="en-US" altLang="en-US" dirty="0" smtClean="0"/>
              <a:t>gas decreases.</a:t>
            </a:r>
          </a:p>
          <a:p>
            <a:pPr marL="1984375" lvl="1" indent="-609600">
              <a:buFontTx/>
              <a:buAutoNum type="alphaLcParenR"/>
              <a:tabLst>
                <a:tab pos="914400" algn="l"/>
                <a:tab pos="1308100" algn="l"/>
              </a:tabLst>
            </a:pPr>
            <a:r>
              <a:rPr lang="en-US" altLang="en-US" dirty="0" smtClean="0"/>
              <a:t>The volume </a:t>
            </a:r>
            <a:r>
              <a:rPr lang="en-US" altLang="en-US" dirty="0" smtClean="0"/>
              <a:t>of </a:t>
            </a:r>
            <a:r>
              <a:rPr lang="en-US" altLang="en-US" dirty="0" smtClean="0"/>
              <a:t>gas decreases.</a:t>
            </a:r>
          </a:p>
          <a:p>
            <a:pPr marL="1984375" lvl="1" indent="-609600">
              <a:buFontTx/>
              <a:buAutoNum type="alphaLcParenR"/>
              <a:tabLst>
                <a:tab pos="914400" algn="l"/>
                <a:tab pos="1308100" algn="l"/>
              </a:tabLst>
            </a:pPr>
            <a:r>
              <a:rPr lang="en-US" altLang="en-US" dirty="0" smtClean="0"/>
              <a:t>Both volume and pressure change.</a:t>
            </a:r>
          </a:p>
        </p:txBody>
      </p:sp>
      <p:pic>
        <p:nvPicPr>
          <p:cNvPr id="11571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1600200" y="4648200"/>
            <a:ext cx="60960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utoUpdateAnimBg="0"/>
      <p:bldP spid="182275" grpId="0" build="p" autoUpdateAnimBg="0"/>
      <p:bldP spid="18227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609600"/>
            <a:ext cx="5316537" cy="990600"/>
          </a:xfrm>
        </p:spPr>
        <p:txBody>
          <a:bodyPr/>
          <a:lstStyle/>
          <a:p>
            <a:r>
              <a:rPr lang="en-US" altLang="en-US" sz="4000" smtClean="0"/>
              <a:t>Concept Check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3810000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z="2800" smtClean="0"/>
              <a:t>The gas sample is then cooled to a temperature of 15</a:t>
            </a:r>
            <a:r>
              <a:rPr lang="en-US" altLang="en-US" sz="2800" smtClean="0">
                <a:sym typeface="Symbol" panose="05050102010706020507" pitchFamily="18" charset="2"/>
              </a:rPr>
              <a:t></a:t>
            </a:r>
            <a:r>
              <a:rPr lang="en-US" altLang="en-US" sz="2800" smtClean="0"/>
              <a:t>C. Find the </a:t>
            </a:r>
            <a:r>
              <a:rPr lang="en-US" altLang="en-US" sz="2800" smtClean="0">
                <a:solidFill>
                  <a:srgbClr val="0000FF"/>
                </a:solidFill>
              </a:rPr>
              <a:t>new</a:t>
            </a:r>
            <a:r>
              <a:rPr lang="en-US" altLang="en-US" sz="2800" smtClean="0"/>
              <a:t> gas volume. (Hint: A moveable piston keeps the pressure constant overall, so what condition will change?)</a:t>
            </a:r>
          </a:p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endParaRPr lang="en-US" altLang="en-US" sz="2000" smtClean="0"/>
          </a:p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5.43 L</a:t>
            </a:r>
          </a:p>
        </p:txBody>
      </p:sp>
      <p:pic>
        <p:nvPicPr>
          <p:cNvPr id="117764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  <p:bldP spid="18432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4191000" cy="990600"/>
          </a:xfrm>
        </p:spPr>
        <p:txBody>
          <a:bodyPr/>
          <a:lstStyle/>
          <a:p>
            <a:r>
              <a:rPr lang="en-US" altLang="en-US" smtClean="0"/>
              <a:t>Concept Check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4876800" cy="3962400"/>
          </a:xfrm>
        </p:spPr>
        <p:txBody>
          <a:bodyPr/>
          <a:lstStyle/>
          <a:p>
            <a:pPr marL="568325" indent="0">
              <a:buFontTx/>
              <a:buNone/>
              <a:tabLst>
                <a:tab pos="914400" algn="l"/>
              </a:tabLst>
            </a:pPr>
            <a:r>
              <a:rPr lang="en-US" altLang="en-US" sz="2800" smtClean="0"/>
              <a:t>Which of the following best represents the </a:t>
            </a:r>
            <a:r>
              <a:rPr lang="en-US" altLang="en-US" sz="2800" smtClean="0">
                <a:solidFill>
                  <a:srgbClr val="0000FF"/>
                </a:solidFill>
              </a:rPr>
              <a:t>mass ratio</a:t>
            </a:r>
            <a:r>
              <a:rPr lang="en-US" altLang="en-US" sz="2800" smtClean="0"/>
              <a:t> of Ne:Ar in the balloons?  </a:t>
            </a:r>
          </a:p>
          <a:p>
            <a:pPr marL="1765300" lvl="1" indent="-457200">
              <a:buFontTx/>
              <a:buNone/>
              <a:tabLst>
                <a:tab pos="914400" algn="l"/>
              </a:tabLst>
            </a:pPr>
            <a:r>
              <a:rPr lang="en-US" altLang="en-US" smtClean="0"/>
              <a:t>1:1</a:t>
            </a:r>
          </a:p>
          <a:p>
            <a:pPr marL="1765300" lvl="1" indent="-457200">
              <a:buFontTx/>
              <a:buNone/>
              <a:tabLst>
                <a:tab pos="914400" algn="l"/>
              </a:tabLst>
            </a:pPr>
            <a:r>
              <a:rPr lang="en-US" altLang="en-US" smtClean="0"/>
              <a:t>1:2</a:t>
            </a:r>
          </a:p>
          <a:p>
            <a:pPr marL="1765300" lvl="1" indent="-457200">
              <a:buFontTx/>
              <a:buNone/>
              <a:tabLst>
                <a:tab pos="914400" algn="l"/>
              </a:tabLst>
            </a:pPr>
            <a:r>
              <a:rPr lang="en-US" altLang="en-US" smtClean="0"/>
              <a:t>2:1</a:t>
            </a:r>
          </a:p>
          <a:p>
            <a:pPr marL="1765300" lvl="1" indent="-457200">
              <a:buFontTx/>
              <a:buNone/>
              <a:tabLst>
                <a:tab pos="914400" algn="l"/>
              </a:tabLst>
            </a:pPr>
            <a:r>
              <a:rPr lang="en-US" altLang="en-US" smtClean="0"/>
              <a:t>1:3</a:t>
            </a:r>
          </a:p>
          <a:p>
            <a:pPr marL="1765300" lvl="1" indent="-457200">
              <a:buFontTx/>
              <a:buNone/>
              <a:tabLst>
                <a:tab pos="914400" algn="l"/>
              </a:tabLst>
            </a:pPr>
            <a:r>
              <a:rPr lang="en-US" altLang="en-US" smtClean="0"/>
              <a:t>3:1	</a:t>
            </a:r>
          </a:p>
        </p:txBody>
      </p:sp>
      <p:pic>
        <p:nvPicPr>
          <p:cNvPr id="13210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6096000" y="1524000"/>
            <a:ext cx="2362200" cy="4800600"/>
            <a:chOff x="3792" y="432"/>
            <a:chExt cx="1757" cy="3456"/>
          </a:xfrm>
        </p:grpSpPr>
        <p:grpSp>
          <p:nvGrpSpPr>
            <p:cNvPr id="132103" name="Group 6"/>
            <p:cNvGrpSpPr>
              <a:grpSpLocks/>
            </p:cNvGrpSpPr>
            <p:nvPr/>
          </p:nvGrpSpPr>
          <p:grpSpPr bwMode="auto">
            <a:xfrm>
              <a:off x="3792" y="432"/>
              <a:ext cx="1152" cy="3033"/>
              <a:chOff x="3696" y="672"/>
              <a:chExt cx="1152" cy="3033"/>
            </a:xfrm>
          </p:grpSpPr>
          <p:grpSp>
            <p:nvGrpSpPr>
              <p:cNvPr id="132108" name="Group 7"/>
              <p:cNvGrpSpPr>
                <a:grpSpLocks/>
              </p:cNvGrpSpPr>
              <p:nvPr/>
            </p:nvGrpSpPr>
            <p:grpSpPr bwMode="auto">
              <a:xfrm>
                <a:off x="3696" y="672"/>
                <a:ext cx="1152" cy="3033"/>
                <a:chOff x="3552" y="192"/>
                <a:chExt cx="1152" cy="3033"/>
              </a:xfrm>
            </p:grpSpPr>
            <p:sp>
              <p:nvSpPr>
                <p:cNvPr id="132110" name="AutoShape 8"/>
                <p:cNvSpPr>
                  <a:spLocks noChangeArrowheads="1"/>
                </p:cNvSpPr>
                <p:nvPr/>
              </p:nvSpPr>
              <p:spPr bwMode="auto">
                <a:xfrm>
                  <a:off x="4080" y="1584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2111" name="Freeform 9"/>
                <p:cNvSpPr>
                  <a:spLocks/>
                </p:cNvSpPr>
                <p:nvPr/>
              </p:nvSpPr>
              <p:spPr bwMode="auto">
                <a:xfrm>
                  <a:off x="4006" y="1692"/>
                  <a:ext cx="145" cy="1533"/>
                </a:xfrm>
                <a:custGeom>
                  <a:avLst/>
                  <a:gdLst>
                    <a:gd name="T0" fmla="*/ 127 w 145"/>
                    <a:gd name="T1" fmla="*/ 0 h 1533"/>
                    <a:gd name="T2" fmla="*/ 145 w 145"/>
                    <a:gd name="T3" fmla="*/ 71 h 1533"/>
                    <a:gd name="T4" fmla="*/ 118 w 145"/>
                    <a:gd name="T5" fmla="*/ 186 h 1533"/>
                    <a:gd name="T6" fmla="*/ 30 w 145"/>
                    <a:gd name="T7" fmla="*/ 434 h 1533"/>
                    <a:gd name="T8" fmla="*/ 39 w 145"/>
                    <a:gd name="T9" fmla="*/ 957 h 1533"/>
                    <a:gd name="T10" fmla="*/ 74 w 145"/>
                    <a:gd name="T11" fmla="*/ 1125 h 1533"/>
                    <a:gd name="T12" fmla="*/ 101 w 145"/>
                    <a:gd name="T13" fmla="*/ 1178 h 1533"/>
                    <a:gd name="T14" fmla="*/ 127 w 145"/>
                    <a:gd name="T15" fmla="*/ 1533 h 15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5" h="1533">
                      <a:moveTo>
                        <a:pt x="127" y="0"/>
                      </a:moveTo>
                      <a:cubicBezTo>
                        <a:pt x="132" y="24"/>
                        <a:pt x="145" y="47"/>
                        <a:pt x="145" y="71"/>
                      </a:cubicBezTo>
                      <a:cubicBezTo>
                        <a:pt x="145" y="132"/>
                        <a:pt x="132" y="130"/>
                        <a:pt x="118" y="186"/>
                      </a:cubicBezTo>
                      <a:cubicBezTo>
                        <a:pt x="96" y="271"/>
                        <a:pt x="68" y="355"/>
                        <a:pt x="30" y="434"/>
                      </a:cubicBezTo>
                      <a:cubicBezTo>
                        <a:pt x="0" y="609"/>
                        <a:pt x="23" y="782"/>
                        <a:pt x="39" y="957"/>
                      </a:cubicBezTo>
                      <a:cubicBezTo>
                        <a:pt x="47" y="1040"/>
                        <a:pt x="34" y="1067"/>
                        <a:pt x="74" y="1125"/>
                      </a:cubicBezTo>
                      <a:cubicBezTo>
                        <a:pt x="80" y="1144"/>
                        <a:pt x="95" y="1159"/>
                        <a:pt x="101" y="1178"/>
                      </a:cubicBezTo>
                      <a:cubicBezTo>
                        <a:pt x="138" y="1290"/>
                        <a:pt x="127" y="1421"/>
                        <a:pt x="127" y="15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12" name="Oval 10"/>
                <p:cNvSpPr>
                  <a:spLocks noChangeArrowheads="1"/>
                </p:cNvSpPr>
                <p:nvPr/>
              </p:nvSpPr>
              <p:spPr bwMode="auto">
                <a:xfrm>
                  <a:off x="3552" y="192"/>
                  <a:ext cx="1152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D100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132109" name="Text Box 11"/>
              <p:cNvSpPr txBox="1">
                <a:spLocks noChangeArrowheads="1"/>
              </p:cNvSpPr>
              <p:nvPr/>
            </p:nvSpPr>
            <p:spPr bwMode="auto">
              <a:xfrm>
                <a:off x="3985" y="1152"/>
                <a:ext cx="571" cy="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i="0">
                    <a:latin typeface="Arial" panose="020B0604020202020204" pitchFamily="34" charset="0"/>
                  </a:rPr>
                  <a:t>Ne</a:t>
                </a:r>
              </a:p>
            </p:txBody>
          </p:sp>
        </p:grpSp>
        <p:grpSp>
          <p:nvGrpSpPr>
            <p:cNvPr id="132104" name="Group 12"/>
            <p:cNvGrpSpPr>
              <a:grpSpLocks/>
            </p:cNvGrpSpPr>
            <p:nvPr/>
          </p:nvGrpSpPr>
          <p:grpSpPr bwMode="auto">
            <a:xfrm>
              <a:off x="4656" y="1547"/>
              <a:ext cx="893" cy="2341"/>
              <a:chOff x="4656" y="864"/>
              <a:chExt cx="893" cy="2341"/>
            </a:xfrm>
          </p:grpSpPr>
          <p:sp>
            <p:nvSpPr>
              <p:cNvPr id="132105" name="Freeform 13"/>
              <p:cNvSpPr>
                <a:spLocks noChangeAspect="1"/>
              </p:cNvSpPr>
              <p:nvPr/>
            </p:nvSpPr>
            <p:spPr bwMode="auto">
              <a:xfrm>
                <a:off x="5088" y="2016"/>
                <a:ext cx="112" cy="1189"/>
              </a:xfrm>
              <a:custGeom>
                <a:avLst/>
                <a:gdLst>
                  <a:gd name="T0" fmla="*/ 13 w 145"/>
                  <a:gd name="T1" fmla="*/ 0 h 1533"/>
                  <a:gd name="T2" fmla="*/ 15 w 145"/>
                  <a:gd name="T3" fmla="*/ 7 h 1533"/>
                  <a:gd name="T4" fmla="*/ 12 w 145"/>
                  <a:gd name="T5" fmla="*/ 19 h 1533"/>
                  <a:gd name="T6" fmla="*/ 3 w 145"/>
                  <a:gd name="T7" fmla="*/ 44 h 1533"/>
                  <a:gd name="T8" fmla="*/ 4 w 145"/>
                  <a:gd name="T9" fmla="*/ 97 h 1533"/>
                  <a:gd name="T10" fmla="*/ 7 w 145"/>
                  <a:gd name="T11" fmla="*/ 114 h 1533"/>
                  <a:gd name="T12" fmla="*/ 10 w 145"/>
                  <a:gd name="T13" fmla="*/ 119 h 1533"/>
                  <a:gd name="T14" fmla="*/ 13 w 145"/>
                  <a:gd name="T15" fmla="*/ 156 h 15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" h="1533">
                    <a:moveTo>
                      <a:pt x="127" y="0"/>
                    </a:moveTo>
                    <a:cubicBezTo>
                      <a:pt x="132" y="24"/>
                      <a:pt x="145" y="47"/>
                      <a:pt x="145" y="71"/>
                    </a:cubicBezTo>
                    <a:cubicBezTo>
                      <a:pt x="145" y="132"/>
                      <a:pt x="132" y="130"/>
                      <a:pt x="118" y="186"/>
                    </a:cubicBezTo>
                    <a:cubicBezTo>
                      <a:pt x="96" y="271"/>
                      <a:pt x="68" y="355"/>
                      <a:pt x="30" y="434"/>
                    </a:cubicBezTo>
                    <a:cubicBezTo>
                      <a:pt x="0" y="609"/>
                      <a:pt x="23" y="782"/>
                      <a:pt x="39" y="957"/>
                    </a:cubicBezTo>
                    <a:cubicBezTo>
                      <a:pt x="47" y="1040"/>
                      <a:pt x="34" y="1067"/>
                      <a:pt x="74" y="1125"/>
                    </a:cubicBezTo>
                    <a:cubicBezTo>
                      <a:pt x="80" y="1144"/>
                      <a:pt x="95" y="1159"/>
                      <a:pt x="101" y="1178"/>
                    </a:cubicBezTo>
                    <a:cubicBezTo>
                      <a:pt x="138" y="1290"/>
                      <a:pt x="127" y="1421"/>
                      <a:pt x="127" y="153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0" name="Oval 14"/>
              <p:cNvSpPr>
                <a:spLocks noChangeAspect="1" noChangeArrowheads="1"/>
              </p:cNvSpPr>
              <p:nvPr/>
            </p:nvSpPr>
            <p:spPr bwMode="auto">
              <a:xfrm>
                <a:off x="4656" y="864"/>
                <a:ext cx="893" cy="1117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81961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i="0">
                  <a:latin typeface="Times" pitchFamily="18" charset="0"/>
                </a:endParaRPr>
              </a:p>
            </p:txBody>
          </p:sp>
          <p:sp>
            <p:nvSpPr>
              <p:cNvPr id="132107" name="Text Box 15"/>
              <p:cNvSpPr txBox="1">
                <a:spLocks noChangeArrowheads="1"/>
              </p:cNvSpPr>
              <p:nvPr/>
            </p:nvSpPr>
            <p:spPr bwMode="auto">
              <a:xfrm>
                <a:off x="4896" y="1152"/>
                <a:ext cx="481" cy="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600" i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Ar</a:t>
                </a:r>
              </a:p>
            </p:txBody>
          </p:sp>
        </p:grpSp>
      </p:grpSp>
      <p:sp>
        <p:nvSpPr>
          <p:cNvPr id="132102" name="Text Box 16"/>
          <p:cNvSpPr txBox="1">
            <a:spLocks noChangeArrowheads="1"/>
          </p:cNvSpPr>
          <p:nvPr/>
        </p:nvSpPr>
        <p:spPr bwMode="auto">
          <a:xfrm>
            <a:off x="1905000" y="16002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0">
                <a:latin typeface="Arial" panose="020B0604020202020204" pitchFamily="34" charset="0"/>
              </a:rPr>
              <a:t>V</a:t>
            </a:r>
            <a:r>
              <a:rPr lang="en-US" altLang="en-US" sz="3600" i="0" baseline="-25000">
                <a:latin typeface="Arial" panose="020B0604020202020204" pitchFamily="34" charset="0"/>
              </a:rPr>
              <a:t>Ne </a:t>
            </a:r>
            <a:r>
              <a:rPr lang="en-US" altLang="en-US" sz="3600" i="0">
                <a:latin typeface="Arial" panose="020B0604020202020204" pitchFamily="34" charset="0"/>
              </a:rPr>
              <a:t>= 2V</a:t>
            </a:r>
            <a:r>
              <a:rPr lang="en-US" altLang="en-US" sz="3600" i="0" baseline="-25000">
                <a:latin typeface="Arial" panose="020B0604020202020204" pitchFamily="34" charset="0"/>
              </a:rPr>
              <a:t>Ar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utoUpdateAnimBg="0"/>
      <p:bldP spid="178179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6543675" cy="914400"/>
          </a:xfrm>
        </p:spPr>
        <p:txBody>
          <a:bodyPr/>
          <a:lstStyle/>
          <a:p>
            <a:r>
              <a:rPr lang="en-US" altLang="en-US" smtClean="0"/>
              <a:t>Concept Check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752600"/>
            <a:ext cx="5105400" cy="4357688"/>
          </a:xfrm>
        </p:spPr>
        <p:txBody>
          <a:bodyPr/>
          <a:lstStyle/>
          <a:p>
            <a:pPr marL="568325" indent="346075">
              <a:spcBef>
                <a:spcPct val="50000"/>
              </a:spcBef>
              <a:buClr>
                <a:schemeClr val="tx2"/>
              </a:buClr>
              <a:tabLst>
                <a:tab pos="914400" algn="l"/>
              </a:tabLst>
            </a:pPr>
            <a:r>
              <a:rPr lang="en-US" altLang="en-US" sz="2800" smtClean="0"/>
              <a:t>You have a sample of 	nitrogen gas (N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) in a 	container fitted with a 	piston that maintains a 	pressure of 6.00 atm. 	Initially, the gas is at 45</a:t>
            </a:r>
            <a:r>
              <a:rPr lang="en-US" altLang="en-US" sz="2800" smtClean="0">
                <a:sym typeface="Symbol" panose="05050102010706020507" pitchFamily="18" charset="2"/>
              </a:rPr>
              <a:t></a:t>
            </a:r>
            <a:r>
              <a:rPr lang="en-US" altLang="en-US" sz="2800" smtClean="0"/>
              <a:t>C 	in a volume of 6.00 L.</a:t>
            </a:r>
          </a:p>
          <a:p>
            <a:pPr marL="568325" indent="346075">
              <a:spcBef>
                <a:spcPct val="50000"/>
              </a:spcBef>
              <a:buClr>
                <a:schemeClr val="tx2"/>
              </a:buClr>
              <a:tabLst>
                <a:tab pos="914400" algn="l"/>
              </a:tabLst>
            </a:pPr>
            <a:r>
              <a:rPr lang="en-US" altLang="en-US" sz="2800" smtClean="0"/>
              <a:t>You then cool the gas 	sample.</a:t>
            </a:r>
          </a:p>
        </p:txBody>
      </p:sp>
      <p:pic>
        <p:nvPicPr>
          <p:cNvPr id="134148" name="Picture 4" descr="MMj0254447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762000" y="2514600"/>
          <a:ext cx="2260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Image" r:id="rId5" imgW="1423419" imgH="1871634" progId="PhotoshopElements.Image.2">
                  <p:embed/>
                </p:oleObj>
              </mc:Choice>
              <mc:Fallback>
                <p:oleObj name="Image" r:id="rId5" imgW="1423419" imgH="1871634" progId="PhotoshopElements.Image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2260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429000" cy="3048000"/>
          </a:xfrm>
        </p:spPr>
        <p:txBody>
          <a:bodyPr/>
          <a:lstStyle/>
          <a:p>
            <a:pPr marL="533400" indent="-533400"/>
            <a:r>
              <a:rPr lang="en-US" altLang="en-US" smtClean="0"/>
              <a:t>Device used for measuring the pressure of a gas in a container.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43800" cy="914400"/>
          </a:xfrm>
        </p:spPr>
        <p:txBody>
          <a:bodyPr/>
          <a:lstStyle/>
          <a:p>
            <a:r>
              <a:rPr lang="en-US" altLang="en-US" sz="4000" smtClean="0"/>
              <a:t>Manometer or Pressure Gauge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613150" cy="447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  <p:bldP spid="48131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457200"/>
            <a:ext cx="4859337" cy="1066800"/>
          </a:xfrm>
        </p:spPr>
        <p:txBody>
          <a:bodyPr/>
          <a:lstStyle/>
          <a:p>
            <a:r>
              <a:rPr lang="en-US" altLang="en-US" dirty="0" smtClean="0"/>
              <a:t>Exercise-2</a:t>
            </a:r>
            <a:endParaRPr lang="en-US" altLang="en-US" dirty="0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48768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Consider the following apparatus containing helium in both sides at 45</a:t>
            </a:r>
            <a:r>
              <a:rPr lang="en-US" altLang="en-US" smtClean="0">
                <a:cs typeface="Arial" panose="020B0604020202020204" pitchFamily="34" charset="0"/>
              </a:rPr>
              <a:t>°C</a:t>
            </a:r>
            <a:r>
              <a:rPr lang="en-US" altLang="en-US" smtClean="0"/>
              <a:t>. Initially the valve is closed.</a:t>
            </a:r>
          </a:p>
          <a:p>
            <a:pPr marL="1425575" lvl="1" indent="-457200">
              <a:buFontTx/>
              <a:buNone/>
            </a:pPr>
            <a:r>
              <a:rPr lang="en-US" altLang="en-US" smtClean="0"/>
              <a:t>    After the valve is opened, what is the pressure of the helium gas?     </a:t>
            </a:r>
          </a:p>
        </p:txBody>
      </p:sp>
      <p:pic>
        <p:nvPicPr>
          <p:cNvPr id="13619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5" name="Group 5"/>
          <p:cNvGrpSpPr>
            <a:grpSpLocks/>
          </p:cNvGrpSpPr>
          <p:nvPr/>
        </p:nvGrpSpPr>
        <p:grpSpPr bwMode="auto">
          <a:xfrm>
            <a:off x="2057400" y="4419600"/>
            <a:ext cx="5105400" cy="1981200"/>
            <a:chOff x="960" y="2690"/>
            <a:chExt cx="3216" cy="1198"/>
          </a:xfrm>
        </p:grpSpPr>
        <p:pic>
          <p:nvPicPr>
            <p:cNvPr id="1361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199" name="Text Box 7"/>
            <p:cNvSpPr txBox="1">
              <a:spLocks noChangeArrowheads="1"/>
            </p:cNvSpPr>
            <p:nvPr/>
          </p:nvSpPr>
          <p:spPr bwMode="auto">
            <a:xfrm>
              <a:off x="3408" y="3110"/>
              <a:ext cx="737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latin typeface="Arial" panose="020B0604020202020204" pitchFamily="34" charset="0"/>
                </a:rPr>
                <a:t>3.00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latin typeface="Arial" panose="020B0604020202020204" pitchFamily="34" charset="0"/>
                </a:rPr>
                <a:t>3.00 L</a:t>
              </a:r>
            </a:p>
          </p:txBody>
        </p:sp>
        <p:sp>
          <p:nvSpPr>
            <p:cNvPr id="136200" name="Text Box 8"/>
            <p:cNvSpPr txBox="1">
              <a:spLocks noChangeArrowheads="1"/>
            </p:cNvSpPr>
            <p:nvPr/>
          </p:nvSpPr>
          <p:spPr bwMode="auto">
            <a:xfrm>
              <a:off x="1202" y="3024"/>
              <a:ext cx="737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latin typeface="Arial" panose="020B0604020202020204" pitchFamily="34" charset="0"/>
                </a:rPr>
                <a:t>2.00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latin typeface="Arial" panose="020B0604020202020204" pitchFamily="34" charset="0"/>
                </a:rPr>
                <a:t>9.00 L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  <p:bldP spid="112643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457200"/>
            <a:ext cx="4706937" cy="990600"/>
          </a:xfrm>
        </p:spPr>
        <p:txBody>
          <a:bodyPr/>
          <a:lstStyle/>
          <a:p>
            <a:r>
              <a:rPr lang="en-US" altLang="en-US" dirty="0" smtClean="0"/>
              <a:t>Exercise-3</a:t>
            </a:r>
            <a:endParaRPr lang="en-US" alt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35814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s-ES_tradnl" altLang="en-US" smtClean="0"/>
              <a:t>A sample of helium gas occupies 12.4 L at 23</a:t>
            </a:r>
            <a:r>
              <a:rPr lang="es-ES_tradnl" altLang="en-US" smtClean="0">
                <a:cs typeface="Arial" panose="020B0604020202020204" pitchFamily="34" charset="0"/>
              </a:rPr>
              <a:t>°C and 0.956 atm.  What </a:t>
            </a:r>
            <a:r>
              <a:rPr lang="es-ES_tradnl" altLang="en-US" smtClean="0">
                <a:solidFill>
                  <a:srgbClr val="0000FF"/>
                </a:solidFill>
                <a:cs typeface="Arial" panose="020B0604020202020204" pitchFamily="34" charset="0"/>
              </a:rPr>
              <a:t>volume</a:t>
            </a:r>
            <a:r>
              <a:rPr lang="es-ES_tradnl" altLang="en-US" smtClean="0">
                <a:cs typeface="Arial" panose="020B0604020202020204" pitchFamily="34" charset="0"/>
              </a:rPr>
              <a:t> will it occupy at 1.20 atm assuming that the temperature stays constant</a:t>
            </a:r>
            <a:r>
              <a:rPr lang="es-ES_tradnl" altLang="en-US" smtClean="0"/>
              <a:t>?</a:t>
            </a:r>
            <a:r>
              <a:rPr lang="en-US" altLang="en-US" smtClean="0"/>
              <a:t> </a:t>
            </a:r>
          </a:p>
          <a:p>
            <a:pPr marL="854075" indent="-3175">
              <a:buFontTx/>
              <a:buNone/>
            </a:pPr>
            <a:endParaRPr lang="en-US" altLang="en-US" smtClean="0"/>
          </a:p>
          <a:p>
            <a:pPr marL="854075" indent="-3175">
              <a:buFontTx/>
              <a:buNone/>
            </a:pPr>
            <a:r>
              <a:rPr lang="en-US" altLang="en-US" smtClean="0"/>
              <a:t>					</a:t>
            </a:r>
            <a:r>
              <a:rPr lang="en-US" altLang="en-US" smtClean="0">
                <a:solidFill>
                  <a:srgbClr val="009900"/>
                </a:solidFill>
              </a:rPr>
              <a:t>9.88 L</a:t>
            </a:r>
            <a:endParaRPr lang="en-US" altLang="en-US" sz="3600" smtClean="0">
              <a:solidFill>
                <a:srgbClr val="009900"/>
              </a:solidFill>
              <a:sym typeface="Symbol" panose="05050102010706020507" pitchFamily="18" charset="2"/>
            </a:endParaRPr>
          </a:p>
        </p:txBody>
      </p:sp>
      <p:pic>
        <p:nvPicPr>
          <p:cNvPr id="13824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4800600" cy="990600"/>
          </a:xfrm>
        </p:spPr>
        <p:txBody>
          <a:bodyPr/>
          <a:lstStyle/>
          <a:p>
            <a:r>
              <a:rPr lang="en-US" altLang="en-US" sz="4000" dirty="0" smtClean="0"/>
              <a:t>Exercise-4</a:t>
            </a:r>
            <a:endParaRPr lang="en-US" altLang="en-US" sz="4000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2672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Suppose a balloon containing 1.30 L of air at 24.7°C is placed into a beaker containing liquid nitrogen at –78.5°C. What will the </a:t>
            </a:r>
            <a:r>
              <a:rPr lang="en-US" altLang="en-US" smtClean="0">
                <a:solidFill>
                  <a:srgbClr val="0000FF"/>
                </a:solidFill>
              </a:rPr>
              <a:t>volume</a:t>
            </a:r>
            <a:r>
              <a:rPr lang="en-US" altLang="en-US" smtClean="0"/>
              <a:t> of the sample of air become (at constant pressure)?</a:t>
            </a:r>
            <a:r>
              <a:rPr lang="en-US" altLang="en-US" sz="3600" smtClean="0"/>
              <a:t> </a:t>
            </a:r>
          </a:p>
          <a:p>
            <a:pPr marL="854075" indent="-3175">
              <a:buFontTx/>
              <a:buNone/>
            </a:pPr>
            <a:endParaRPr lang="en-US" altLang="en-US" sz="3600" smtClean="0"/>
          </a:p>
          <a:p>
            <a:pPr marL="854075" indent="-3175">
              <a:buFontTx/>
              <a:buNone/>
            </a:pPr>
            <a:r>
              <a:rPr lang="en-US" altLang="en-US" sz="3600" smtClean="0"/>
              <a:t>				       </a:t>
            </a:r>
            <a:r>
              <a:rPr lang="en-US" altLang="en-US" smtClean="0">
                <a:solidFill>
                  <a:srgbClr val="009900"/>
                </a:solidFill>
              </a:rPr>
              <a:t>0.849 L</a:t>
            </a:r>
          </a:p>
        </p:txBody>
      </p:sp>
      <p:pic>
        <p:nvPicPr>
          <p:cNvPr id="140292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181600" cy="990600"/>
          </a:xfrm>
        </p:spPr>
        <p:txBody>
          <a:bodyPr/>
          <a:lstStyle/>
          <a:p>
            <a:r>
              <a:rPr lang="en-US" altLang="en-US" sz="4000" dirty="0" smtClean="0"/>
              <a:t>Exercise-5</a:t>
            </a:r>
            <a:endParaRPr lang="en-US" altLang="en-US" sz="4000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1148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s-ES_tradnl" altLang="en-US" smtClean="0"/>
              <a:t>If 2.45 mol of argon gas occupies a volume of 89.0 L, what </a:t>
            </a:r>
            <a:r>
              <a:rPr lang="es-ES_tradnl" altLang="en-US" smtClean="0">
                <a:solidFill>
                  <a:srgbClr val="0000FF"/>
                </a:solidFill>
              </a:rPr>
              <a:t>volume</a:t>
            </a:r>
            <a:r>
              <a:rPr lang="es-ES_tradnl" altLang="en-US" smtClean="0"/>
              <a:t> will 2.10 mol of argon occupy under the same conditions of temperature and pressure?</a:t>
            </a:r>
            <a:r>
              <a:rPr lang="en-US" altLang="en-US" smtClean="0"/>
              <a:t> </a:t>
            </a:r>
          </a:p>
          <a:p>
            <a:pPr marL="854075" indent="-3175">
              <a:buFontTx/>
              <a:buNone/>
            </a:pPr>
            <a:endParaRPr lang="en-US" altLang="en-US" smtClean="0"/>
          </a:p>
          <a:p>
            <a:pPr marL="854075" indent="-3175">
              <a:buFontTx/>
              <a:buNone/>
            </a:pPr>
            <a:r>
              <a:rPr lang="en-US" altLang="en-US" smtClean="0"/>
              <a:t>				        </a:t>
            </a:r>
            <a:r>
              <a:rPr lang="en-US" altLang="en-US" smtClean="0">
                <a:solidFill>
                  <a:srgbClr val="009900"/>
                </a:solidFill>
              </a:rPr>
              <a:t>76.3 L</a:t>
            </a:r>
            <a:endParaRPr lang="en-US" altLang="en-US" smtClean="0">
              <a:solidFill>
                <a:srgbClr val="009900"/>
              </a:solidFill>
              <a:sym typeface="Symbol" panose="05050102010706020507" pitchFamily="18" charset="2"/>
            </a:endParaRPr>
          </a:p>
        </p:txBody>
      </p:sp>
      <p:pic>
        <p:nvPicPr>
          <p:cNvPr id="14234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381000"/>
            <a:ext cx="4783137" cy="1066800"/>
          </a:xfrm>
        </p:spPr>
        <p:txBody>
          <a:bodyPr/>
          <a:lstStyle/>
          <a:p>
            <a:r>
              <a:rPr lang="en-US" altLang="en-US" dirty="0" smtClean="0"/>
              <a:t>Exercise-6</a:t>
            </a:r>
            <a:endParaRPr lang="en-US" altLang="en-US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4958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An automobile tire at 23°C with an internal volume of 25.0 L is filled with air to a total pressure of 3.18 atm. Determine the number of </a:t>
            </a:r>
            <a:r>
              <a:rPr lang="en-US" altLang="en-US" smtClean="0">
                <a:solidFill>
                  <a:srgbClr val="0000FF"/>
                </a:solidFill>
              </a:rPr>
              <a:t>moles</a:t>
            </a:r>
            <a:r>
              <a:rPr lang="en-US" altLang="en-US" smtClean="0"/>
              <a:t> of air in the tire.</a:t>
            </a:r>
            <a:r>
              <a:rPr lang="en-US" altLang="en-US" sz="3600" smtClean="0"/>
              <a:t>  </a:t>
            </a:r>
          </a:p>
          <a:p>
            <a:pPr marL="854075" indent="-3175">
              <a:buFontTx/>
              <a:buNone/>
            </a:pPr>
            <a:endParaRPr lang="en-US" altLang="en-US" sz="3600" smtClean="0"/>
          </a:p>
          <a:p>
            <a:pPr marL="854075" indent="-3175">
              <a:buFontTx/>
              <a:buNone/>
            </a:pPr>
            <a:r>
              <a:rPr lang="en-US" altLang="en-US" sz="3600" smtClean="0"/>
              <a:t>				     </a:t>
            </a:r>
            <a:r>
              <a:rPr lang="en-US" altLang="en-US" smtClean="0">
                <a:solidFill>
                  <a:srgbClr val="009900"/>
                </a:solidFill>
              </a:rPr>
              <a:t>3.27 mol</a:t>
            </a:r>
          </a:p>
        </p:txBody>
      </p:sp>
      <p:pic>
        <p:nvPicPr>
          <p:cNvPr id="14438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457200"/>
            <a:ext cx="4783137" cy="1066800"/>
          </a:xfrm>
        </p:spPr>
        <p:txBody>
          <a:bodyPr/>
          <a:lstStyle/>
          <a:p>
            <a:r>
              <a:rPr lang="en-US" altLang="en-US" dirty="0" smtClean="0"/>
              <a:t>Exercise-7</a:t>
            </a:r>
            <a:endParaRPr lang="en-US" alt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37338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What is the </a:t>
            </a:r>
            <a:r>
              <a:rPr lang="en-US" altLang="en-US" smtClean="0">
                <a:solidFill>
                  <a:srgbClr val="0000FF"/>
                </a:solidFill>
              </a:rPr>
              <a:t>pressure</a:t>
            </a:r>
            <a:r>
              <a:rPr lang="en-US" altLang="en-US" smtClean="0"/>
              <a:t> in a 304.0 L tank that contains 5.670 kg of helium at 25°C? </a:t>
            </a:r>
          </a:p>
          <a:p>
            <a:pPr marL="854075" indent="-3175">
              <a:buFontTx/>
              <a:buNone/>
            </a:pPr>
            <a:endParaRPr lang="en-US" altLang="en-US" sz="2000" smtClean="0"/>
          </a:p>
          <a:p>
            <a:pPr marL="854075" indent="-3175">
              <a:buFontTx/>
              <a:buNone/>
            </a:pPr>
            <a:r>
              <a:rPr lang="en-US" altLang="en-US" sz="3600" smtClean="0"/>
              <a:t>				      </a:t>
            </a:r>
            <a:r>
              <a:rPr lang="en-US" altLang="en-US" smtClean="0">
                <a:solidFill>
                  <a:srgbClr val="009900"/>
                </a:solidFill>
              </a:rPr>
              <a:t>114 atm</a:t>
            </a:r>
          </a:p>
        </p:txBody>
      </p:sp>
      <p:pic>
        <p:nvPicPr>
          <p:cNvPr id="14643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1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181600" cy="990600"/>
          </a:xfrm>
        </p:spPr>
        <p:txBody>
          <a:bodyPr/>
          <a:lstStyle/>
          <a:p>
            <a:r>
              <a:rPr lang="en-US" altLang="en-US" sz="4000" dirty="0" smtClean="0"/>
              <a:t>Exercise-9</a:t>
            </a:r>
            <a:endParaRPr lang="en-US" altLang="en-US" sz="4000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39624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At what </a:t>
            </a:r>
            <a:r>
              <a:rPr lang="en-US" altLang="en-US" smtClean="0">
                <a:solidFill>
                  <a:srgbClr val="0000FF"/>
                </a:solidFill>
              </a:rPr>
              <a:t>temperature</a:t>
            </a:r>
            <a:r>
              <a:rPr lang="en-US" altLang="en-US" smtClean="0"/>
              <a:t> (in </a:t>
            </a:r>
            <a:r>
              <a:rPr lang="en-US" altLang="en-US" smtClean="0">
                <a:cs typeface="Arial" panose="020B0604020202020204" pitchFamily="34" charset="0"/>
              </a:rPr>
              <a:t>°C)</a:t>
            </a:r>
            <a:r>
              <a:rPr lang="en-US" altLang="en-US" smtClean="0"/>
              <a:t> does 121 mL of CO</a:t>
            </a:r>
            <a:r>
              <a:rPr lang="en-US" altLang="en-US" baseline="-25000" smtClean="0"/>
              <a:t>2</a:t>
            </a:r>
            <a:r>
              <a:rPr lang="en-US" altLang="en-US" smtClean="0"/>
              <a:t> at 27°C and 1.05 atm occupy a volume of 293 mL at a pressure of 1.40 atm?</a:t>
            </a:r>
            <a:r>
              <a:rPr lang="en-US" altLang="en-US" sz="3600" smtClean="0"/>
              <a:t> </a:t>
            </a:r>
          </a:p>
          <a:p>
            <a:pPr marL="854075" indent="-3175">
              <a:buFontTx/>
              <a:buNone/>
            </a:pPr>
            <a:endParaRPr lang="en-US" altLang="en-US" sz="2400" smtClean="0"/>
          </a:p>
          <a:p>
            <a:pPr marL="854075" indent="-3175">
              <a:buFontTx/>
              <a:buNone/>
            </a:pPr>
            <a:r>
              <a:rPr lang="en-US" altLang="en-US" sz="3600" smtClean="0"/>
              <a:t>				      </a:t>
            </a:r>
            <a:r>
              <a:rPr lang="en-US" altLang="en-US" sz="3600" smtClean="0">
                <a:solidFill>
                  <a:srgbClr val="009900"/>
                </a:solidFill>
              </a:rPr>
              <a:t> </a:t>
            </a:r>
            <a:r>
              <a:rPr lang="en-US" altLang="en-US" smtClean="0">
                <a:solidFill>
                  <a:srgbClr val="009900"/>
                </a:solidFill>
              </a:rPr>
              <a:t>696°C</a:t>
            </a:r>
          </a:p>
        </p:txBody>
      </p:sp>
      <p:pic>
        <p:nvPicPr>
          <p:cNvPr id="14848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609600"/>
            <a:ext cx="5240337" cy="990600"/>
          </a:xfrm>
        </p:spPr>
        <p:txBody>
          <a:bodyPr/>
          <a:lstStyle/>
          <a:p>
            <a:r>
              <a:rPr lang="en-US" altLang="en-US" dirty="0" smtClean="0"/>
              <a:t>Exercise-10</a:t>
            </a:r>
            <a:endParaRPr lang="en-US" altLang="en-US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38100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A sample of oxygen gas has a volume of 2.50 L at STP.  How many </a:t>
            </a:r>
            <a:r>
              <a:rPr lang="en-US" altLang="en-US" smtClean="0">
                <a:solidFill>
                  <a:srgbClr val="0000FF"/>
                </a:solidFill>
              </a:rPr>
              <a:t>grams</a:t>
            </a:r>
            <a:r>
              <a:rPr lang="en-US" altLang="en-US" smtClean="0"/>
              <a:t> of O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present?  </a:t>
            </a:r>
          </a:p>
          <a:p>
            <a:pPr marL="854075" indent="-3175">
              <a:buFontTx/>
              <a:buNone/>
            </a:pPr>
            <a:endParaRPr lang="en-US" altLang="en-US" smtClean="0"/>
          </a:p>
          <a:p>
            <a:pPr marL="854075" indent="-3175">
              <a:buFontTx/>
              <a:buNone/>
            </a:pPr>
            <a:r>
              <a:rPr lang="en-US" altLang="en-US" smtClean="0"/>
              <a:t>				</a:t>
            </a:r>
            <a:r>
              <a:rPr lang="en-US" altLang="en-US" sz="3600" smtClean="0"/>
              <a:t>         </a:t>
            </a:r>
            <a:r>
              <a:rPr lang="en-US" altLang="en-US" smtClean="0">
                <a:solidFill>
                  <a:srgbClr val="009900"/>
                </a:solidFill>
              </a:rPr>
              <a:t>3.57 g</a:t>
            </a:r>
          </a:p>
        </p:txBody>
      </p:sp>
      <p:pic>
        <p:nvPicPr>
          <p:cNvPr id="150532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457200"/>
            <a:ext cx="4935537" cy="1066800"/>
          </a:xfrm>
        </p:spPr>
        <p:txBody>
          <a:bodyPr/>
          <a:lstStyle/>
          <a:p>
            <a:r>
              <a:rPr lang="en-US" altLang="en-US" dirty="0" smtClean="0"/>
              <a:t>Exercise-11</a:t>
            </a:r>
            <a:endParaRPr lang="en-US" altLang="en-US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77200" cy="24384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dirty="0" smtClean="0"/>
              <a:t>	</a:t>
            </a:r>
            <a:r>
              <a:rPr lang="en-US" altLang="en-US" dirty="0" smtClean="0"/>
              <a:t>What is the density of F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at STP (in g/L)?</a:t>
            </a:r>
          </a:p>
          <a:p>
            <a:pPr marL="854075" indent="-3175">
              <a:buFontTx/>
              <a:buNone/>
            </a:pPr>
            <a:endParaRPr lang="en-US" altLang="en-US" sz="2000" dirty="0" smtClean="0"/>
          </a:p>
          <a:p>
            <a:pPr marL="854075" indent="-3175">
              <a:buFontTx/>
              <a:buNone/>
            </a:pPr>
            <a:r>
              <a:rPr lang="en-US" altLang="en-US" sz="2000" smtClean="0"/>
              <a:t>			</a:t>
            </a:r>
            <a:r>
              <a:rPr lang="en-US" altLang="en-US" sz="3600" smtClean="0"/>
              <a:t>	         </a:t>
            </a:r>
            <a:r>
              <a:rPr lang="en-US" altLang="en-US" smtClean="0">
                <a:solidFill>
                  <a:srgbClr val="009900"/>
                </a:solidFill>
              </a:rPr>
              <a:t>1.70 g/L</a:t>
            </a:r>
          </a:p>
        </p:txBody>
      </p:sp>
      <p:pic>
        <p:nvPicPr>
          <p:cNvPr id="15258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pressure of a gas is measured as 2.5 atm. Represent this pressure in both torr and pascals.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600" smtClean="0"/>
              <a:t>Pressure Conversions: An Example</a:t>
            </a: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905000" y="3276600"/>
          <a:ext cx="50577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4" imgW="5054600" imgH="787400" progId="Equation.BREE4">
                  <p:embed/>
                </p:oleObj>
              </mc:Choice>
              <mc:Fallback>
                <p:oleObj name="Equation" r:id="rId4" imgW="5054600" imgH="787400" progId="Equation.BREE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50577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1981200" y="4876800"/>
          <a:ext cx="54006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6" imgW="5397500" imgH="787400" progId="Equation.BREE4">
                  <p:embed/>
                </p:oleObj>
              </mc:Choice>
              <mc:Fallback>
                <p:oleObj name="Equation" r:id="rId6" imgW="5397500" imgH="7874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54006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2590800" y="35052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4038600" y="38100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V="1">
            <a:off x="2667000" y="51054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V="1">
            <a:off x="4343400" y="53340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autoUpdateAnimBg="0"/>
      <p:bldP spid="63491" grpId="0" autoUpdateAnimBg="0"/>
      <p:bldP spid="63494" grpId="0" animBg="1"/>
      <p:bldP spid="63495" grpId="0" animBg="1"/>
      <p:bldP spid="63496" grpId="0" animBg="1"/>
      <p:bldP spid="634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Boyle’s Law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lvl="1" eaLnBrk="1" hangingPunct="1"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z="3200" i="1" smtClean="0"/>
              <a:t>For a given quantity of gas at constant temperature, volume is </a:t>
            </a:r>
            <a:r>
              <a:rPr lang="en-US" altLang="en-US" sz="3200" i="1" u="sng" smtClean="0"/>
              <a:t>inversely proportional to pressure</a:t>
            </a:r>
            <a:r>
              <a:rPr lang="en-US" altLang="en-US" sz="3200" i="1" smtClean="0"/>
              <a:t>;</a:t>
            </a:r>
          </a:p>
          <a:p>
            <a:pPr lvl="1" eaLnBrk="1" hangingPunct="1">
              <a:buFontTx/>
              <a:buNone/>
            </a:pPr>
            <a:endParaRPr lang="en-US" altLang="en-US" i="1" smtClean="0"/>
          </a:p>
          <a:p>
            <a:pPr lvl="1" eaLnBrk="1" hangingPunct="1">
              <a:buFontTx/>
              <a:buNone/>
            </a:pPr>
            <a:r>
              <a:rPr lang="en-US" altLang="en-US" sz="3200" b="1" smtClean="0"/>
              <a:t>	</a:t>
            </a:r>
            <a:r>
              <a:rPr lang="en-US" altLang="en-US" sz="3200" smtClean="0"/>
              <a:t>V = </a:t>
            </a:r>
            <a:r>
              <a:rPr lang="en-US" altLang="en-US" sz="3200" i="1" smtClean="0"/>
              <a:t>b</a:t>
            </a:r>
            <a:r>
              <a:rPr lang="en-US" altLang="en-US" sz="3200" smtClean="0"/>
              <a:t>/P</a:t>
            </a:r>
            <a:r>
              <a:rPr lang="en-US" altLang="en-US" smtClean="0"/>
              <a:t> (</a:t>
            </a:r>
            <a:r>
              <a:rPr lang="en-US" altLang="en-US" i="1" smtClean="0"/>
              <a:t>b</a:t>
            </a:r>
            <a:r>
              <a:rPr lang="en-US" altLang="en-US" smtClean="0"/>
              <a:t> is a proportionality constant);  </a:t>
            </a:r>
            <a:r>
              <a:rPr lang="en-US" altLang="en-US" sz="3200" smtClean="0"/>
              <a:t>P</a:t>
            </a:r>
            <a:r>
              <a:rPr lang="en-US" altLang="en-US" sz="3200" baseline="-25000" smtClean="0"/>
              <a:t>1</a:t>
            </a:r>
            <a:r>
              <a:rPr lang="en-US" altLang="en-US" sz="3200" smtClean="0"/>
              <a:t>V</a:t>
            </a:r>
            <a:r>
              <a:rPr lang="en-US" altLang="en-US" sz="3200" baseline="-25000" smtClean="0"/>
              <a:t>1</a:t>
            </a:r>
            <a:r>
              <a:rPr lang="en-US" altLang="en-US" sz="3200" smtClean="0"/>
              <a:t> = P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V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2686</Words>
  <Application>Microsoft Office PowerPoint</Application>
  <PresentationFormat>On-screen Show (4:3)</PresentationFormat>
  <Paragraphs>439</Paragraphs>
  <Slides>78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78</vt:i4>
      </vt:variant>
    </vt:vector>
  </HeadingPairs>
  <TitlesOfParts>
    <vt:vector size="92" baseType="lpstr">
      <vt:lpstr>Times New Roman</vt:lpstr>
      <vt:lpstr>Arial</vt:lpstr>
      <vt:lpstr>Calibri</vt:lpstr>
      <vt:lpstr>Cambria Math</vt:lpstr>
      <vt:lpstr>Symbol</vt:lpstr>
      <vt:lpstr>Wingdings</vt:lpstr>
      <vt:lpstr>MS Mincho</vt:lpstr>
      <vt:lpstr>Courier New</vt:lpstr>
      <vt:lpstr>Times</vt:lpstr>
      <vt:lpstr>Default Design</vt:lpstr>
      <vt:lpstr>Brownstone Equation Editor 5.0 Equation</vt:lpstr>
      <vt:lpstr>Microsoft Equation 3.0</vt:lpstr>
      <vt:lpstr>Corel Equation 1.0 Equation</vt:lpstr>
      <vt:lpstr>Adobe Photoshop Elements Image</vt:lpstr>
      <vt:lpstr>Gases – Topic Outlines</vt:lpstr>
      <vt:lpstr>Pressure</vt:lpstr>
      <vt:lpstr>Gas and Liquid Pressure</vt:lpstr>
      <vt:lpstr>Barometer</vt:lpstr>
      <vt:lpstr>Opened-end Manometer</vt:lpstr>
      <vt:lpstr>Opened-end Mercury Manometers</vt:lpstr>
      <vt:lpstr>Manometer or Pressure Gauge</vt:lpstr>
      <vt:lpstr>Pressure Conversions: An Example</vt:lpstr>
      <vt:lpstr>Boyle’s Law</vt:lpstr>
      <vt:lpstr>Boyle’s Law</vt:lpstr>
      <vt:lpstr>Charles’s Law</vt:lpstr>
      <vt:lpstr>Charles’s Law</vt:lpstr>
      <vt:lpstr>Charles’s Law</vt:lpstr>
      <vt:lpstr>Avogadro’s Law</vt:lpstr>
      <vt:lpstr>Avogadro’s Law</vt:lpstr>
      <vt:lpstr>Ideal Gas Law</vt:lpstr>
      <vt:lpstr>Molar Volume of an Ideal Gas</vt:lpstr>
      <vt:lpstr>Standard Temperature and Pressure</vt:lpstr>
      <vt:lpstr>Dalton’s Law of Partial Pressure</vt:lpstr>
      <vt:lpstr>Exercise-1</vt:lpstr>
      <vt:lpstr>Density and Molar Mass of Gases</vt:lpstr>
      <vt:lpstr>Molar Mass of a Gas</vt:lpstr>
      <vt:lpstr>Model/Theory to explain Gas Behavior</vt:lpstr>
      <vt:lpstr>Postulates in Kinetic Molecular Theory</vt:lpstr>
      <vt:lpstr>Postulates of the Kinetic Molecular Theory</vt:lpstr>
      <vt:lpstr>Postulates of the Kinetic Molecular Theory</vt:lpstr>
      <vt:lpstr>Postulates of the Kinetic Molecular Theory</vt:lpstr>
      <vt:lpstr>Kinetic Molecular Theory</vt:lpstr>
      <vt:lpstr>Kinetic Molecular Theory</vt:lpstr>
      <vt:lpstr>KMT Explanation of Boyle’s Law</vt:lpstr>
      <vt:lpstr>KMT Explanation of Charles’s Law</vt:lpstr>
      <vt:lpstr>KMT Explanation of Charles’s Law</vt:lpstr>
      <vt:lpstr>KMT Explanation of Avogadro’s Law</vt:lpstr>
      <vt:lpstr>Root Mean Square Velocity</vt:lpstr>
      <vt:lpstr>Diffusion and Effusion</vt:lpstr>
      <vt:lpstr>Graham’s Law of Effusion</vt:lpstr>
      <vt:lpstr>Molar Mass Determination using Relative Rate of Effusion</vt:lpstr>
      <vt:lpstr>Real Gases</vt:lpstr>
      <vt:lpstr>Plots of PV/nRT Versus P for Several Gases (200 K)</vt:lpstr>
      <vt:lpstr>Plots of PV/nRT Versus P for Nitrogen Gas at Three Temperatures</vt:lpstr>
      <vt:lpstr>Real Gases</vt:lpstr>
      <vt:lpstr>Correction for Real Gases</vt:lpstr>
      <vt:lpstr>Real Gases (van der Waals Equation)</vt:lpstr>
      <vt:lpstr>Values of the van der Waals Constants for Some Gases</vt:lpstr>
      <vt:lpstr>Characteristics Real Gases</vt:lpstr>
      <vt:lpstr>Pressure of Real Gases</vt:lpstr>
      <vt:lpstr>Concept Check</vt:lpstr>
      <vt:lpstr>Concept Check</vt:lpstr>
      <vt:lpstr>Concept Check</vt:lpstr>
      <vt:lpstr>Concept Check</vt:lpstr>
      <vt:lpstr>The Atmosphere</vt:lpstr>
      <vt:lpstr>Atmospheric Chemistry</vt:lpstr>
      <vt:lpstr>Troposphere</vt:lpstr>
      <vt:lpstr>Stratosphere</vt:lpstr>
      <vt:lpstr>The Ozone Layer</vt:lpstr>
      <vt:lpstr>Destruction of Ozone Layer</vt:lpstr>
      <vt:lpstr>Air Pollution</vt:lpstr>
      <vt:lpstr>Atmospheric Pollutants </vt:lpstr>
      <vt:lpstr>Atmospheric Pollutants</vt:lpstr>
      <vt:lpstr>The Formation of Acid Rain, HNO3</vt:lpstr>
      <vt:lpstr>Sulfur Oxides  (from Burning Coal for Electricity)</vt:lpstr>
      <vt:lpstr>The Formation of Acid Rain, H2SO4</vt:lpstr>
      <vt:lpstr>Removal of SO2 From Flu-Gas</vt:lpstr>
      <vt:lpstr>A Schematic Diagram of a Scrubber</vt:lpstr>
      <vt:lpstr>Explain the following:</vt:lpstr>
      <vt:lpstr>Concept Check</vt:lpstr>
      <vt:lpstr>Concept Check</vt:lpstr>
      <vt:lpstr>Concept Check</vt:lpstr>
      <vt:lpstr>Concept Check</vt:lpstr>
      <vt:lpstr>Exercise-2</vt:lpstr>
      <vt:lpstr>Exercise-3</vt:lpstr>
      <vt:lpstr>Exercise-4</vt:lpstr>
      <vt:lpstr>Exercise-5</vt:lpstr>
      <vt:lpstr>Exercise-6</vt:lpstr>
      <vt:lpstr>Exercise-7</vt:lpstr>
      <vt:lpstr>Exercise-9</vt:lpstr>
      <vt:lpstr>Exercise-10</vt:lpstr>
      <vt:lpstr>Exercise-11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Gases</dc:title>
  <dc:creator>Siraj Omar</dc:creator>
  <cp:lastModifiedBy>Siraj Omar</cp:lastModifiedBy>
  <cp:revision>56</cp:revision>
  <dcterms:created xsi:type="dcterms:W3CDTF">2008-01-01T01:42:03Z</dcterms:created>
  <dcterms:modified xsi:type="dcterms:W3CDTF">2018-04-23T05:24:03Z</dcterms:modified>
</cp:coreProperties>
</file>