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2"/>
  </p:notesMasterIdLst>
  <p:sldIdLst>
    <p:sldId id="257" r:id="rId2"/>
    <p:sldId id="309" r:id="rId3"/>
    <p:sldId id="416" r:id="rId4"/>
    <p:sldId id="258" r:id="rId5"/>
    <p:sldId id="259" r:id="rId6"/>
    <p:sldId id="310" r:id="rId7"/>
    <p:sldId id="260" r:id="rId8"/>
    <p:sldId id="311" r:id="rId9"/>
    <p:sldId id="415" r:id="rId10"/>
    <p:sldId id="390" r:id="rId11"/>
    <p:sldId id="389" r:id="rId12"/>
    <p:sldId id="317" r:id="rId13"/>
    <p:sldId id="261" r:id="rId14"/>
    <p:sldId id="262" r:id="rId15"/>
    <p:sldId id="313" r:id="rId16"/>
    <p:sldId id="263" r:id="rId17"/>
    <p:sldId id="264" r:id="rId18"/>
    <p:sldId id="265" r:id="rId19"/>
    <p:sldId id="266" r:id="rId20"/>
    <p:sldId id="314" r:id="rId21"/>
    <p:sldId id="418" r:id="rId22"/>
    <p:sldId id="323" r:id="rId23"/>
    <p:sldId id="384" r:id="rId24"/>
    <p:sldId id="267" r:id="rId25"/>
    <p:sldId id="318" r:id="rId26"/>
    <p:sldId id="319" r:id="rId27"/>
    <p:sldId id="321" r:id="rId28"/>
    <p:sldId id="322" r:id="rId29"/>
    <p:sldId id="324" r:id="rId30"/>
    <p:sldId id="325" r:id="rId31"/>
    <p:sldId id="268" r:id="rId32"/>
    <p:sldId id="315" r:id="rId33"/>
    <p:sldId id="316" r:id="rId34"/>
    <p:sldId id="269" r:id="rId35"/>
    <p:sldId id="270" r:id="rId36"/>
    <p:sldId id="327" r:id="rId37"/>
    <p:sldId id="326" r:id="rId38"/>
    <p:sldId id="349" r:id="rId39"/>
    <p:sldId id="350" r:id="rId40"/>
    <p:sldId id="329" r:id="rId41"/>
    <p:sldId id="330" r:id="rId42"/>
    <p:sldId id="328" r:id="rId43"/>
    <p:sldId id="332" r:id="rId44"/>
    <p:sldId id="333" r:id="rId45"/>
    <p:sldId id="271" r:id="rId46"/>
    <p:sldId id="272" r:id="rId47"/>
    <p:sldId id="385" r:id="rId48"/>
    <p:sldId id="273" r:id="rId49"/>
    <p:sldId id="274" r:id="rId50"/>
    <p:sldId id="275" r:id="rId51"/>
    <p:sldId id="334" r:id="rId52"/>
    <p:sldId id="335" r:id="rId53"/>
    <p:sldId id="337" r:id="rId54"/>
    <p:sldId id="392" r:id="rId55"/>
    <p:sldId id="419" r:id="rId56"/>
    <p:sldId id="336" r:id="rId57"/>
    <p:sldId id="338" r:id="rId58"/>
    <p:sldId id="339" r:id="rId59"/>
    <p:sldId id="393" r:id="rId60"/>
    <p:sldId id="340" r:id="rId61"/>
    <p:sldId id="387" r:id="rId62"/>
    <p:sldId id="341" r:id="rId63"/>
    <p:sldId id="277" r:id="rId64"/>
    <p:sldId id="278" r:id="rId65"/>
    <p:sldId id="276" r:id="rId66"/>
    <p:sldId id="394" r:id="rId67"/>
    <p:sldId id="342" r:id="rId68"/>
    <p:sldId id="395" r:id="rId69"/>
    <p:sldId id="396" r:id="rId70"/>
    <p:sldId id="343" r:id="rId71"/>
    <p:sldId id="397" r:id="rId72"/>
    <p:sldId id="379" r:id="rId73"/>
    <p:sldId id="344" r:id="rId74"/>
    <p:sldId id="345" r:id="rId75"/>
    <p:sldId id="398" r:id="rId76"/>
    <p:sldId id="348" r:id="rId77"/>
    <p:sldId id="417" r:id="rId78"/>
    <p:sldId id="399" r:id="rId79"/>
    <p:sldId id="346" r:id="rId80"/>
    <p:sldId id="402" r:id="rId81"/>
    <p:sldId id="347" r:id="rId82"/>
    <p:sldId id="279" r:id="rId83"/>
    <p:sldId id="406" r:id="rId84"/>
    <p:sldId id="280" r:id="rId85"/>
    <p:sldId id="408" r:id="rId86"/>
    <p:sldId id="369" r:id="rId87"/>
    <p:sldId id="407" r:id="rId88"/>
    <p:sldId id="370" r:id="rId89"/>
    <p:sldId id="371" r:id="rId90"/>
    <p:sldId id="281" r:id="rId91"/>
    <p:sldId id="282" r:id="rId92"/>
    <p:sldId id="352" r:id="rId93"/>
    <p:sldId id="353" r:id="rId94"/>
    <p:sldId id="283" r:id="rId95"/>
    <p:sldId id="351" r:id="rId96"/>
    <p:sldId id="374" r:id="rId97"/>
    <p:sldId id="414" r:id="rId98"/>
    <p:sldId id="388" r:id="rId99"/>
    <p:sldId id="284" r:id="rId100"/>
    <p:sldId id="411" r:id="rId101"/>
    <p:sldId id="285" r:id="rId102"/>
    <p:sldId id="286" r:id="rId103"/>
    <p:sldId id="420" r:id="rId104"/>
    <p:sldId id="421" r:id="rId105"/>
    <p:sldId id="287" r:id="rId106"/>
    <p:sldId id="372" r:id="rId107"/>
    <p:sldId id="373" r:id="rId108"/>
    <p:sldId id="288" r:id="rId109"/>
    <p:sldId id="289" r:id="rId110"/>
    <p:sldId id="409" r:id="rId111"/>
    <p:sldId id="410" r:id="rId112"/>
    <p:sldId id="412" r:id="rId113"/>
    <p:sldId id="355" r:id="rId114"/>
    <p:sldId id="290" r:id="rId115"/>
    <p:sldId id="422" r:id="rId116"/>
    <p:sldId id="423" r:id="rId117"/>
    <p:sldId id="413" r:id="rId118"/>
    <p:sldId id="356" r:id="rId119"/>
    <p:sldId id="368" r:id="rId120"/>
    <p:sldId id="354" r:id="rId121"/>
    <p:sldId id="377" r:id="rId122"/>
    <p:sldId id="291" r:id="rId123"/>
    <p:sldId id="292" r:id="rId124"/>
    <p:sldId id="293" r:id="rId125"/>
    <p:sldId id="357" r:id="rId126"/>
    <p:sldId id="360" r:id="rId127"/>
    <p:sldId id="294" r:id="rId128"/>
    <p:sldId id="295" r:id="rId129"/>
    <p:sldId id="296" r:id="rId130"/>
    <p:sldId id="297" r:id="rId131"/>
    <p:sldId id="298" r:id="rId132"/>
    <p:sldId id="424" r:id="rId133"/>
    <p:sldId id="358" r:id="rId134"/>
    <p:sldId id="359" r:id="rId135"/>
    <p:sldId id="378" r:id="rId136"/>
    <p:sldId id="299" r:id="rId137"/>
    <p:sldId id="300" r:id="rId138"/>
    <p:sldId id="301" r:id="rId139"/>
    <p:sldId id="302" r:id="rId140"/>
    <p:sldId id="303" r:id="rId141"/>
    <p:sldId id="304" r:id="rId142"/>
    <p:sldId id="366" r:id="rId143"/>
    <p:sldId id="367" r:id="rId144"/>
    <p:sldId id="361" r:id="rId145"/>
    <p:sldId id="362" r:id="rId146"/>
    <p:sldId id="363" r:id="rId147"/>
    <p:sldId id="375" r:id="rId148"/>
    <p:sldId id="376" r:id="rId149"/>
    <p:sldId id="364" r:id="rId150"/>
    <p:sldId id="425" r:id="rId151"/>
    <p:sldId id="426" r:id="rId152"/>
    <p:sldId id="427" r:id="rId153"/>
    <p:sldId id="365" r:id="rId154"/>
    <p:sldId id="381" r:id="rId155"/>
    <p:sldId id="305" r:id="rId156"/>
    <p:sldId id="306" r:id="rId157"/>
    <p:sldId id="307" r:id="rId158"/>
    <p:sldId id="308" r:id="rId159"/>
    <p:sldId id="382" r:id="rId160"/>
    <p:sldId id="383" r:id="rId1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 baseline="36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97" autoAdjust="0"/>
  </p:normalViewPr>
  <p:slideViewPr>
    <p:cSldViewPr>
      <p:cViewPr varScale="1">
        <p:scale>
          <a:sx n="97" d="100"/>
          <a:sy n="97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 smtClean="0"/>
            </a:lvl1pPr>
          </a:lstStyle>
          <a:p>
            <a:pPr>
              <a:defRPr/>
            </a:pPr>
            <a:fld id="{56382108-7361-43D4-AE0D-D34860CF1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45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6F06DC-1BB8-45AF-AB50-5925DDB28BA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07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8D94A4-3B05-4988-B892-88583F35139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2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146111-EC3F-4CB0-A339-538D44316BF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14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3E336-080A-4D4B-9983-09EA7CBEBE6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NaOH(</a:t>
            </a:r>
            <a:r>
              <a:rPr lang="en-US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) + H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431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7FBB2A-3F23-42EB-9481-3F5DBC378C87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8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239695-8A51-42B3-BE99-C015F889EA33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) + LiOH(</a:t>
            </a:r>
            <a:r>
              <a:rPr lang="en-US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4191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17CC9A-9046-46D4-86FC-F08650EA7AD7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9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8B2D3F-16DE-4CE2-8017-AABC00C16570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87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0EDD9-0224-4245-9254-88666BD3D315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64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8C063-C781-4A01-B38D-492ECAA9E46F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43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40BDD-C6EC-4F4D-B7F8-DE4A914A0658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3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D8C75D-FDD7-4CAB-AE2C-D62FD361B56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70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FBCA83-4C23-45BF-A0E9-7919765AD24E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91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98F6A-CDE2-4520-85D0-05AC282D2605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9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02B55-DD3A-4ABD-B0E0-DD9F63DB083D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10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EAAEB0-B2CC-48F3-A581-541E9041CC91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43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5BE80-FD2E-4312-B64E-939820D1313B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51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297BA-AC34-4C1C-9460-483CDA4CD7B0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29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6FEDB-0BC5-494A-A13B-E736D508415C}" type="slidenum">
              <a:rPr lang="en-US" altLang="en-US"/>
              <a:pPr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75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A0334B-9515-4070-9C35-DFB405A6CAEC}" type="slidenum">
              <a:rPr lang="en-US" altLang="en-US"/>
              <a:pPr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36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9727B-A900-4C02-97C8-DAACEAC5D435}" type="slidenum">
              <a:rPr lang="en-US" altLang="en-US"/>
              <a:pPr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01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639ED-55A9-4C2E-84AB-A9F902948027}" type="slidenum">
              <a:rPr lang="en-US" altLang="en-US"/>
              <a:pPr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0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A8C75-96FF-404D-886A-8FAC57E16AB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96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87C50C-1CDF-440A-9BEB-8CBA947FF2E9}" type="slidenum">
              <a:rPr lang="en-US" altLang="en-US"/>
              <a:pPr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86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D4136-5E16-40F4-A5DF-1C5A266AB184}" type="slidenum">
              <a:rPr lang="en-US" altLang="en-US"/>
              <a:pPr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10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9F0C2-56E1-4C56-AE26-F060DCD9F7CC}" type="slidenum">
              <a:rPr lang="en-US" altLang="en-US"/>
              <a:pPr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8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768CDB-F3AF-4DF3-B21F-B59D011D647A}" type="slidenum">
              <a:rPr lang="en-US" altLang="en-US"/>
              <a:pPr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4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570E23-5652-4A15-903E-FA3A13B62424}" type="slidenum">
              <a:rPr lang="en-US" altLang="en-US"/>
              <a:pPr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2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963DCD-A4B3-47CA-A6AE-89741CFA03B0}" type="slidenum">
              <a:rPr lang="en-US" altLang="en-US"/>
              <a:pPr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25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24C617-189A-4A87-A858-CB1F83A746B5}" type="slidenum">
              <a:rPr lang="en-US" altLang="en-US"/>
              <a:pPr>
                <a:spcBef>
                  <a:spcPct val="0"/>
                </a:spcBef>
              </a:pPr>
              <a:t>122</a:t>
            </a:fld>
            <a:endParaRPr lang="en-US" alt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10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F07A1-8A67-4E13-958C-B4A840B4287A}" type="slidenum">
              <a:rPr lang="en-US" altLang="en-US"/>
              <a:pPr>
                <a:spcBef>
                  <a:spcPct val="0"/>
                </a:spcBef>
              </a:pPr>
              <a:t>123</a:t>
            </a:fld>
            <a:endParaRPr lang="en-US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100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6BBB77-33E7-4820-9099-E6A5806BD81A}" type="slidenum">
              <a:rPr lang="en-US" altLang="en-US"/>
              <a:pPr>
                <a:spcBef>
                  <a:spcPct val="0"/>
                </a:spcBef>
              </a:pPr>
              <a:t>124</a:t>
            </a:fld>
            <a:endParaRPr lang="en-US" alt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57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99A2AA-4FB4-436F-B7B1-1E104F39E0A9}" type="slidenum">
              <a:rPr lang="en-US" altLang="en-US"/>
              <a:pPr>
                <a:spcBef>
                  <a:spcPct val="0"/>
                </a:spcBef>
              </a:pPr>
              <a:t>127</a:t>
            </a:fld>
            <a:endParaRPr lang="en-US" alt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5430B-D3AC-4D65-BDEA-CD733CCEE6D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713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A07D37-7D82-4E00-B4F6-0C498B6928AE}" type="slidenum">
              <a:rPr lang="en-US" altLang="en-US"/>
              <a:pPr>
                <a:spcBef>
                  <a:spcPct val="0"/>
                </a:spcBef>
              </a:pPr>
              <a:t>128</a:t>
            </a:fld>
            <a:endParaRPr lang="en-US" alt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59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D56D54-5870-48A5-8798-FFACF8DEB431}" type="slidenum">
              <a:rPr lang="en-US" altLang="en-US"/>
              <a:pPr>
                <a:spcBef>
                  <a:spcPct val="0"/>
                </a:spcBef>
              </a:pPr>
              <a:t>129</a:t>
            </a:fld>
            <a:endParaRPr lang="en-US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53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6FD9C1-5850-4C61-A706-43C9CE9C69AC}" type="slidenum">
              <a:rPr lang="en-US" altLang="en-US"/>
              <a:pPr>
                <a:spcBef>
                  <a:spcPct val="0"/>
                </a:spcBef>
              </a:pPr>
              <a:t>130</a:t>
            </a:fld>
            <a:endParaRPr lang="en-US" alt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22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230F21-7435-4FB3-AC17-BAC936D7CBAA}" type="slidenum">
              <a:rPr lang="en-US" altLang="en-US"/>
              <a:pPr>
                <a:spcBef>
                  <a:spcPct val="0"/>
                </a:spcBef>
              </a:pPr>
              <a:t>131</a:t>
            </a:fld>
            <a:endParaRPr lang="en-US" alt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518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E289-276F-42BD-84AE-BCBB75C0F018}" type="slidenum">
              <a:rPr lang="en-US" altLang="en-US"/>
              <a:pPr>
                <a:spcBef>
                  <a:spcPct val="0"/>
                </a:spcBef>
              </a:pPr>
              <a:t>136</a:t>
            </a:fld>
            <a:endParaRPr lang="en-US" alt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924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A4EE2B-8CCE-4D08-A87A-8A593C5E880C}" type="slidenum">
              <a:rPr lang="en-US" altLang="en-US"/>
              <a:pPr>
                <a:spcBef>
                  <a:spcPct val="0"/>
                </a:spcBef>
              </a:pPr>
              <a:t>137</a:t>
            </a:fld>
            <a:endParaRPr lang="en-US" alt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2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F7DD6-B376-4425-AC0B-822F35B3D0B5}" type="slidenum">
              <a:rPr lang="en-US" altLang="en-US"/>
              <a:pPr>
                <a:spcBef>
                  <a:spcPct val="0"/>
                </a:spcBef>
              </a:pPr>
              <a:t>138</a:t>
            </a:fld>
            <a:endParaRPr lang="en-US" alt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03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B1313-2C7E-44E9-8852-A9ECAA5A33A1}" type="slidenum">
              <a:rPr lang="en-US" altLang="en-US"/>
              <a:pPr>
                <a:spcBef>
                  <a:spcPct val="0"/>
                </a:spcBef>
              </a:pPr>
              <a:t>139</a:t>
            </a:fld>
            <a:endParaRPr lang="en-US" alt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00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4A0489-F434-4968-BE9B-9750D6FAA5ED}" type="slidenum">
              <a:rPr lang="en-US" altLang="en-US"/>
              <a:pPr>
                <a:spcBef>
                  <a:spcPct val="0"/>
                </a:spcBef>
              </a:pPr>
              <a:t>140</a:t>
            </a:fld>
            <a:endParaRPr lang="en-US" alt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39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A0F11-E766-44D5-ACED-5037F7646566}" type="slidenum">
              <a:rPr lang="en-US" altLang="en-US"/>
              <a:pPr>
                <a:spcBef>
                  <a:spcPct val="0"/>
                </a:spcBef>
              </a:pPr>
              <a:t>141</a:t>
            </a:fld>
            <a:endParaRPr lang="en-US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4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631B24-344B-4AAB-9120-DBE7555F5AF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Na should be the larger atom because the electrons are not bound as tightly due to a smaller effective nuclear charge.</a:t>
            </a:r>
          </a:p>
        </p:txBody>
      </p:sp>
    </p:spTree>
    <p:extLst>
      <p:ext uri="{BB962C8B-B14F-4D97-AF65-F5344CB8AC3E}">
        <p14:creationId xmlns:p14="http://schemas.microsoft.com/office/powerpoint/2010/main" val="38448855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FE8D18-745D-4339-962B-6A235A39C1E7}" type="slidenum">
              <a:rPr lang="en-US" altLang="en-US"/>
              <a:pPr>
                <a:spcBef>
                  <a:spcPct val="0"/>
                </a:spcBef>
              </a:pPr>
              <a:t>155</a:t>
            </a:fld>
            <a:endParaRPr lang="en-US" alt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79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03A9D-F298-4A0C-A506-D407F9381BFD}" type="slidenum">
              <a:rPr lang="en-US" altLang="en-US"/>
              <a:pPr>
                <a:spcBef>
                  <a:spcPct val="0"/>
                </a:spcBef>
              </a:pPr>
              <a:t>156</a:t>
            </a:fld>
            <a:endParaRPr lang="en-US" alt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898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F8DB8E-23CA-4A9D-867F-1E22F4CCF67C}" type="slidenum">
              <a:rPr lang="en-US" altLang="en-US"/>
              <a:pPr>
                <a:spcBef>
                  <a:spcPct val="0"/>
                </a:spcBef>
              </a:pPr>
              <a:t>157</a:t>
            </a:fld>
            <a:endParaRPr lang="en-US" alt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“a”. The Group 1A elements, alkali metals, are very reactive.</a:t>
            </a:r>
          </a:p>
        </p:txBody>
      </p:sp>
    </p:spTree>
    <p:extLst>
      <p:ext uri="{BB962C8B-B14F-4D97-AF65-F5344CB8AC3E}">
        <p14:creationId xmlns:p14="http://schemas.microsoft.com/office/powerpoint/2010/main" val="10450680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FABF5-BA5A-4A3F-92CB-372D2CFE756A}" type="slidenum">
              <a:rPr lang="en-US" altLang="en-US"/>
              <a:pPr>
                <a:spcBef>
                  <a:spcPct val="0"/>
                </a:spcBef>
              </a:pPr>
              <a:t>158</a:t>
            </a:fld>
            <a:endParaRPr lang="en-US" alt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“e”.</a:t>
            </a:r>
          </a:p>
        </p:txBody>
      </p:sp>
    </p:spTree>
    <p:extLst>
      <p:ext uri="{BB962C8B-B14F-4D97-AF65-F5344CB8AC3E}">
        <p14:creationId xmlns:p14="http://schemas.microsoft.com/office/powerpoint/2010/main" val="104930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04DF8E-54D7-42A2-842F-B06BDB59C82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Cs should be the larger atom because of the increase in orbital sizes in successive principal quantum levels (to accommodate more electrons).</a:t>
            </a:r>
          </a:p>
        </p:txBody>
      </p:sp>
    </p:spTree>
    <p:extLst>
      <p:ext uri="{BB962C8B-B14F-4D97-AF65-F5344CB8AC3E}">
        <p14:creationId xmlns:p14="http://schemas.microsoft.com/office/powerpoint/2010/main" val="399808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92AE38-85A3-432F-A722-1579E65A7EE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Cs should be the larger atom because of the increase in orbital sizes in successive principal quantum levels (to accommodate more electrons).</a:t>
            </a:r>
          </a:p>
        </p:txBody>
      </p:sp>
    </p:spTree>
    <p:extLst>
      <p:ext uri="{BB962C8B-B14F-4D97-AF65-F5344CB8AC3E}">
        <p14:creationId xmlns:p14="http://schemas.microsoft.com/office/powerpoint/2010/main" val="151913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98F4D7-CD2E-426B-A667-1C6D5C9DB4B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0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B6EA33-A4A3-4A5F-B1C7-0351831798C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9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9A54-DA03-4720-B4B4-E81B9B5A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6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D24F-A0C1-4130-82A0-9174A1F03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0A2F-8128-41FA-B955-0B09FA472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6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8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3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22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42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0C6B-F21C-4DBD-B595-06E98593E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334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25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99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5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FB85-44D6-4F9B-B07A-36898304C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79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E1FC-E069-4618-8F5C-8944FB790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8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DF1B3-A7E0-4102-A255-5A23507FA7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80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AF74-D5F0-4131-9263-5B69F85B3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59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4C9F-A55B-479D-953D-B0AB84570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8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2CD1-028C-45D6-A618-CDCDB5953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EB0F-852E-4717-9CEB-883B4EE73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7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>
              <a:defRPr/>
            </a:pPr>
            <a:fld id="{65D73558-8876-408C-9B4D-4B99E0A95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4.xml"/><Relationship Id="rId7" Type="http://schemas.openxmlformats.org/officeDocument/2006/relationships/slide" Target="slide3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8.xml"/><Relationship Id="rId4" Type="http://schemas.openxmlformats.org/officeDocument/2006/relationships/hyperlink" Target="file:///\\marcus\HMC07\Projects\Input\To_LearningMate\2008\zumdahl8e_lecture_outline\Chapter_20\Chapter_20_Intro.ppt#-1,2,Slide 2" TargetMode="External"/><Relationship Id="rId9" Type="http://schemas.openxmlformats.org/officeDocument/2006/relationships/slide" Target="slide6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.bin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0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8.xml"/><Relationship Id="rId3" Type="http://schemas.openxmlformats.org/officeDocument/2006/relationships/slide" Target="slide82.xml"/><Relationship Id="rId7" Type="http://schemas.openxmlformats.org/officeDocument/2006/relationships/slide" Target="slide124.xml"/><Relationship Id="rId2" Type="http://schemas.openxmlformats.org/officeDocument/2006/relationships/hyperlink" Target="file:///\\marcus\HMC07\Projects\Input\To_LearningMate\2008\zumdahl8e_lecture_outline\Chapter_20\Chapter_20_Intro.ppt#-1,2,Slide 2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22.xml"/><Relationship Id="rId5" Type="http://schemas.openxmlformats.org/officeDocument/2006/relationships/slide" Target="slide108.xml"/><Relationship Id="rId10" Type="http://schemas.openxmlformats.org/officeDocument/2006/relationships/slide" Target="slide155.xml"/><Relationship Id="rId4" Type="http://schemas.openxmlformats.org/officeDocument/2006/relationships/slide" Target="slide90.xml"/><Relationship Id="rId9" Type="http://schemas.openxmlformats.org/officeDocument/2006/relationships/slide" Target="slide1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543300"/>
          </a:xfrm>
          <a:noFill/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 Survey of the Representative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The Group 1A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The Chemistry of Hydrogen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The Group 2A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The Group 3A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The Group 4A Elements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086600" cy="10668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representative Elements: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1A – 4A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</a:rPr>
              <a:t>Trends in Electron Affinity</a:t>
            </a:r>
            <a:endParaRPr lang="en-US" altLang="en-US" sz="40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</a:rPr>
              <a:t>Electron afffinity (EA) = energy released when an electron is added to gaseous atom;</a:t>
            </a:r>
          </a:p>
          <a:p>
            <a:r>
              <a:rPr lang="en-US" altLang="en-US" sz="2800" smtClean="0">
                <a:latin typeface="Times New Roman" panose="02020603050405020304" pitchFamily="18" charset="0"/>
              </a:rPr>
              <a:t>Electron affinity increases from left to right and decreases from top to bottom: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C &lt; N &lt; O &lt; F;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I &lt; Br &lt; F &lt; Cl </a:t>
            </a:r>
            <a:r>
              <a:rPr lang="en-US" altLang="en-US" sz="2400" smtClean="0">
                <a:latin typeface="Times New Roman" panose="02020603050405020304" pitchFamily="18" charset="0"/>
              </a:rPr>
              <a:t>(anomaly between Cl and F. Why?)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Nitrogen</a:t>
            </a:r>
          </a:p>
        </p:txBody>
      </p:sp>
      <p:pic>
        <p:nvPicPr>
          <p:cNvPr id="130051" name="Picture 4" descr="TB23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63663"/>
            <a:ext cx="8464550" cy="372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Nitrogen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its oxides nitrogen has oxidation states ranging from +1 to +5.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	  (+1)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	  (+2)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&amp; 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(+3)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(+4)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&amp; 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(+5)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compounds, nitrogen could have oxidation states of -1 to -3.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(-1), 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(-2), and 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(-3)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Oxyacids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Nitric acid, HNO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3600" dirty="0" smtClean="0"/>
              <a:t>	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3600" dirty="0" smtClean="0"/>
              <a:t>	</a:t>
            </a:r>
          </a:p>
          <a:p>
            <a:pPr marL="457200" indent="-45720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Nitrous acid, HNO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219200" y="2667000"/>
          <a:ext cx="7115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1" name="Equation" r:id="rId4" imgW="7112000" imgH="457200" progId="Equation.BREE4">
                  <p:embed/>
                </p:oleObj>
              </mc:Choice>
              <mc:Fallback>
                <p:oleObj name="Equation" r:id="rId4" imgW="7112000" imgH="4572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71151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4724400"/>
            <a:ext cx="533400" cy="228600"/>
            <a:chOff x="3408" y="288"/>
            <a:chExt cx="288" cy="192"/>
          </a:xfrm>
        </p:grpSpPr>
        <p:grpSp>
          <p:nvGrpSpPr>
            <p:cNvPr id="133131" name="Group 9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133135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6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32" name="Group 12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133133" name="Line 13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4" name="Line 14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29" name="Rectangle 1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4528" name="Object 16"/>
          <p:cNvGraphicFramePr>
            <a:graphicFrameLocks noChangeAspect="1"/>
          </p:cNvGraphicFramePr>
          <p:nvPr/>
        </p:nvGraphicFramePr>
        <p:xfrm>
          <a:off x="1295400" y="4572000"/>
          <a:ext cx="5400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2" name="Equation" r:id="rId6" imgW="5397500" imgH="482600" progId="Equation.BREE4">
                  <p:embed/>
                </p:oleObj>
              </mc:Choice>
              <mc:Fallback>
                <p:oleObj name="Equation" r:id="rId6" imgW="5397500" imgH="482600" progId="Equation.BREE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5400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Structure of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HNO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17" b="-2751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image shows the molecular structure (left) of nitric acid, </a:t>
            </a:r>
            <a:r>
              <a:rPr lang="en-US" sz="1600" dirty="0" smtClean="0"/>
              <a:t>HNO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and its resonance forms (right).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99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62912" cy="82022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Structure of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NitrosAci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0" b="-3930"/>
          <a:stretch>
            <a:fillRect/>
          </a:stretch>
        </p:blipFill>
        <p:spPr>
          <a:xfrm>
            <a:off x="381000" y="1981200"/>
            <a:ext cx="8062913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227959"/>
            <a:ext cx="911721" cy="6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67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4038600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HNO</a:t>
            </a:r>
            <a:r>
              <a:rPr lang="en-US" altLang="en-US" sz="32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Ostwald Process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5172" name="Picture 4" descr="figure_20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155950" cy="609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Nitric Acid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Oswald Process: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+ 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NO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2NO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3NO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2HNO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 NO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Reactions of Nitric Acid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HNO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- a strong acid and an oxidizing agent;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Reactions with metals does not produce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Cu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+  4HNO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(16 M)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		Cu(NO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2NO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3Cu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+  8HNO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(aq, 6 M)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		3Cu(NO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2NO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4H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4Zn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+  10HNO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(aq, 3 M)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		4Zn(NO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N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Allotropes of Phosphorus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Phosphorus: P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(tetrahedral) - very reactive</a:t>
            </a:r>
          </a:p>
          <a:p>
            <a:pPr marL="457200" indent="-457200" eaLnBrk="1" hangingPunct="1">
              <a:buClr>
                <a:schemeClr val="tx1"/>
              </a:buClr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Phosphorus: crystalline structure - much less reactive</a:t>
            </a:r>
          </a:p>
          <a:p>
            <a:pPr marL="457200" indent="-457200" eaLnBrk="1" hangingPunct="1">
              <a:buClr>
                <a:schemeClr val="tx1"/>
              </a:buClr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Phosphorus: amorphous with P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chains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1524000" y="4038600"/>
          <a:ext cx="4267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7" name="Equation" r:id="rId4" imgW="4267200" imgH="520700" progId="Equation.BREE4">
                  <p:embed/>
                </p:oleObj>
              </mc:Choice>
              <mc:Fallback>
                <p:oleObj name="Equation" r:id="rId4" imgW="4267200" imgH="5207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42672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1524000" y="5105400"/>
          <a:ext cx="5153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8" name="Equation" r:id="rId6" imgW="5156200" imgH="520700" progId="Equation.BREE4">
                  <p:embed/>
                </p:oleObj>
              </mc:Choice>
              <mc:Fallback>
                <p:oleObj name="Equation" r:id="rId6" imgW="5156200" imgH="520700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1530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Allotropes of Phosphorus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b="1" smtClean="0"/>
              <a:t>  	</a:t>
            </a:r>
            <a:r>
              <a:rPr lang="en-US" altLang="en-US" sz="2800" smtClean="0">
                <a:latin typeface="Times New Roman" panose="02020603050405020304" pitchFamily="18" charset="0"/>
              </a:rPr>
              <a:t>(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White Phosphorus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(b) Black Phosphorus</a:t>
            </a:r>
            <a:r>
              <a:rPr lang="en-US" altLang="en-US" sz="2800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(c) Red Phosphorus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1317" name="Picture 5" descr="ch20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1892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Electronegativity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Electronegativity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the relative ability to compete for electrons; 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molecules, bonding electrons are drawn closer to the more electronegative atom.</a:t>
            </a:r>
          </a:p>
          <a:p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Electronegativity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from left to right and decreases top to bottom: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&lt; N &lt; O &lt; F;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&lt; Br &lt; Cl &lt; F;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228600"/>
            <a:ext cx="8229600" cy="1096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Allotropy of P</a:t>
            </a:r>
          </a:p>
        </p:txBody>
      </p:sp>
      <p:pic>
        <p:nvPicPr>
          <p:cNvPr id="143363" name="Picture 4" descr="FG23_14a,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13" y="4495800"/>
            <a:ext cx="7772400" cy="1641475"/>
          </a:xfrm>
          <a:noFill/>
        </p:spPr>
      </p:pic>
      <p:pic>
        <p:nvPicPr>
          <p:cNvPr id="143364" name="Picture 6" descr="FG23_13_01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447800"/>
            <a:ext cx="38274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Use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493000" cy="4419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is 11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abundant element in the earths crust (0.11%).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Originally purified from putrefied urine.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obtained by heating apatites (phosphate rock of various compositions) in a furnace, for example:</a:t>
            </a:r>
          </a:p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Ca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 + 10 C(s) + 6 SiO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 → </a:t>
            </a:r>
          </a:p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6 CaSiO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 + 10 CO(g) + P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and Oxoacids of P</a:t>
            </a:r>
          </a:p>
        </p:txBody>
      </p:sp>
      <p:pic>
        <p:nvPicPr>
          <p:cNvPr id="145411" name="Picture 4" descr="FG23_15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38275"/>
            <a:ext cx="2178050" cy="4600575"/>
          </a:xfrm>
          <a:noFill/>
        </p:spPr>
      </p:pic>
      <p:sp>
        <p:nvSpPr>
          <p:cNvPr id="1583110" name="Text Box 6"/>
          <p:cNvSpPr txBox="1">
            <a:spLocks noChangeArrowheads="1"/>
          </p:cNvSpPr>
          <p:nvPr/>
        </p:nvSpPr>
        <p:spPr bwMode="auto">
          <a:xfrm>
            <a:off x="3778250" y="1781175"/>
            <a:ext cx="40560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+ 6 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O(l)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 4 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83112" name="Text Box 8"/>
          <p:cNvSpPr txBox="1">
            <a:spLocks noChangeArrowheads="1"/>
          </p:cNvSpPr>
          <p:nvPr/>
        </p:nvSpPr>
        <p:spPr bwMode="auto">
          <a:xfrm>
            <a:off x="3778250" y="3779838"/>
            <a:ext cx="40560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+ 6 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O(l)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 4 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83113" name="Text Box 9"/>
          <p:cNvSpPr txBox="1">
            <a:spLocks noChangeArrowheads="1"/>
          </p:cNvSpPr>
          <p:nvPr/>
        </p:nvSpPr>
        <p:spPr bwMode="auto">
          <a:xfrm>
            <a:off x="5321300" y="2238375"/>
            <a:ext cx="202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phosporus acid</a:t>
            </a:r>
          </a:p>
        </p:txBody>
      </p:sp>
      <p:sp>
        <p:nvSpPr>
          <p:cNvPr id="1583114" name="Text Box 10"/>
          <p:cNvSpPr txBox="1">
            <a:spLocks noChangeArrowheads="1"/>
          </p:cNvSpPr>
          <p:nvPr/>
        </p:nvSpPr>
        <p:spPr bwMode="auto">
          <a:xfrm>
            <a:off x="5321300" y="4373563"/>
            <a:ext cx="196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phosporic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10" grpId="0"/>
      <p:bldP spid="1583112" grpId="0"/>
      <p:bldP spid="1583113" grpId="0"/>
      <p:bldP spid="158311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Phosphorus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Reaction of white phosphorus with oxygen: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3O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 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(o.s. of P = +3)</a:t>
            </a:r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5O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 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(o.s. of P = +5) </a:t>
            </a:r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/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Reactions of phosphorus oxides with water: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6H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6H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705600" cy="8842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Oxyacids of Phosphorus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1336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Phosphoric acid,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triprotic</a:t>
            </a:r>
            <a:endParaRPr lang="en-US" altLang="en-US" baseline="-1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Phosphorous acid,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diprotic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Hypophosphorous acid,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monoprotic</a:t>
            </a:r>
            <a:endParaRPr lang="en-US" altLang="en-US" baseline="-1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062912" cy="82022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Phosphoric Acid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Phosphat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89" b="-19589"/>
          <a:stretch>
            <a:fillRect/>
          </a:stretch>
        </p:blipFill>
        <p:spPr>
          <a:xfrm>
            <a:off x="457200" y="16002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10200"/>
            <a:ext cx="8062912" cy="794818"/>
          </a:xfrm>
        </p:spPr>
        <p:txBody>
          <a:bodyPr>
            <a:normAutofit/>
          </a:bodyPr>
          <a:lstStyle/>
          <a:p>
            <a:r>
              <a:rPr lang="en-US" sz="1600" dirty="0" err="1"/>
              <a:t>Orthophosphoric</a:t>
            </a:r>
            <a:r>
              <a:rPr lang="en-US" sz="1600" dirty="0"/>
              <a:t> acid, H</a:t>
            </a:r>
            <a:r>
              <a:rPr lang="en-US" sz="1600" baseline="-25000" dirty="0"/>
              <a:t>3</a:t>
            </a:r>
            <a:r>
              <a:rPr lang="en-US" sz="1600" dirty="0"/>
              <a:t>PO</a:t>
            </a:r>
            <a:r>
              <a:rPr lang="en-US" sz="1600" baseline="-25000" dirty="0"/>
              <a:t>4</a:t>
            </a:r>
            <a:r>
              <a:rPr lang="en-US" sz="1600" dirty="0"/>
              <a:t>, is colorless when pure and has this molecular (left) and Lewis </a:t>
            </a:r>
            <a:r>
              <a:rPr lang="en-US" sz="1600" dirty="0" smtClean="0"/>
              <a:t>structure (</a:t>
            </a:r>
            <a:r>
              <a:rPr lang="en-US" sz="1600" dirty="0"/>
              <a:t>right).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227959"/>
            <a:ext cx="835521" cy="5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751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047" y="460113"/>
            <a:ext cx="8062912" cy="82022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Phosphorous Acid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PhosphAci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48" b="-14848"/>
          <a:stretch>
            <a:fillRect/>
          </a:stretch>
        </p:blipFill>
        <p:spPr>
          <a:xfrm>
            <a:off x="457200" y="15240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257800"/>
            <a:ext cx="8062912" cy="752564"/>
          </a:xfrm>
        </p:spPr>
        <p:txBody>
          <a:bodyPr>
            <a:normAutofit/>
          </a:bodyPr>
          <a:lstStyle/>
          <a:p>
            <a:r>
              <a:rPr lang="en-US" sz="1600" dirty="0"/>
              <a:t>In a molecule of phosphorous acid, H</a:t>
            </a:r>
            <a:r>
              <a:rPr lang="en-US" sz="1600" baseline="-25000" dirty="0"/>
              <a:t>3</a:t>
            </a:r>
            <a:r>
              <a:rPr lang="en-US" sz="1600" dirty="0"/>
              <a:t>PO</a:t>
            </a:r>
            <a:r>
              <a:rPr lang="en-US" sz="1600" baseline="-25000" dirty="0"/>
              <a:t>3</a:t>
            </a:r>
            <a:r>
              <a:rPr lang="en-US" sz="1600" dirty="0"/>
              <a:t>, only the two hydrogen atoms bonded to an oxygen </a:t>
            </a:r>
            <a:r>
              <a:rPr lang="en-US" sz="1600" dirty="0" smtClean="0"/>
              <a:t>atom </a:t>
            </a:r>
            <a:r>
              <a:rPr lang="ro-RO" sz="1600" dirty="0" smtClean="0"/>
              <a:t>are </a:t>
            </a:r>
            <a:r>
              <a:rPr lang="ro-RO" sz="1600" dirty="0"/>
              <a:t>acidic.</a:t>
            </a:r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227959"/>
            <a:ext cx="683121" cy="4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475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Polyphosphoric Acids</a:t>
            </a:r>
          </a:p>
        </p:txBody>
      </p:sp>
      <p:pic>
        <p:nvPicPr>
          <p:cNvPr id="149507" name="Picture 4" descr="FG23_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93913"/>
            <a:ext cx="7772400" cy="2973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Phosphorus Halides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Reactions of white phosphorus with halogens: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6X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4PX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10X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4PX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/>
            <a:endParaRPr lang="en-US" altLang="en-US" sz="20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Examples of reactions: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6Cl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4PCl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10Cl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4PCl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mtClean="0">
                <a:latin typeface="Times New Roman" panose="02020603050405020304" pitchFamily="18" charset="0"/>
              </a:rPr>
              <a:t>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z="3200" smtClean="0">
                <a:latin typeface="Lucida Sans Unicode" panose="020B0602030504020204" pitchFamily="34" charset="0"/>
                <a:sym typeface="Symbol" panose="05050102010706020507" pitchFamily="18" charset="2"/>
              </a:rPr>
              <a:t>⇄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PCl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Reactions of Phosphorus Halides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Reactions with water: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PCl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3H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3HCl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+ 4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5HCl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Chemical Reactivity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Reactivity of metals decreases left-to-right and increases top-to-bottom.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sz="3200" smtClean="0">
                <a:latin typeface="Times New Roman" panose="02020603050405020304" pitchFamily="18" charset="0"/>
              </a:rPr>
              <a:t>Na &gt; Mg &gt; Al;  </a:t>
            </a:r>
          </a:p>
          <a:p>
            <a:pPr lvl="1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	Li &lt; Na &lt; K;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Reactivity of nonmetals increases left-to-right and decreases top-to-bottom.</a:t>
            </a:r>
          </a:p>
          <a:p>
            <a:pPr lvl="1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	N &lt; O &lt; F;	</a:t>
            </a:r>
          </a:p>
          <a:p>
            <a:pPr lvl="1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	F &gt; Cl &gt; Br;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Compounds of Phosphorus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(PO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&amp; Ca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800" smtClean="0">
                <a:latin typeface="Times New Roman" panose="02020603050405020304" pitchFamily="18" charset="0"/>
              </a:rPr>
              <a:t>(PO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F :  source of phosphorus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800" smtClean="0">
                <a:latin typeface="Times New Roman" panose="02020603050405020304" pitchFamily="18" charset="0"/>
              </a:rPr>
              <a:t>(PO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(OH) :  forms bones and teeth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10</a:t>
            </a:r>
            <a:r>
              <a:rPr lang="en-US" altLang="en-US" sz="2800" smtClean="0">
                <a:latin typeface="Times New Roman" panose="02020603050405020304" pitchFamily="18" charset="0"/>
              </a:rPr>
              <a:t> :  formation of 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PO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PO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:  production of fertilizers &amp; phosphates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PO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-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</a:rPr>
              <a:t>&amp;</a:t>
            </a:r>
            <a:r>
              <a:rPr lang="en-US" altLang="en-US" sz="2800" smtClean="0">
                <a:latin typeface="Times New Roman" panose="02020603050405020304" pitchFamily="18" charset="0"/>
              </a:rPr>
              <a:t> HPO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2-</a:t>
            </a:r>
            <a:r>
              <a:rPr lang="en-US" altLang="en-US" sz="2800" smtClean="0">
                <a:latin typeface="Times New Roman" panose="02020603050405020304" pitchFamily="18" charset="0"/>
              </a:rPr>
              <a:t> :  phosphate buffers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PO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:  scouring powder and paint remover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800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10</a:t>
            </a:r>
            <a:r>
              <a:rPr lang="en-US" altLang="en-US" sz="2800" smtClean="0">
                <a:latin typeface="Times New Roman" panose="02020603050405020304" pitchFamily="18" charset="0"/>
              </a:rPr>
              <a:t> :  fabric softeners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ADP &amp; ATP :  storage of metabolic energy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800" smtClean="0">
                <a:latin typeface="Times New Roman" panose="02020603050405020304" pitchFamily="18" charset="0"/>
              </a:rPr>
              <a:t> :  precursor for lithium hexafluorophosphate  (LiPF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), an electrolyte in lithium ion batteries;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#7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Draw Lewis structures for the following molecules: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(triprotic acid – 3 ionizable H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(diprotic acid – 2 ionizable H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(tetraprotic – 4 ionizable H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(pentaprotic – 5 ionizable H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PCl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Valence-shell configuration: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S, Se, Te, Po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Group 6A elements behaves as a typical metal.  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form covalent bonds with other nonmetals.  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239000" cy="103663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6A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6676" name="Picture 4" descr="table_20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610600" cy="2414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8580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makes up 21% of the Earth’s atmosphere.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(ozone) exists naturally in the upper atmosphere (the stratosphere) of the Earth.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 layer absorbs UV light and acts as a screen to block most uv-radiation from reaching the Earth’s surface.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now know that Freons (CFCs) and are promoting destruction of ozone layer.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Forms of Oxides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Metal oxides (ionic)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Nonconductor – example: MgO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Semiconductor – example: NiO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Conductor – example: ReO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Superconductor – example: YBa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Cu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7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Nonmetal oxides (covalent):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Molecular oxides – examples: CO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, NO,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,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O, 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, 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10</a:t>
            </a:r>
            <a:r>
              <a:rPr lang="en-US" altLang="en-US" smtClean="0">
                <a:latin typeface="Times New Roman" panose="02020603050405020304" pitchFamily="18" charset="0"/>
              </a:rPr>
              <a:t>, etc.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Covalent network oxide – SiO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Characteristics of Oxides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Metallic oxides – basic or amphoteric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Examples: Na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(basic); Al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(amphoteric)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Semi-metallic oxides – mild to weakly acidic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Example: B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 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Nonmetallic oxides – weak to strong acids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Examples: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(weak acid);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 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(strong acid);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7818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809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0" y="1752600"/>
          <a:ext cx="67818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9" name="Chemistry 4D-Draw" r:id="rId4" imgW="6362776" imgH="1933534" progId="Chemistry4DDraw.v2">
                  <p:embed/>
                </p:oleObj>
              </mc:Choice>
              <mc:Fallback>
                <p:oleObj name="Chemistry 4D-Draw" r:id="rId4" imgW="6362776" imgH="1933534" progId="Chemistry4DDraw.v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67818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752600" y="4343400"/>
            <a:ext cx="59404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3O</a:t>
            </a:r>
            <a:r>
              <a:rPr lang="en-US" sz="3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</a:rPr>
              <a:t>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2O</a:t>
            </a:r>
            <a:r>
              <a:rPr lang="en-US" sz="3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</a:t>
            </a:r>
            <a:r>
              <a:rPr 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57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  <a:noFill/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 is found in nature both in large deposits of the free element and in ores such as: 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Galena = PbS, 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Cinnabar  = HgS, 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Pyrite  = FeS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Gypsum = CaSO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O), 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Epsomite = MgSO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.7H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and 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Glauberite = Na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Ca(SO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/>
              <a:t> 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315200" cy="9604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 Mining: Frasch Process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6916" name="Picture 4" descr="figure_20_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2600"/>
            <a:ext cx="6477000" cy="4364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58674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Check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20000" cy="26670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atom is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 or Cl? Why?</a:t>
            </a:r>
          </a:p>
          <a:p>
            <a:pPr marL="465138" indent="0" eaLnBrk="1" hangingPunct="1">
              <a:buFontTx/>
              <a:buNone/>
            </a:pP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Na 		Cl  </a:t>
            </a:r>
          </a:p>
        </p:txBody>
      </p:sp>
      <p:pic>
        <p:nvPicPr>
          <p:cNvPr id="1843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Aggregates of Sulfur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8964" name="Picture 4" descr="ch20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620000" cy="212248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 Oxides and Oxyacids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diprotic; weak acid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diprotic; strong acid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62912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Sulfuric Acid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SulfrAcid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29" r="-26729"/>
          <a:stretch>
            <a:fillRect/>
          </a:stretch>
        </p:blipFill>
        <p:spPr>
          <a:xfrm>
            <a:off x="457200" y="16764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10200"/>
            <a:ext cx="8062912" cy="6001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Sulfuric acid has a tetrahedral molecular structure.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227959"/>
            <a:ext cx="911721" cy="6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3334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Sulfuric Acid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Productions: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8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</a:rPr>
              <a:t>+  8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8SO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+  3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FeS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11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Fe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8SO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/>
            <a:endParaRPr lang="en-US" altLang="en-US" sz="20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   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(V</a:t>
            </a:r>
            <a:r>
              <a:rPr lang="en-US" altLang="en-US" sz="24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/K</a:t>
            </a:r>
            <a:r>
              <a:rPr lang="en-US" altLang="en-US" sz="24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O catalyst)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7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7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Important Compounds of Sulfur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– most important compound, for manufacture of fertilizer, soap, detergents, metal and textile processing, sugar refinery, and organic syntheses;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– for fluoridation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 – as insulating and inert blanket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as reducing agent and complexing agent for Ag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+</a:t>
            </a:r>
            <a:r>
              <a:rPr lang="en-US" altLang="en-US" sz="2800" smtClean="0">
                <a:latin typeface="Times New Roman" panose="02020603050405020304" pitchFamily="18" charset="0"/>
              </a:rPr>
              <a:t> in photography (called “hypo”);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in “strike-anywhere” match heads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#8</a:t>
            </a:r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Lewis structures for the following molecules: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8580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Halogens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nonmetals: F, Cl, Br, I, At</a:t>
            </a:r>
          </a:p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reactive nonmetal group; </a:t>
            </a:r>
          </a:p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found as free elements in nature.  Mainly found as halide ions (X</a:t>
            </a:r>
            <a:r>
              <a:rPr lang="en-US" alt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various minerals and in seawater.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Selected Physical Properties</a:t>
            </a:r>
          </a:p>
        </p:txBody>
      </p:sp>
      <p:pic>
        <p:nvPicPr>
          <p:cNvPr id="178179" name="Picture 3" descr="table_20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29600" cy="2557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0228" name="Picture 4" descr="table_20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58200" cy="3159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Hydrogen Halides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733800"/>
          </a:xfrm>
        </p:spPr>
        <p:txBody>
          <a:bodyPr/>
          <a:lstStyle/>
          <a:p>
            <a:pPr marL="914400" lvl="1" indent="-457200" eaLnBrk="1" hangingPunct="1">
              <a:buFontTx/>
              <a:buNone/>
            </a:pPr>
            <a:r>
              <a:rPr lang="en-US" altLang="en-US" sz="3200" smtClean="0"/>
              <a:t>	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en-US" altLang="en-US" sz="3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2HX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buFontTx/>
              <a:buNone/>
            </a:pP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dissolved in water, the hydrogen halides behave as acids, and all except hydrogen fluoride are completely dissociated.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4876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Check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20000" cy="26670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atom is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or Cs? Why?</a:t>
            </a:r>
          </a:p>
          <a:p>
            <a:pPr marL="465138" indent="0" eaLnBrk="1" hangingPunct="1">
              <a:buFontTx/>
              <a:buNone/>
            </a:pP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Li 		Cs  </a:t>
            </a:r>
          </a:p>
        </p:txBody>
      </p:sp>
      <p:pic>
        <p:nvPicPr>
          <p:cNvPr id="20484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987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848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Halogen Oxyacids and Oxyanions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halogens except fluorine combine with various numbers of oxygen atoms to form oxyacids.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of oxyacids vary directly to the number of oxygen atoms bonded to the halogen - acid strength increases as more oxygens are added.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Known Oxyacids of the Halogens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6372" name="Picture 4" descr="table_20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458200" cy="1658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Interhalogen Compounds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Formation: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3F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2ClF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Br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3F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2BrF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Br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5F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2BrF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I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3Cl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I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 (dimeric form)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Reactions of Interhalogen Compounds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ClF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&amp; BrF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– fluoridating agents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2B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+ 2BrF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4BF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Br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 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5ClF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4PF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3ClF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609600" indent="-609600" eaLnBrk="1" hangingPunct="1"/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Reaction with water is explosive: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ClF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 2H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HClO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3HF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BrF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+ 3H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HBrO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5HF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marL="609600" indent="-609600" eaLnBrk="1" hangingPunct="1"/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of Chlorine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Most important halogen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Laboratory preparation from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 and MnO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: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2NaCl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</a:rPr>
              <a:t>  +  MnO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</a:rPr>
              <a:t>  +  2H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SO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		Cl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MnSO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Na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+ 2H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/>
            <a:endParaRPr lang="en-US" altLang="en-US" sz="2000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Industrial production: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	Chlorine is a by-product in the electrolysis of </a:t>
            </a:r>
            <a:r>
              <a:rPr lang="en-US" altLang="en-US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MgCl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CaCl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ScCl</a:t>
            </a:r>
            <a:r>
              <a:rPr lang="en-US" altLang="en-US" baseline="-16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Major Uses of Chlorine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Production </a:t>
            </a:r>
            <a:r>
              <a:rPr lang="en-US" altLang="en-US" dirty="0" smtClean="0">
                <a:latin typeface="Times New Roman" panose="02020603050405020304" pitchFamily="18" charset="0"/>
              </a:rPr>
              <a:t>of: 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chlorinated </a:t>
            </a:r>
            <a:r>
              <a:rPr lang="en-US" altLang="en-US" dirty="0" smtClean="0">
                <a:latin typeface="Times New Roman" panose="02020603050405020304" pitchFamily="18" charset="0"/>
              </a:rPr>
              <a:t>organic compounds;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hydrochloric </a:t>
            </a:r>
            <a:r>
              <a:rPr lang="en-US" altLang="en-US" dirty="0" smtClean="0">
                <a:latin typeface="Times New Roman" panose="02020603050405020304" pitchFamily="18" charset="0"/>
              </a:rPr>
              <a:t>acid;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bleach </a:t>
            </a:r>
            <a:r>
              <a:rPr lang="en-US" altLang="en-US" dirty="0" smtClean="0">
                <a:latin typeface="Times New Roman" panose="02020603050405020304" pitchFamily="18" charset="0"/>
              </a:rPr>
              <a:t>solution and bleach powder;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Treatment of municipal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Production of Bleach Solution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2NaOH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			</a:t>
            </a:r>
            <a:r>
              <a:rPr lang="en-US" altLang="en-US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NaOCl</a:t>
            </a:r>
            <a:r>
              <a:rPr lang="en-US" altLang="en-US" sz="2400" smtClean="0">
                <a:solidFill>
                  <a:schemeClr val="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240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NaCl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sym typeface="Wingdings" panose="05000000000000000000" pitchFamily="2" charset="2"/>
              </a:rPr>
              <a:t>Production of Bleach Powder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	2Cl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 2Ca(OH)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en-US" altLang="en-US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Ca(OCl)</a:t>
            </a:r>
            <a:r>
              <a:rPr lang="en-US" altLang="en-US" baseline="-16000" smtClean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 CaCl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 2H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sym typeface="Wingdings" panose="05000000000000000000" pitchFamily="2" charset="2"/>
              </a:rPr>
              <a:t>Production of Other Oxidizing Agents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3Cl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6NaOH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	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NaClO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+ 3NaCl</a:t>
            </a:r>
            <a:r>
              <a:rPr lang="en-US" altLang="en-US" sz="2400" smtClean="0">
                <a:latin typeface="Times New Roman" panose="02020603050405020304" pitchFamily="18" charset="0"/>
              </a:rPr>
              <a:t>(aq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+ 3H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	2NaClO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SO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					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 2NaHSO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Oxides and Oxyacids of Chlorine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Oxides of chlorine and its oxidation number (in parenthesis):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(+1), 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(+3), 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(+4; unstable), 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 (+5), 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7</a:t>
            </a:r>
            <a:r>
              <a:rPr lang="en-US" altLang="en-US" smtClean="0">
                <a:latin typeface="Times New Roman" panose="02020603050405020304" pitchFamily="18" charset="0"/>
              </a:rPr>
              <a:t> (+7; highest possible)</a:t>
            </a:r>
          </a:p>
          <a:p>
            <a:pPr eaLnBrk="1" hangingPunct="1"/>
            <a:endParaRPr lang="en-US" altLang="en-US" sz="20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Chlorine oxyacids in increasing acid strength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HOCl &lt; HClO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&lt; HClO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&lt; HClO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HClO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is a strong oxidization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4876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Check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20000" cy="3352800"/>
          </a:xfrm>
        </p:spPr>
        <p:txBody>
          <a:bodyPr/>
          <a:lstStyle/>
          <a:p>
            <a:pPr marL="1074738" indent="-6096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reactive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why?</a:t>
            </a:r>
          </a:p>
          <a:p>
            <a:pPr marL="1074738" indent="-609600" eaLnBrk="1" hangingPunct="1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or Cs?</a:t>
            </a:r>
          </a:p>
          <a:p>
            <a:pPr marL="1074738" indent="-609600" eaLnBrk="1" hangingPunct="1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or Al?</a:t>
            </a:r>
          </a:p>
          <a:p>
            <a:pPr marL="1074738" indent="-609600" eaLnBrk="1" hangingPunct="1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or I?</a:t>
            </a:r>
          </a:p>
          <a:p>
            <a:pPr marL="1074738" indent="-609600" eaLnBrk="1" hangingPunct="1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or Cl?</a:t>
            </a:r>
          </a:p>
        </p:txBody>
      </p:sp>
      <p:pic>
        <p:nvPicPr>
          <p:cNvPr id="2253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6740"/>
            <a:ext cx="8062912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Chlorite 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81600"/>
            <a:ext cx="8062912" cy="828764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Chlorite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de-DE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produced when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reacts with bases.</a:t>
            </a:r>
          </a:p>
        </p:txBody>
      </p:sp>
      <p:pic>
        <p:nvPicPr>
          <p:cNvPr id="4" name="Picture Placeholder 3" descr="CNX_Chem_18_09_Chlori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76" b="-36376"/>
          <a:stretch>
            <a:fillRect/>
          </a:stretch>
        </p:blipFill>
        <p:spPr>
          <a:xfrm>
            <a:off x="457200" y="1447800"/>
            <a:ext cx="8062913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227959"/>
            <a:ext cx="759321" cy="5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581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2016"/>
            <a:ext cx="8062912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Chlorate 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81600"/>
            <a:ext cx="8062912" cy="828764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Chlorate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de-DE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produced when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acids react with bases.</a:t>
            </a:r>
          </a:p>
        </p:txBody>
      </p:sp>
      <p:pic>
        <p:nvPicPr>
          <p:cNvPr id="4" name="Picture Placeholder 3" descr="CNX_Chem_18_09_ClO3I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02" b="-27802"/>
          <a:stretch>
            <a:fillRect/>
          </a:stretch>
        </p:blipFill>
        <p:spPr>
          <a:xfrm>
            <a:off x="457200" y="1524000"/>
            <a:ext cx="8062913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071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20000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Perchlorate 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9_Perchlo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03" b="-7203"/>
          <a:stretch>
            <a:fillRect/>
          </a:stretch>
        </p:blipFill>
        <p:spPr>
          <a:xfrm>
            <a:off x="871233" y="1752600"/>
            <a:ext cx="7315200" cy="317549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86400"/>
            <a:ext cx="8062912" cy="752564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Perchlorate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de-DE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be produced when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perchloric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reacts with a base or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electrolysis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solutions of their chlorides.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227959"/>
            <a:ext cx="759321" cy="5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9931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</a:rPr>
              <a:t>Important Compounds of Chlorine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for electrolyte balance</a:t>
            </a:r>
          </a:p>
          <a:p>
            <a:pPr eaLnBrk="1" hangingPunct="1"/>
            <a:r>
              <a:rPr lang="en-US" altLang="en-US" dirty="0" err="1" smtClean="0">
                <a:latin typeface="Times New Roman" panose="02020603050405020304" pitchFamily="18" charset="0"/>
              </a:rPr>
              <a:t>NaOCl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household bleach solution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Ca(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OCl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bleach for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swimming pool water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&amp;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			sewage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treatment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bleach for paper production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NaClO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production of industrial bleach (ClO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KClO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oxidizer in fireworks and matches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NaClO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production of HClO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and NH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ClO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NH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</a:rPr>
              <a:t>ClO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oxidizer in booster rocket fuel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Exercise #9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Lewis structures for the following molecules: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ClF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BrF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HOCl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en-US" baseline="-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en-US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baseline="-1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162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Noble Gases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and Ne form no compounds.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 and Xe have been observed to form compounds with oxygen and fluorine:</a:t>
            </a:r>
          </a:p>
          <a:p>
            <a:pPr marL="457200" indent="-457200" eaLnBrk="1" hangingPunct="1">
              <a:buFontTx/>
              <a:buNone/>
            </a:pPr>
            <a:endParaRPr lang="en-US" alt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+ 2F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XeF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Xe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+ 3F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XeF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XeF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XeO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+ 6HF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XeF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XeO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+ 4HF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XeF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XeOF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+ 2HF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endParaRPr lang="en-US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Properties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0708" name="Picture 4" descr="table_20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313613" cy="2468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54864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Check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038600"/>
          </a:xfrm>
        </p:spPr>
        <p:txBody>
          <a:bodyPr/>
          <a:lstStyle/>
          <a:p>
            <a:pPr marL="465138" indent="-15875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groups is the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reactive?  </a:t>
            </a:r>
          </a:p>
          <a:p>
            <a:pPr marL="465138" indent="-15875" eaLnBrk="1" hangingPunct="1">
              <a:buFontTx/>
              <a:buAutoNum type="alphaLcParenR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Group 1A Elements</a:t>
            </a:r>
          </a:p>
          <a:p>
            <a:pPr marL="465138" indent="-15875" eaLnBrk="1" hangingPunct="1">
              <a:buFontTx/>
              <a:buAutoNum type="alphaLcParenR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Group 5A Elements</a:t>
            </a:r>
          </a:p>
          <a:p>
            <a:pPr marL="465138" indent="-15875" eaLnBrk="1" hangingPunct="1">
              <a:buFontTx/>
              <a:buAutoNum type="alphaLcParenR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Group 6A Elements</a:t>
            </a:r>
          </a:p>
          <a:p>
            <a:pPr marL="465138" indent="-15875" eaLnBrk="1" hangingPunct="1">
              <a:buFontTx/>
              <a:buAutoNum type="alphaLcParenR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Group 8A Elements</a:t>
            </a:r>
          </a:p>
        </p:txBody>
      </p:sp>
      <p:pic>
        <p:nvPicPr>
          <p:cNvPr id="20275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 autoUpdateAnimBg="0"/>
      <p:bldP spid="107523" grpId="0" build="p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5562600" cy="685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Check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50292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groups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 at least one element that forms compounds with oxygen?</a:t>
            </a:r>
          </a:p>
          <a:p>
            <a:pPr marL="465138" indent="0" eaLnBrk="1" hangingPunct="1">
              <a:buFontTx/>
              <a:buNone/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65138" indent="0" eaLnBrk="1" hangingPunct="1">
              <a:buFontTx/>
              <a:buAutoNum type="alphaLcParenR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4A Elements</a:t>
            </a:r>
          </a:p>
          <a:p>
            <a:pPr marL="465138" indent="0" eaLnBrk="1" hangingPunct="1">
              <a:buFontTx/>
              <a:buAutoNum type="alphaLcParenR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Group 5A Elements</a:t>
            </a:r>
          </a:p>
          <a:p>
            <a:pPr marL="465138" indent="0" eaLnBrk="1" hangingPunct="1">
              <a:buFontTx/>
              <a:buAutoNum type="alphaLcParenR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Group 6A Elements</a:t>
            </a:r>
          </a:p>
          <a:p>
            <a:pPr marL="465138" indent="0" eaLnBrk="1" hangingPunct="1">
              <a:buFontTx/>
              <a:buAutoNum type="alphaLcParenR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Group 7A Elements</a:t>
            </a:r>
          </a:p>
          <a:p>
            <a:pPr marL="465138" indent="0" eaLnBrk="1" hangingPunct="1">
              <a:buFontTx/>
              <a:buAutoNum type="alphaLcParenR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All of these groups contain at least one element that forms compounds with oxygen.</a:t>
            </a:r>
          </a:p>
        </p:txBody>
      </p:sp>
      <p:pic>
        <p:nvPicPr>
          <p:cNvPr id="204804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 autoUpdateAnimBg="0"/>
      <p:bldP spid="109571" grpId="0" build="p" autoUpdateAnimBg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#10a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Lewis structures for the following molecules, propose hybridization, and predict whether each molecule is polar or nonpolar.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18 Most Abundant Elements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80" name="Picture 4" descr="table_2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0200"/>
            <a:ext cx="8458200" cy="419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#10b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Lewis structures for the following molecules.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XeOF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XeOF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Elements in the Human Body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6628" name="Picture 4" descr="table_20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34200" cy="4610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 Metals: 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and Methods of Preparation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6" name="Picture 4" descr="table_19_03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760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1A Oxides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alkali metals with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gas do not produce the same oxides: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4Li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2Li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(simple oxide)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(peroxide)</a:t>
            </a:r>
            <a:endParaRPr lang="en-US" alt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(superoxide)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representative Elements: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5A – 8A</a:t>
            </a: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The Group 5A Elements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Chemistry of Nitrogen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Chemistry of Phosphorus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The Group 6A Elements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Chemistry of Oxygen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Chemistry of Sulfur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The Group 7A Elements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The Group 8A Elements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Alkali Metals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Li, Na and K </a:t>
            </a:r>
            <a:r>
              <a:rPr lang="en-US" altLang="en-US" dirty="0" smtClean="0">
                <a:latin typeface="Times New Roman" panose="02020603050405020304" pitchFamily="18" charset="0"/>
              </a:rPr>
              <a:t>are produced by electrolysis of molten chlorides (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LiCl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 and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KCl</a:t>
            </a:r>
            <a:r>
              <a:rPr lang="en-US" altLang="en-US" dirty="0" smtClean="0">
                <a:latin typeface="Times New Roman" panose="02020603050405020304" pitchFamily="18" charset="0"/>
              </a:rPr>
              <a:t>).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K is </a:t>
            </a:r>
            <a:r>
              <a:rPr lang="en-US" altLang="en-US" dirty="0" smtClean="0">
                <a:latin typeface="Times New Roman" panose="02020603050405020304" pitchFamily="18" charset="0"/>
              </a:rPr>
              <a:t>also produced </a:t>
            </a:r>
            <a:r>
              <a:rPr lang="en-US" altLang="en-US" dirty="0" smtClean="0">
                <a:latin typeface="Times New Roman" panose="02020603050405020304" pitchFamily="18" charset="0"/>
              </a:rPr>
              <a:t>by displace method using molten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KCl</a:t>
            </a:r>
            <a:r>
              <a:rPr lang="en-US" altLang="en-US" dirty="0" smtClean="0">
                <a:latin typeface="Times New Roman" panose="02020603050405020304" pitchFamily="18" charset="0"/>
              </a:rPr>
              <a:t> and </a:t>
            </a:r>
            <a:r>
              <a:rPr lang="en-US" altLang="en-US" dirty="0" smtClean="0">
                <a:latin typeface="Times New Roman" panose="02020603050405020304" pitchFamily="18" charset="0"/>
              </a:rPr>
              <a:t>sodium vapor: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		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KCl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 +  Na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K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 </a:t>
            </a:r>
            <a:r>
              <a:rPr lang="en-US" altLang="en-US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</a:t>
            </a:r>
            <a:r>
              <a:rPr lang="en-US" altLang="en-US" sz="32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41326"/>
            <a:ext cx="7467600" cy="1282674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Sodium by Electrolysis of Molten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2_DownsCell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22" r="-48322"/>
          <a:stretch>
            <a:fillRect/>
          </a:stretch>
        </p:blipFill>
        <p:spPr>
          <a:xfrm>
            <a:off x="457200" y="16002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81600"/>
            <a:ext cx="8062912" cy="12954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sodium metal is isolated by electrolysis of molten sodium chloride using a Downs cell. It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possible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isolate sodium by electrolysis of aqueous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hydrogen ions are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easily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than are sodium ions; as a result, hydrogen gas forms at the cathode instead of the desired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metal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high temperature required to melt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that liquid sodium metal forms.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20" y="227959"/>
            <a:ext cx="673605" cy="4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8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Reactions of Alkali Metals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4Li</a:t>
            </a:r>
            <a:r>
              <a:rPr lang="en-US" altLang="en-US" sz="24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+  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  2Li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2Na</a:t>
            </a:r>
            <a:r>
              <a:rPr lang="en-US" altLang="en-US" sz="24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  Na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K</a:t>
            </a:r>
            <a:r>
              <a:rPr lang="en-US" altLang="en-US" sz="24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  KO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6M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 + 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 2M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mtClean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2M</a:t>
            </a:r>
            <a:r>
              <a:rPr lang="en-US" altLang="en-US" sz="24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MOH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endParaRPr lang="en-US" altLang="en-US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2M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 +  X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 2MX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	(M = 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Li, Na, K, Rb, Cs;  X = F, Cl, Br, 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sym typeface="Wingdings" panose="05000000000000000000" pitchFamily="2" charset="2"/>
              </a:rPr>
              <a:t>Exercise #1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and balance each of the following equations: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  N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59436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#2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696200" cy="2973388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formed by the following reactants:</a:t>
            </a:r>
          </a:p>
          <a:p>
            <a:pPr marL="900113" lvl="1" indent="-433388" eaLnBrk="1" hangingPunct="1">
              <a:buFontTx/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1" indent="-433388" eaLnBrk="1" hangingPunct="1">
              <a:buFont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Na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/>
              <a:t>→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1" indent="-433388" eaLnBrk="1" hangingPunct="1">
              <a:buFontTx/>
              <a:buNone/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5029200"/>
            <a:ext cx="7086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 smtClean="0">
                <a:solidFill>
                  <a:srgbClr val="009900"/>
                </a:solidFill>
              </a:rPr>
              <a:t>		</a:t>
            </a:r>
            <a:r>
              <a:rPr lang="en-US" altLang="en-US" sz="3600" dirty="0" smtClean="0">
                <a:solidFill>
                  <a:srgbClr val="009900"/>
                </a:solidFill>
              </a:rPr>
              <a:t>  </a:t>
            </a:r>
            <a:r>
              <a:rPr lang="en-US" alt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3200" baseline="-25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200" baseline="-25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5845" name="Picture 5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  <p:bldP spid="25603" grpId="0" build="p" autoUpdateAnimBg="0"/>
      <p:bldP spid="2560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of Lithium and Lithium Compounds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Lithium mainly used to make lithium batteries;</a:t>
            </a:r>
          </a:p>
          <a:p>
            <a:pPr eaLnBrk="1" hangingPunct="1"/>
            <a:r>
              <a:rPr lang="en-US" altLang="en-US" dirty="0" err="1" smtClean="0">
                <a:latin typeface="Times New Roman" panose="02020603050405020304" pitchFamily="18" charset="0"/>
              </a:rPr>
              <a:t>LiCl</a:t>
            </a:r>
            <a:r>
              <a:rPr lang="en-US" altLang="en-US" dirty="0" smtClean="0">
                <a:latin typeface="Times New Roman" panose="02020603050405020304" pitchFamily="18" charset="0"/>
              </a:rPr>
              <a:t> is used in air-conditioning units as dehumidifier;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Li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CO</a:t>
            </a:r>
            <a:r>
              <a:rPr lang="en-US" altLang="en-US" baseline="-16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 is used in porcelain </a:t>
            </a:r>
            <a:r>
              <a:rPr lang="en-US" altLang="en-US" dirty="0" smtClean="0">
                <a:latin typeface="Times New Roman" panose="02020603050405020304" pitchFamily="18" charset="0"/>
              </a:rPr>
              <a:t>enamel, </a:t>
            </a:r>
            <a:r>
              <a:rPr lang="en-US" altLang="en-US" dirty="0" smtClean="0">
                <a:latin typeface="Times New Roman" panose="02020603050405020304" pitchFamily="18" charset="0"/>
              </a:rPr>
              <a:t>manufacture of </a:t>
            </a:r>
            <a:r>
              <a:rPr lang="en-US" altLang="en-US" dirty="0" smtClean="0">
                <a:latin typeface="Times New Roman" panose="02020603050405020304" pitchFamily="18" charset="0"/>
              </a:rPr>
              <a:t>strong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pyrex</a:t>
            </a:r>
            <a:r>
              <a:rPr lang="en-US" altLang="en-US" dirty="0" smtClean="0">
                <a:latin typeface="Times New Roman" panose="02020603050405020304" pitchFamily="18" charset="0"/>
              </a:rPr>
              <a:t>) glasses, and as medication for manic depression;</a:t>
            </a:r>
          </a:p>
          <a:p>
            <a:pPr eaLnBrk="1" hangingPunct="1"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Important Compounds of Sodium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As an ingredient in food – Na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</a:rPr>
              <a:t> is </a:t>
            </a:r>
            <a:r>
              <a:rPr lang="en-US" altLang="en-US" dirty="0" smtClean="0">
                <a:latin typeface="Times New Roman" panose="02020603050405020304" pitchFamily="18" charset="0"/>
              </a:rPr>
              <a:t>essential </a:t>
            </a:r>
            <a:r>
              <a:rPr lang="en-US" altLang="en-US" dirty="0" smtClean="0">
                <a:latin typeface="Times New Roman" panose="02020603050405020304" pitchFamily="18" charset="0"/>
              </a:rPr>
              <a:t>for electrolyte balance;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Production of sodium metal by electrolysis of molten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;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NaCl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2Na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Cl</a:t>
            </a:r>
            <a:r>
              <a:rPr lang="en-US" altLang="en-US" sz="2800" baseline="-25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Production of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NaOH</a:t>
            </a:r>
            <a:r>
              <a:rPr lang="en-US" altLang="en-US" dirty="0" smtClean="0">
                <a:latin typeface="Times New Roman" panose="02020603050405020304" pitchFamily="18" charset="0"/>
              </a:rPr>
              <a:t> by electrolysis of aqueous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NaCl</a:t>
            </a:r>
            <a:r>
              <a:rPr lang="en-US" altLang="en-US" dirty="0" smtClean="0">
                <a:latin typeface="Times New Roman" panose="02020603050405020304" pitchFamily="18" charset="0"/>
              </a:rPr>
              <a:t>;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2NaCl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2NaOH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sz="2800" baseline="-25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Cl</a:t>
            </a:r>
            <a:r>
              <a:rPr lang="en-US" altLang="en-US" sz="2800" baseline="-25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Sodium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NaHCO</a:t>
            </a:r>
            <a:r>
              <a:rPr lang="en-US" altLang="en-US" sz="2800" baseline="-12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– baking soda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used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for making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cookies and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cakes, and in fire-extinguishers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2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CO</a:t>
            </a:r>
            <a:r>
              <a:rPr lang="en-US" altLang="en-US" sz="2800" baseline="-12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– used in manufacture of ground glasses and as industrial bases;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NaOH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– used in manufacture of bleach, as a strong base, and as drain cleaners;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The manufacture of household bleach: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Cl</a:t>
            </a:r>
            <a:r>
              <a:rPr lang="en-US" altLang="en-US" sz="2800" baseline="-12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(g)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+ 2NaOH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NaOCl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28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sz="36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Potassium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K</a:t>
            </a:r>
            <a:r>
              <a:rPr lang="en-US" altLang="en-US" baseline="30000" smtClean="0">
                <a:latin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</a:rPr>
              <a:t> is essential for nervous system;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K</a:t>
            </a:r>
            <a:r>
              <a:rPr lang="en-US" altLang="en-US" sz="36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is important component in fertilizers;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KO</a:t>
            </a:r>
            <a:r>
              <a:rPr lang="en-US" altLang="en-US" sz="36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is used in confined places like submarines for removal of CO</a:t>
            </a:r>
            <a:r>
              <a:rPr lang="en-US" altLang="en-US" sz="36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and production of O</a:t>
            </a:r>
            <a:r>
              <a:rPr lang="en-US" altLang="en-US" sz="36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4</a:t>
            </a:r>
            <a:r>
              <a:rPr lang="en-US" altLang="en-US" sz="3200" smtClean="0">
                <a:latin typeface="Times New Roman" panose="02020603050405020304" pitchFamily="18" charset="0"/>
              </a:rPr>
              <a:t>KO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</a:rPr>
              <a:t> + 2CO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</a:rPr>
              <a:t> 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  2K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CO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+ 3O</a:t>
            </a:r>
            <a:r>
              <a:rPr lang="en-US" altLang="en-US" sz="32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sym typeface="Wingdings" panose="05000000000000000000" pitchFamily="2" charset="2"/>
              </a:rPr>
              <a:t>Hydrogen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Most abundant element in the universe, but makes up &lt;1% (by mass) on Earth crust.</a:t>
            </a: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Isotopes of hydrogen: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Hydrogen (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1</a:t>
            </a:r>
            <a:r>
              <a:rPr lang="en-US" altLang="en-US" smtClean="0">
                <a:latin typeface="Times New Roman" panose="02020603050405020304" pitchFamily="18" charset="0"/>
              </a:rPr>
              <a:t>H) - has no neutron; most abundant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Deuterium (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H) - has one neutron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Tritium (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H) – has 2 neutrons; radioactive (half-life ~ 12.3 yrs)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Elements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1_PeriodicPU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49" r="-44449"/>
          <a:stretch>
            <a:fillRect/>
          </a:stretch>
        </p:blipFill>
        <p:spPr>
          <a:xfrm>
            <a:off x="76199" y="1122386"/>
            <a:ext cx="8854291" cy="384360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10200"/>
            <a:ext cx="8062912" cy="10668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of the representative metals is shown in the periodic table. Nonmetals are shown in green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metalloids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purple, and the transition metals and inner transition metals in yellow.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Isotope Effects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Deuterium exhibits significant isotope effects on chemical and physical properties.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Freezing points: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(0.00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C); D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(3.81 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Boiling points: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(100.0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C); D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(101.42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Density at 25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C (g/mL):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(0.997); D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 (1.104)</a:t>
            </a:r>
          </a:p>
          <a:p>
            <a:pPr marL="990600" lvl="1" indent="-533400"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9342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Hydrides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 compounds containing hydrogen: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Ionic hydrides: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(hydrogen + reactive metals)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Examples: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LiH, CaH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hydrides:</a:t>
            </a:r>
          </a:p>
          <a:p>
            <a:pPr marL="901700" lvl="1" indent="-444500" eaLnBrk="1" hangingPunct="1">
              <a:buFontTx/>
              <a:buNone/>
            </a:pPr>
            <a:r>
              <a:rPr lang="en-US" altLang="en-US" smtClean="0">
                <a:solidFill>
                  <a:srgbClr val="FC01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(hydrogen + other nonmetals)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Examples: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CH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(interstitial) hydrides:</a:t>
            </a:r>
          </a:p>
          <a:p>
            <a:pPr marL="901700" lvl="1" indent="-4445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H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gas in certain transition metal crystals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086600" cy="10207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Hydrogen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Laboratory preparation of hydrogen gas: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Mg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 2HCl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MgCl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		Zn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ZnSO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sz="28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12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Industrial production method by steam-reformation of hydrocarbon: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CH</a:t>
            </a:r>
            <a:r>
              <a:rPr lang="en-US" altLang="en-US" sz="24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H</a:t>
            </a:r>
            <a:r>
              <a:rPr lang="en-US" altLang="en-US" sz="24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CO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3H</a:t>
            </a:r>
            <a:r>
              <a:rPr lang="en-US" altLang="en-US" sz="24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  </a:t>
            </a:r>
            <a:r>
              <a:rPr lang="en-US" altLang="en-US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= 205 kJ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CO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sz="2400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CO</a:t>
            </a:r>
            <a:r>
              <a:rPr lang="en-US" altLang="en-US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baseline="-12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;        </a:t>
            </a:r>
            <a:r>
              <a:rPr lang="en-US" altLang="en-US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= -41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Uses of Hydrogen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Production of Ammonia using the Haber process: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N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3H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2NH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4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Production of Methanol: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CO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+  2H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CH</a:t>
            </a:r>
            <a:r>
              <a:rPr lang="en-US" altLang="en-US" baseline="-12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OH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4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Hydrogenation of vegetable oil: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Vegetable oil +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“Crisco” and Margarine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Manufacture of hydrochloric acid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	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2HCl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HCl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5638800" cy="8080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#3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4413"/>
            <a:ext cx="7848600" cy="2592387"/>
          </a:xfrm>
        </p:spPr>
        <p:txBody>
          <a:bodyPr/>
          <a:lstStyle/>
          <a:p>
            <a:pPr marL="460375" indent="-460375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formed by the following reactants:</a:t>
            </a:r>
          </a:p>
          <a:p>
            <a:pPr marL="900113" lvl="1" indent="-438150" eaLnBrk="1" hangingPunct="1">
              <a:buFontTx/>
              <a:buNone/>
            </a:pP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1" indent="-438150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LiH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3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5334000"/>
            <a:ext cx="44958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>
                <a:solidFill>
                  <a:srgbClr val="009900"/>
                </a:solidFill>
              </a:rPr>
              <a:t>→  </a:t>
            </a:r>
            <a:r>
              <a:rPr lang="en-US" altLang="en-US" sz="32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aseline="-250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LiOH</a:t>
            </a:r>
            <a:r>
              <a:rPr lang="en-US" altLang="en-US" sz="2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8133" name="Picture 5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699" grpId="0" build="p" autoUpdateAnimBg="0"/>
      <p:bldP spid="2970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Earth Metals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4958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Be, Mg, Ca, Sr, Ba, and Ra (radioactive);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reactive elements;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Valence-shell electron configuration: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Cations = M</a:t>
            </a:r>
            <a:r>
              <a:rPr lang="en-US" altLang="en-US" baseline="3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has noble gas configuration;</a:t>
            </a:r>
            <a:endParaRPr lang="en-US" altLang="en-US" baseline="36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importance: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200" baseline="3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Mg</a:t>
            </a:r>
            <a:r>
              <a:rPr lang="en-US" altLang="en-US" sz="3200" baseline="3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essential to life;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is a component in light alloys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Occurrence and Preparation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Abundance in Earth’s crust: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Calcium and magnesium rank 5</a:t>
            </a:r>
            <a:r>
              <a:rPr lang="en-US" altLang="en-US" baseline="30000" smtClean="0">
                <a:latin typeface="Times New Roman" panose="02020603050405020304" pitchFamily="18" charset="0"/>
              </a:rPr>
              <a:t>th</a:t>
            </a:r>
            <a:r>
              <a:rPr lang="en-US" altLang="en-US" smtClean="0">
                <a:latin typeface="Times New Roman" panose="02020603050405020304" pitchFamily="18" charset="0"/>
              </a:rPr>
              <a:t> and 6</a:t>
            </a:r>
            <a:r>
              <a:rPr lang="en-US" altLang="en-US" baseline="30000" smtClean="0">
                <a:latin typeface="Times New Roman" panose="02020603050405020304" pitchFamily="18" charset="0"/>
              </a:rPr>
              <a:t>th</a:t>
            </a:r>
            <a:r>
              <a:rPr lang="en-US" altLang="en-US" smtClean="0">
                <a:latin typeface="Times New Roman" panose="02020603050405020304" pitchFamily="18" charset="0"/>
              </a:rPr>
              <a:t>, respectively.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Magnesium found in the ocean (~0.055 </a:t>
            </a:r>
            <a:r>
              <a:rPr lang="en-US" altLang="en-US" i="1" smtClean="0">
                <a:latin typeface="Times New Roman" panose="02020603050405020304" pitchFamily="18" charset="0"/>
              </a:rPr>
              <a:t>M</a:t>
            </a:r>
            <a:r>
              <a:rPr lang="en-US" altLang="en-US" smtClean="0">
                <a:latin typeface="Times New Roman" panose="02020603050405020304" pitchFamily="18" charset="0"/>
              </a:rPr>
              <a:t>) and in MgCO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(dolomite)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Seawater  important source of Mg;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Calcium found in limestone and sea shells (CaCO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) – most abundant mineral on Earth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Mg and Ca are prepared by electrolysis of the molten MgCl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and CaCl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,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of Alkaline Earth Metals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Except for Be, all oxides and halides of alkaline Earth metals are ionic compounds;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Beryllium forms covalent compounds;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Except for BeO, all oxides of alkaline Earth metals are basic – forms strong basic solutions;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BeO is </a:t>
            </a:r>
            <a:r>
              <a:rPr lang="en-US" altLang="en-US" i="1" smtClean="0">
                <a:latin typeface="Times New Roman" panose="02020603050405020304" pitchFamily="18" charset="0"/>
              </a:rPr>
              <a:t>amphoteric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Extraction of Mg from Seawater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</a:rPr>
              <a:t>Mg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2+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+ CaO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+ 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Mg(OH)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Ca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2+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Mg(OH)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+ 2HCl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+ 2H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28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electrolysis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Mg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sym typeface="Wingdings" panose="05000000000000000000" pitchFamily="2" charset="2"/>
              </a:rPr>
              <a:t>Extraction of Calcium from CaCO</a:t>
            </a:r>
            <a:r>
              <a:rPr lang="en-US" altLang="en-US" sz="36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</a:rPr>
              <a:t>  + 2HCl</a:t>
            </a:r>
            <a:r>
              <a:rPr lang="en-US" altLang="en-US" sz="2000" smtClean="0">
                <a:latin typeface="Times New Roman" panose="02020603050405020304" pitchFamily="18" charset="0"/>
              </a:rPr>
              <a:t>(aq)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+ CO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 </a:t>
            </a:r>
          </a:p>
          <a:p>
            <a:pPr eaLnBrk="1" hangingPunct="1"/>
            <a:endParaRPr lang="en-US" altLang="en-US" sz="28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CaCl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electrolysis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Ca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Review of the Periodic Table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624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elements: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1A – 8A (Groups 1,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13-18)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subshells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filled)</a:t>
            </a:r>
          </a:p>
          <a:p>
            <a:pPr marL="457200" indent="-457200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elements: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3B – 2B (Groups 3 – 12)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 (orbitals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filled)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Uses of Some Alkaline Earth Metals</a:t>
            </a:r>
            <a:r>
              <a:rPr lang="en-US" altLang="en-US" smtClean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Beryllium: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 component in alloys for making tough springs and non-sparking tools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Used as X-ray tube window;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 neutron source in nuclear reactor;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Uses of Some Alkaline Earth Metals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Magnesium is used: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in the manufacture of light-weight alloys for aircraft body and parts;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as reducing agent in the extraction of silicon, titanium and beryllium;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in Grignard reagents for organic synthesis;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An ingredient in fireworks and warning flare;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Calcium is also used as reducing agent in the extraction of other metals, such as Sc and W;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Magnesium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 is essential to life;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Many enzymes require Mg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; Mg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 is an essential component of chlorophyll;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MgO is a component in ceramic and used in refractory furnace lining;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Mg(OH)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is active component of antacid “Milk of Magnesia”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MgSO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found in fertilizers and food supplements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Calcium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9530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Like Mg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, Ca</a:t>
            </a:r>
            <a:r>
              <a:rPr lang="en-US" altLang="en-US" sz="2800" baseline="34000" smtClean="0">
                <a:latin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</a:rPr>
              <a:t> is essential to life;</a:t>
            </a:r>
            <a:r>
              <a:rPr lang="en-US" altLang="en-US" sz="2400" smtClean="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In cell physiology, movements of Ca</a:t>
            </a:r>
            <a:r>
              <a:rPr lang="en-US" altLang="en-US" sz="2400" baseline="30000" smtClean="0">
                <a:latin typeface="Times New Roman" panose="02020603050405020304" pitchFamily="18" charset="0"/>
              </a:rPr>
              <a:t>2+</a:t>
            </a:r>
            <a:r>
              <a:rPr lang="en-US" altLang="en-US" sz="2400" smtClean="0">
                <a:latin typeface="Times New Roman" panose="02020603050405020304" pitchFamily="18" charset="0"/>
              </a:rPr>
              <a:t> in and out of cytoplasm function as signal for many cellular processes;</a:t>
            </a:r>
          </a:p>
          <a:p>
            <a:pPr marL="609600" indent="-609600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Ca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</a:rPr>
              <a:t>(PO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(OH) - in teeth and bone structures; </a:t>
            </a:r>
          </a:p>
          <a:p>
            <a:pPr marL="609600" indent="-609600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CaCO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 – forms protective coverings, as in egg and sea shells;</a:t>
            </a:r>
          </a:p>
          <a:p>
            <a:pPr marL="609600" indent="-609600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CaCO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 (limestone) - most abundant mineral;</a:t>
            </a:r>
            <a:endParaRPr lang="en-US" altLang="en-US" sz="2800" smtClean="0">
              <a:latin typeface="Times New Roman" panose="02020603050405020304" pitchFamily="18" charset="0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>
                <a:latin typeface="Times New Roman" panose="02020603050405020304" pitchFamily="18" charset="0"/>
              </a:rPr>
              <a:t>Pure CaCO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 are used as fillers in paint, toothpaste, paper, plastics, etc.;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>
                <a:latin typeface="Times New Roman" panose="02020603050405020304" pitchFamily="18" charset="0"/>
              </a:rPr>
              <a:t>the source for calcium metal and quicklime: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i="1" smtClean="0">
                <a:latin typeface="Times New Roman" panose="02020603050405020304" pitchFamily="18" charset="0"/>
              </a:rPr>
              <a:t>Calcination</a:t>
            </a:r>
            <a:r>
              <a:rPr lang="en-US" altLang="en-US" smtClean="0">
                <a:latin typeface="Times New Roman" panose="02020603050405020304" pitchFamily="18" charset="0"/>
              </a:rPr>
              <a:t>: CaCO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18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CaO</a:t>
            </a:r>
            <a:r>
              <a:rPr lang="en-US" altLang="en-US" sz="18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CO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18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Calcium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CaO – also called quicklime, uses: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important ingredient of Portland cement;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industrial base;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extraction of Mg from seawater;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in metallurgy – as base in steel production;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As scrubber to remove toxic gas 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from industrial “flu-gas”: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CaO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</a:rPr>
              <a:t>+  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CaSO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 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  <a:r>
              <a:rPr lang="en-US" alt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Water</a:t>
            </a:r>
            <a:endParaRPr lang="en-US" altLang="en-US" sz="3600" baseline="30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Mg</a:t>
            </a:r>
            <a:r>
              <a:rPr lang="en-US" alt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causes water hardness;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Soaps do not form leather due to formation of precipitates with Ca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ions can be removed by ion-exchange process.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Cation-exchange resins – large molecules that have many -SO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sites, with Na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counter ions;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Mg</a:t>
            </a:r>
            <a:r>
              <a:rPr lang="en-US" alt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bound more strongly to anionic sites and displace Na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Schematic Representation of a Typical Cation Exchange Resin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3492" name="Picture 4" descr="ch1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229600" cy="26670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#4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and balance the following equations: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 HCl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MgH</a:t>
            </a:r>
            <a:r>
              <a:rPr lang="en-US" altLang="en-US" baseline="-1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 H</a:t>
            </a:r>
            <a:r>
              <a:rPr lang="en-US" altLang="en-US" baseline="-1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 H</a:t>
            </a:r>
            <a:r>
              <a:rPr lang="en-US" altLang="en-US" baseline="-1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 SO</a:t>
            </a:r>
            <a:r>
              <a:rPr lang="en-US" altLang="en-US" baseline="-1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Al, Ga, In, and Tl;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Valence-shell electron configuration: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3A elements show increasing metallic character going down the group.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Boron: a metalloid, forms covalent network solid, and highest melting point in the group</a:t>
            </a:r>
          </a:p>
          <a:p>
            <a:pPr marL="457200" indent="-457200"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pic>
        <p:nvPicPr>
          <p:cNvPr id="68611" name="Picture 3" descr="Table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305800" cy="2824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Review of the Periodic Table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Lanthanides and Actinides: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Listed separately at bottom of the table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 (orbitals 4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5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filled)</a:t>
            </a:r>
            <a:endParaRPr lang="en-US" altLang="en-US" sz="32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Metalloids: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metals from nonmetals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Si, Ge, As, Sb, Te, Po, &amp; At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Reactions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0660" name="Picture 4" descr="Table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57400"/>
            <a:ext cx="7848600" cy="2927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Boron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200" baseline="3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 metalloid; forms covalent network solid; highest melting point in the group, and the least reactive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All boron compounds are covalent molecules;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Boron molecules, such as BF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, have incomplete octet and acts as Lewis acid, example: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BF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 +  </a:t>
            </a:r>
            <a:r>
              <a:rPr lang="en-US" altLang="en-US" b="1" smtClean="0">
                <a:latin typeface="Times New Roman" panose="02020603050405020304" pitchFamily="18" charset="0"/>
              </a:rPr>
              <a:t>:</a:t>
            </a:r>
            <a:r>
              <a:rPr lang="en-US" altLang="en-US" smtClean="0">
                <a:latin typeface="Times New Roman" panose="02020603050405020304" pitchFamily="18" charset="0"/>
              </a:rPr>
              <a:t>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</a:rPr>
              <a:t>  F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B</a:t>
            </a:r>
            <a:r>
              <a:rPr lang="en-US" altLang="en-US" b="1" smtClean="0">
                <a:latin typeface="Times New Roman" panose="02020603050405020304" pitchFamily="18" charset="0"/>
              </a:rPr>
              <a:t>:</a:t>
            </a:r>
            <a:r>
              <a:rPr lang="en-US" altLang="en-US" smtClean="0">
                <a:latin typeface="Times New Roman" panose="02020603050405020304" pitchFamily="18" charset="0"/>
              </a:rPr>
              <a:t>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Boron hydrides acquire octet by forming H-bridges;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Boron oxide, B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, forms weak boric acid, B(OH)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Aluminum</a:t>
            </a:r>
            <a:endParaRPr lang="en-US" altLang="en-US" sz="2800" baseline="36000" smtClean="0">
              <a:latin typeface="Times New Roman" panose="02020603050405020304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Electron configuration: 1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2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2</a:t>
            </a:r>
            <a:r>
              <a:rPr lang="en-US" altLang="en-US" sz="2800" i="1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 3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3</a:t>
            </a:r>
            <a:r>
              <a:rPr lang="en-US" altLang="en-US" sz="2800" i="1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1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or [Ar] 3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3</a:t>
            </a:r>
            <a:r>
              <a:rPr lang="en-US" altLang="en-US" sz="2800" i="1" smtClean="0">
                <a:latin typeface="Times New Roman" panose="02020603050405020304" pitchFamily="18" charset="0"/>
              </a:rPr>
              <a:t>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1</a:t>
            </a:r>
            <a:endParaRPr lang="en-US" altLang="en-US" sz="28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Third most abundant element (and most abundant metal) in the Earth’s crust;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Most important metal of Group 3A;</a:t>
            </a:r>
            <a:endParaRPr lang="en-US" altLang="en-US" sz="2800" baseline="360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US annual production: over 5 millions tons;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Aluminum Production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Extracted from bauxite,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800" i="1" smtClean="0">
                <a:latin typeface="Times New Roman" panose="02020603050405020304" pitchFamily="18" charset="0"/>
              </a:rPr>
              <a:t>n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Produced by the Hall-Heroult process - electrolysis of molten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-Na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AlF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 (cryolite) mixture at ~ 960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z="2800" smtClean="0">
                <a:latin typeface="Times New Roman" panose="02020603050405020304" pitchFamily="18" charset="0"/>
              </a:rPr>
              <a:t>C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Aluminum production is an energy intensive process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Energy consumption: ~ 54 MJ/kg Al (~3% of electrical energy supply)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Re-cycling saves up to 95% of this energy;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(Re-cycle an aluminum can and power your desk-top monitor up to 3 hours)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Aluminum</a:t>
            </a:r>
          </a:p>
        </p:txBody>
      </p:sp>
      <p:pic>
        <p:nvPicPr>
          <p:cNvPr id="74755" name="Picture 4" descr="FG22_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4725" y="1524000"/>
            <a:ext cx="48069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2016"/>
            <a:ext cx="8062912" cy="659535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Aluminum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2_HallHerCell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56" r="-21856"/>
          <a:stretch>
            <a:fillRect/>
          </a:stretch>
        </p:blipFill>
        <p:spPr>
          <a:xfrm>
            <a:off x="457200" y="152400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34000"/>
            <a:ext cx="8062912" cy="114300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electrolytic cell is used for the production of aluminum. 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molten mixture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cryolite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bauxite and calcium fluoride is electrolyzed,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produces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metal at the cathode, and oxygen, carbon monoxide, and carbon dioxide at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anode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227959"/>
            <a:ext cx="835521" cy="5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00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Importance of Aluminum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Lightweight metal (density = 2.70 g/cm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);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Forms strong, lightweight alloys with copper and magnesium for aircraft bodies and parts;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High resistance to corrosion - extensively used to make beverage containers (soda drinks cans);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Also used as reducing agent in the fuel during space shuttle launching.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Chemical Properties of Aluminum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Reactive metal, readily oxidized by atmospheric 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to form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;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forms protective coating (an anodic protection) that prevents further corrosion of the metal;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is amphoteric - reacts with both strong acids &amp; bases;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Aluminum reacts with halogens to form Al</a:t>
            </a:r>
            <a:r>
              <a:rPr lang="en-US" altLang="en-US" sz="2800" i="1" smtClean="0">
                <a:latin typeface="Times New Roman" panose="02020603050405020304" pitchFamily="18" charset="0"/>
              </a:rPr>
              <a:t>X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and AlF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are strictly ionic compounds;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Other halides are ionic with covalent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Reactions of Aluminum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With strong acids: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2Al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 6 HCl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 2AlCl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 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2Al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s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 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(SO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 + 3H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s-ES" altLang="en-US" sz="2800" smtClean="0">
                <a:latin typeface="Times New Roman" panose="02020603050405020304" pitchFamily="18" charset="0"/>
              </a:rPr>
              <a:t>2Al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800" smtClean="0">
                <a:latin typeface="Times New Roman" panose="02020603050405020304" pitchFamily="18" charset="0"/>
              </a:rPr>
              <a:t> +  2HNO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(aq)</a:t>
            </a:r>
            <a:r>
              <a:rPr lang="es-E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" altLang="en-US" sz="2800" smtClean="0">
                <a:latin typeface="Times New Roman" panose="02020603050405020304" pitchFamily="18" charset="0"/>
              </a:rPr>
              <a:t> 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s-E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i="1" smtClean="0">
                <a:latin typeface="Times New Roman" panose="02020603050405020304" pitchFamily="18" charset="0"/>
              </a:rPr>
              <a:t>(s)</a:t>
            </a:r>
            <a:r>
              <a:rPr lang="es-ES" altLang="en-US" sz="2800" smtClean="0">
                <a:latin typeface="Times New Roman" panose="02020603050405020304" pitchFamily="18" charset="0"/>
              </a:rPr>
              <a:t>  +  2NO</a:t>
            </a:r>
            <a:r>
              <a:rPr lang="es-ES" altLang="en-US" sz="2000" smtClean="0">
                <a:latin typeface="Times New Roman" panose="02020603050405020304" pitchFamily="18" charset="0"/>
              </a:rPr>
              <a:t>(g)</a:t>
            </a:r>
            <a:r>
              <a:rPr lang="es-ES" altLang="en-US" sz="2800" smtClean="0">
                <a:latin typeface="Times New Roman" panose="02020603050405020304" pitchFamily="18" charset="0"/>
              </a:rPr>
              <a:t> +  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s-ES" altLang="en-US" sz="2800" smtClean="0">
                <a:latin typeface="Times New Roman" panose="02020603050405020304" pitchFamily="18" charset="0"/>
              </a:rPr>
              <a:t>O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l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endParaRPr lang="es-ES" altLang="en-US" sz="28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</a:t>
            </a:r>
            <a:r>
              <a:rPr lang="en-US" altLang="en-US" sz="2400" smtClean="0">
                <a:latin typeface="Times New Roman" panose="02020603050405020304" pitchFamily="18" charset="0"/>
              </a:rPr>
              <a:t>(The third reaction does not occur completely because the oxide forms protective coating to prevent further reaction.)</a:t>
            </a:r>
            <a:r>
              <a:rPr lang="es-ES" altLang="en-US" sz="280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16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With a strong base:</a:t>
            </a:r>
          </a:p>
          <a:p>
            <a:pPr eaLnBrk="1" hangingPunct="1"/>
            <a:r>
              <a:rPr lang="es-ES" altLang="en-US" sz="2400" smtClean="0">
                <a:latin typeface="Times New Roman" panose="02020603050405020304" pitchFamily="18" charset="0"/>
              </a:rPr>
              <a:t>2Al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+ 6H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2</a:t>
            </a:r>
            <a:r>
              <a:rPr lang="es-ES" altLang="en-US" sz="2400" smtClean="0">
                <a:latin typeface="Times New Roman" panose="02020603050405020304" pitchFamily="18" charset="0"/>
              </a:rPr>
              <a:t>O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l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+ 2NaOH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aq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" altLang="en-US" sz="2400" smtClean="0">
                <a:latin typeface="Times New Roman" panose="02020603050405020304" pitchFamily="18" charset="0"/>
              </a:rPr>
              <a:t> 2NaAl(OH)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4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aq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+ </a:t>
            </a:r>
            <a:r>
              <a:rPr lang="en-US" altLang="en-US" sz="2400" smtClean="0">
                <a:latin typeface="Times New Roman" panose="02020603050405020304" pitchFamily="18" charset="0"/>
              </a:rPr>
              <a:t>3H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Halides</a:t>
            </a:r>
          </a:p>
        </p:txBody>
      </p:sp>
      <p:pic>
        <p:nvPicPr>
          <p:cNvPr id="79875" name="Picture 4" descr="FG22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0"/>
            <a:ext cx="5567363" cy="2178050"/>
          </a:xfrm>
          <a:noFill/>
        </p:spPr>
      </p:pic>
      <p:pic>
        <p:nvPicPr>
          <p:cNvPr id="79876" name="Picture 6" descr="FG22_13_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3" y="4090988"/>
            <a:ext cx="6883400" cy="178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Trends of Nuclear Charge 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Atomic Size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 i="1" dirty="0" smtClean="0">
                <a:latin typeface="Times New Roman" panose="02020603050405020304" pitchFamily="18" charset="0"/>
              </a:rPr>
              <a:t>Effective nuclear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charge</a:t>
            </a:r>
            <a:r>
              <a:rPr lang="en-US" altLang="en-US" dirty="0" smtClean="0">
                <a:latin typeface="Times New Roman" panose="02020603050405020304" pitchFamily="18" charset="0"/>
              </a:rPr>
              <a:t>: </a:t>
            </a:r>
            <a:r>
              <a:rPr lang="en-US" altLang="en-US" dirty="0" smtClean="0">
                <a:latin typeface="Times New Roman" panose="02020603050405020304" pitchFamily="18" charset="0"/>
              </a:rPr>
              <a:t>increases left-to-right and decreases top-to-bottom;</a:t>
            </a:r>
          </a:p>
          <a:p>
            <a:pPr eaLnBrk="1" hangingPunct="1"/>
            <a:r>
              <a:rPr lang="en-US" altLang="en-US" i="1" dirty="0" smtClean="0">
                <a:latin typeface="Times New Roman" panose="02020603050405020304" pitchFamily="18" charset="0"/>
              </a:rPr>
              <a:t>Atomic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size</a:t>
            </a:r>
            <a:r>
              <a:rPr lang="en-US" altLang="en-US" dirty="0" smtClean="0">
                <a:latin typeface="Times New Roman" panose="02020603050405020304" pitchFamily="18" charset="0"/>
              </a:rPr>
              <a:t>: </a:t>
            </a:r>
            <a:r>
              <a:rPr lang="en-US" altLang="en-US" dirty="0" smtClean="0">
                <a:latin typeface="Times New Roman" panose="02020603050405020304" pitchFamily="18" charset="0"/>
              </a:rPr>
              <a:t>decreases left-to-right and increases top-to-bottom;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Aluminum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source of aluminum metal and forms protective coating to the metal to prevent corrosion;</a:t>
            </a:r>
          </a:p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(SO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most important industrial compound;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use in municipal water treatment plants;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>
                <a:latin typeface="Times New Roman" panose="02020603050405020304" pitchFamily="18" charset="0"/>
              </a:rPr>
              <a:t>Prepared by reaction of H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SO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</a:rPr>
              <a:t> with Al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O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 or Al(OH)</a:t>
            </a:r>
            <a:r>
              <a:rPr lang="en-US" altLang="en-US" sz="24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: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12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s-ES" altLang="en-US" sz="2800" smtClean="0">
                <a:latin typeface="Times New Roman" panose="02020603050405020304" pitchFamily="18" charset="0"/>
              </a:rPr>
              <a:t>+ </a:t>
            </a:r>
            <a:r>
              <a:rPr lang="en-US" altLang="en-US" sz="2800" smtClean="0">
                <a:latin typeface="Times New Roman" panose="02020603050405020304" pitchFamily="18" charset="0"/>
              </a:rPr>
              <a:t>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(SO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+ 3H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endParaRPr lang="en-US" altLang="en-US" sz="28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2Al(OH)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</a:rPr>
              <a:t> + 3H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aq</a:t>
            </a:r>
            <a:r>
              <a:rPr lang="en-US" altLang="en-US" sz="2000" smtClean="0">
                <a:latin typeface="Times New Roman" panose="02020603050405020304" pitchFamily="18" charset="0"/>
              </a:rPr>
              <a:t>)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Al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(SO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s-ES" altLang="en-US" sz="2000" smtClean="0">
                <a:latin typeface="Times New Roman" panose="02020603050405020304" pitchFamily="18" charset="0"/>
              </a:rPr>
              <a:t>(</a:t>
            </a:r>
            <a:r>
              <a:rPr lang="es-ES" altLang="en-US" sz="2000" i="1" smtClean="0">
                <a:latin typeface="Times New Roman" panose="02020603050405020304" pitchFamily="18" charset="0"/>
              </a:rPr>
              <a:t>s</a:t>
            </a:r>
            <a:r>
              <a:rPr lang="es-ES" altLang="en-US" sz="20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+ 6H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O</a:t>
            </a:r>
            <a:r>
              <a:rPr lang="en-US" altLang="en-US" sz="2000" smtClean="0">
                <a:latin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</a:rPr>
              <a:t>l</a:t>
            </a:r>
            <a:r>
              <a:rPr lang="en-US" altLang="en-US" sz="2000" smtClean="0">
                <a:latin typeface="Times New Roman" panose="02020603050405020304" pitchFamily="18" charset="0"/>
              </a:rPr>
              <a:t>) </a:t>
            </a: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Exercise #5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the following oxides as acidic, basic or amphoteric.</a:t>
            </a:r>
          </a:p>
          <a:p>
            <a:pPr marL="990600" lvl="1" indent="-533400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In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990600" lvl="1" indent="-533400">
              <a:buFontTx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 the following equations: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 HNO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NO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HCl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AlCl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Group 4A (vsec: </a:t>
            </a:r>
            <a:r>
              <a:rPr lang="en-US" altLang="en-US" sz="3600" i="1" smtClean="0">
                <a:latin typeface="Times New Roman" panose="02020603050405020304" pitchFamily="18" charset="0"/>
              </a:rPr>
              <a:t>ns</a:t>
            </a:r>
            <a:r>
              <a:rPr lang="en-US" altLang="en-US" sz="36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3600" smtClean="0">
                <a:latin typeface="Times New Roman" panose="02020603050405020304" pitchFamily="18" charset="0"/>
              </a:rPr>
              <a:t> </a:t>
            </a:r>
            <a:r>
              <a:rPr lang="en-US" altLang="en-US" sz="3600" i="1" smtClean="0">
                <a:latin typeface="Times New Roman" panose="02020603050405020304" pitchFamily="18" charset="0"/>
              </a:rPr>
              <a:t>np</a:t>
            </a:r>
            <a:r>
              <a:rPr lang="en-US" altLang="en-US" sz="36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3600" smtClean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Contains: a nonmetal (C), two metalloids (Si &amp; Ge), and two metals (Sn &amp; Pb);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Carbon exists in 3 allotropic forms: graphite, diamond, and the “bucky-ball”.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Graphite has 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hybridization;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Graphite is soft and conduct electric current;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Diamond contains </a:t>
            </a:r>
            <a:r>
              <a:rPr lang="en-US" altLang="en-US" sz="2800" i="1" smtClean="0">
                <a:latin typeface="Times New Roman" panose="02020603050405020304" pitchFamily="18" charset="0"/>
              </a:rPr>
              <a:t>sp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hybridization and forms covalent network solids; does not conduct electricity;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Diamond is the hardest material on Earth.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3972" name="Picture 4" descr="table_20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3125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Reactions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6020" name="Picture 4" descr="table_20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848600" cy="2811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two most important elements on earth: carbon and silicon.  </a:t>
            </a:r>
          </a:p>
          <a:p>
            <a:pPr marL="457200" indent="-457200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form four covalent bonds to nonmetals.  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200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SiF</a:t>
            </a:r>
            <a:r>
              <a:rPr lang="en-US" altLang="en-US" sz="3200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4A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077200" cy="11906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4A (14): Carbon and Silicon</a:t>
            </a:r>
          </a:p>
        </p:txBody>
      </p:sp>
      <p:pic>
        <p:nvPicPr>
          <p:cNvPr id="90115" name="Picture 4" descr="TB23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1684338"/>
            <a:ext cx="7959725" cy="431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Carbon: 1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aseline="3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aseline="3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aseline="3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Most important element on Earth – forms the basic skeletal structures of all living things;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Carbon forms strong covalent bonds with many elements and with itself;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Carbon forms sp, sp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, and sp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hybridizations;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In sp hybridization, each carbon forms 2 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>
                <a:latin typeface="Times New Roman" panose="02020603050405020304" pitchFamily="18" charset="0"/>
              </a:rPr>
              <a:t>- and 2 </a:t>
            </a:r>
            <a:r>
              <a:rPr lang="en-US" altLang="en-US" sz="2800" smtClean="0">
                <a:latin typeface="Symbol" panose="05050102010706020507" pitchFamily="18" charset="2"/>
              </a:rPr>
              <a:t>p</a:t>
            </a:r>
            <a:r>
              <a:rPr lang="en-US" altLang="en-US" sz="2800" smtClean="0">
                <a:latin typeface="Times New Roman" panose="02020603050405020304" pitchFamily="18" charset="0"/>
              </a:rPr>
              <a:t>- bonds; example in H</a:t>
            </a:r>
            <a:r>
              <a:rPr lang="en-US" altLang="en-US" sz="2800" smtClean="0">
                <a:latin typeface="Sylfaen" panose="010A0502050306030303" pitchFamily="18" charset="0"/>
              </a:rPr>
              <a:t>―</a:t>
            </a: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400" smtClean="0">
                <a:latin typeface="Lucida Sans Unicode" panose="020B0602030504020204" pitchFamily="34" charset="0"/>
              </a:rPr>
              <a:t>≡</a:t>
            </a: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smtClean="0">
                <a:latin typeface="Sylfaen" panose="010A0502050306030303" pitchFamily="18" charset="0"/>
              </a:rPr>
              <a:t>―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In sp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, each carbon forms 3 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>
                <a:latin typeface="Times New Roman" panose="02020603050405020304" pitchFamily="18" charset="0"/>
              </a:rPr>
              <a:t>- and a </a:t>
            </a:r>
            <a:r>
              <a:rPr lang="en-US" altLang="en-US" sz="2800" smtClean="0">
                <a:latin typeface="Symbol" panose="05050102010706020507" pitchFamily="18" charset="2"/>
              </a:rPr>
              <a:t>p</a:t>
            </a:r>
            <a:r>
              <a:rPr lang="en-US" altLang="en-US" sz="2800" smtClean="0">
                <a:latin typeface="Times New Roman" panose="02020603050405020304" pitchFamily="18" charset="0"/>
              </a:rPr>
              <a:t>- bonds;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In sp</a:t>
            </a:r>
            <a:r>
              <a:rPr lang="en-US" altLang="en-US" sz="2800" baseline="30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hybridization each carbon forms 4 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>
                <a:latin typeface="Times New Roman" panose="02020603050405020304" pitchFamily="18" charset="0"/>
              </a:rPr>
              <a:t>-bonds;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</a:rPr>
              <a:t>Prentice-Hall 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2002</a:t>
            </a:r>
          </a:p>
        </p:txBody>
      </p:sp>
      <p:sp>
        <p:nvSpPr>
          <p:cNvPr id="921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</a:rPr>
              <a:t>General Chemistry: Chapter 23</a:t>
            </a:r>
          </a:p>
        </p:txBody>
      </p:sp>
      <p:sp>
        <p:nvSpPr>
          <p:cNvPr id="921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Slide </a:t>
            </a:r>
            <a:fld id="{36F49F56-151B-42C2-AD72-AC0B9FAAA88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r>
              <a:rPr lang="en-US" altLang="en-US" sz="1400">
                <a:latin typeface="Times New Roman" panose="02020603050405020304" pitchFamily="18" charset="0"/>
              </a:rPr>
              <a:t> of 51</a:t>
            </a:r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altLang="en-US" dirty="0" smtClean="0"/>
          </a:p>
        </p:txBody>
      </p:sp>
      <p:pic>
        <p:nvPicPr>
          <p:cNvPr id="92166" name="Picture 4" descr="FG23_16_02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3735388"/>
            <a:ext cx="3014662" cy="2039937"/>
          </a:xfrm>
          <a:noFill/>
        </p:spPr>
      </p:pic>
      <p:pic>
        <p:nvPicPr>
          <p:cNvPr id="92167" name="Picture 6" descr="FG23_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1138" y="1122363"/>
            <a:ext cx="4857750" cy="4973637"/>
          </a:xfrm>
          <a:noFill/>
        </p:spPr>
      </p:pic>
      <p:pic>
        <p:nvPicPr>
          <p:cNvPr id="92168" name="Picture 8" descr="FG23_P934-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87475"/>
            <a:ext cx="30559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</a:rPr>
              <a:t>Prentice-Hall 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2002</a:t>
            </a:r>
          </a:p>
        </p:txBody>
      </p:sp>
      <p:sp>
        <p:nvSpPr>
          <p:cNvPr id="931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</a:rPr>
              <a:t>General Chemistry: Chapter 23</a:t>
            </a:r>
          </a:p>
        </p:txBody>
      </p:sp>
      <p:sp>
        <p:nvSpPr>
          <p:cNvPr id="931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Slide </a:t>
            </a:r>
            <a:fld id="{F08871E6-D85A-4D1A-9DB8-B88782A9DEE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r>
              <a:rPr lang="en-US" altLang="en-US" sz="1400">
                <a:latin typeface="Times New Roman" panose="02020603050405020304" pitchFamily="18" charset="0"/>
              </a:rPr>
              <a:t> of 51</a:t>
            </a: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</p:txBody>
      </p:sp>
      <p:pic>
        <p:nvPicPr>
          <p:cNvPr id="93190" name="Picture 4" descr="FG13_34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1524000"/>
            <a:ext cx="3792537" cy="4114800"/>
          </a:xfrm>
          <a:noFill/>
        </p:spPr>
      </p:pic>
      <p:pic>
        <p:nvPicPr>
          <p:cNvPr id="93191" name="Picture 6" descr="FG13_35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5513" y="1373188"/>
            <a:ext cx="3786187" cy="4114800"/>
          </a:xfrm>
          <a:noFill/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854200" y="5308600"/>
            <a:ext cx="1439863" cy="66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5802313" y="5487988"/>
            <a:ext cx="1439862" cy="66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981700" y="2338388"/>
            <a:ext cx="1439863" cy="481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990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Radii of Some Representative Elements (in Picometers)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8" name="Picture 4" descr="ch19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5181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Carbon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CO – toxic gas (binds to hemoglobin); forms during combustion of carbon in limited oxygen supply; used in methanol production.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– end-product of combustion of carbon or carbon-containing compounds; greenhouse gas that keeps Earth temperature relatively warm;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is essential to life – used by plants in photosynthesis;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NaHCO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as baking soda for cooking and as in fire-extinguishers;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Na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in glass manufacture;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CaCO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in steel production;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 Compounds of Carbon</a:t>
            </a:r>
          </a:p>
        </p:txBody>
      </p:sp>
      <p:sp>
        <p:nvSpPr>
          <p:cNvPr id="1589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35400" y="1524000"/>
            <a:ext cx="4978400" cy="4267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with H</a:t>
            </a:r>
            <a:r>
              <a:rPr lang="en-US" altLang="en-US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produces acetylene.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miner’s lamps.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Flammable, volatile, poisonous.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solvent.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CCl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carcinogen.</a:t>
            </a:r>
          </a:p>
        </p:txBody>
      </p:sp>
      <p:pic>
        <p:nvPicPr>
          <p:cNvPr id="95236" name="Picture 4" descr="FG23_17-02U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281146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#6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Lewis structures for the following ions and molecule and propose hybridization on the carbon atom in each ion or molecule.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aseline="3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Other Important Compounds of Carbon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– major component of natural gas; used as fuel and for the production of hydrogen gas;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8</a:t>
            </a:r>
            <a:r>
              <a:rPr lang="en-US" altLang="en-US" sz="2800" smtClean="0">
                <a:latin typeface="Times New Roman" panose="02020603050405020304" pitchFamily="18" charset="0"/>
              </a:rPr>
              <a:t> and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10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as fuel;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14</a:t>
            </a:r>
            <a:r>
              <a:rPr lang="en-US" altLang="en-US" sz="2800" smtClean="0">
                <a:latin typeface="Times New Roman" panose="02020603050405020304" pitchFamily="18" charset="0"/>
              </a:rPr>
              <a:t>,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7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16</a:t>
            </a:r>
            <a:r>
              <a:rPr lang="en-US" altLang="en-US" sz="2800" smtClean="0">
                <a:latin typeface="Times New Roman" panose="02020603050405020304" pitchFamily="18" charset="0"/>
              </a:rPr>
              <a:t>,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8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18</a:t>
            </a:r>
            <a:r>
              <a:rPr lang="en-US" altLang="en-US" sz="2800" smtClean="0">
                <a:latin typeface="Times New Roman" panose="02020603050405020304" pitchFamily="18" charset="0"/>
              </a:rPr>
              <a:t>, and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9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20</a:t>
            </a:r>
            <a:r>
              <a:rPr lang="en-US" altLang="en-US" sz="2800" smtClean="0">
                <a:latin typeface="Times New Roman" panose="02020603050405020304" pitchFamily="18" charset="0"/>
              </a:rPr>
              <a:t> are components in gasoline, with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8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18</a:t>
            </a:r>
            <a:r>
              <a:rPr lang="en-US" altLang="en-US" sz="2800" smtClean="0">
                <a:latin typeface="Times New Roman" panose="02020603050405020304" pitchFamily="18" charset="0"/>
              </a:rPr>
              <a:t> as the major component;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12</a:t>
            </a:r>
            <a:r>
              <a:rPr lang="en-US" altLang="en-US" sz="2800" smtClean="0">
                <a:latin typeface="Times New Roman" panose="02020603050405020304" pitchFamily="18" charset="0"/>
              </a:rPr>
              <a:t>, (cyclohexane),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14</a:t>
            </a:r>
            <a:r>
              <a:rPr lang="en-US" altLang="en-US" sz="2800" smtClean="0">
                <a:latin typeface="Times New Roman" panose="02020603050405020304" pitchFamily="18" charset="0"/>
              </a:rPr>
              <a:t> (hexane), and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z="2800" smtClean="0">
                <a:latin typeface="Times New Roman" panose="02020603050405020304" pitchFamily="18" charset="0"/>
              </a:rPr>
              <a:t> (benzene) are important organic solvents;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, </a:t>
            </a:r>
            <a:r>
              <a:rPr lang="en-US" altLang="en-US" sz="280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Cl, C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, and 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NCH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CH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NH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(among others) are important monomers for polymers, such as polyethylene, PVC, Teflon, nylon, and polyester.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Chemistry of Silicon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Silicon - a metalloid; a covalent network solid with diamond-like structure; used as semi-conductors in the electronic equipment. 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Silicon dioxide or silica (SiO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) - the second most abundant substance on the Earth’s crust; also the source of silicon;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- used in the manufacture of glass and ceramics;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Silicon carbide (SiC) has diamond-like structure; used to make abrasive and heat resistant ceramics.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Use of Si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quartz or sand with C in a furnace.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Si, only one is stable, SiO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9332" name="Picture 4" descr="FG23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6900"/>
            <a:ext cx="73850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1752600" y="5410200"/>
            <a:ext cx="8255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silica</a:t>
            </a:r>
          </a:p>
        </p:txBody>
      </p:sp>
      <p:sp>
        <p:nvSpPr>
          <p:cNvPr id="99334" name="Text Box 8"/>
          <p:cNvSpPr txBox="1">
            <a:spLocks noChangeArrowheads="1"/>
          </p:cNvSpPr>
          <p:nvPr/>
        </p:nvSpPr>
        <p:spPr bwMode="auto">
          <a:xfrm>
            <a:off x="3900488" y="5181600"/>
            <a:ext cx="10445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silicate</a:t>
            </a:r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6704013" y="5181600"/>
            <a:ext cx="774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mica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</a:rPr>
              <a:t>Production of Silicon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SiO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</a:rPr>
              <a:t>  +  2C</a:t>
            </a:r>
            <a:r>
              <a:rPr lang="en-US" altLang="en-US" sz="2000" smtClean="0">
                <a:latin typeface="Times New Roman" panose="02020603050405020304" pitchFamily="18" charset="0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Si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2CO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Si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SiCl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SiCl</a:t>
            </a:r>
            <a:r>
              <a:rPr lang="en-US" altLang="en-US" sz="2800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2Mg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Si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2MgCl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sym typeface="Wingdings" panose="05000000000000000000" pitchFamily="2" charset="2"/>
              </a:rPr>
              <a:t>Final purification done by “zone-refining”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of Silicon by Zone-refining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8_03_SiPurif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94" r="-12694"/>
          <a:stretch>
            <a:fillRect/>
          </a:stretch>
        </p:blipFill>
        <p:spPr>
          <a:xfrm>
            <a:off x="2286000" y="1371600"/>
            <a:ext cx="3830089" cy="4992688"/>
          </a:xfrm>
          <a:prstGeom prst="rect">
            <a:avLst/>
          </a:prstGeo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303" y="227959"/>
            <a:ext cx="613217" cy="4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Silanes and Silicones</a:t>
            </a:r>
          </a:p>
        </p:txBody>
      </p:sp>
      <p:pic>
        <p:nvPicPr>
          <p:cNvPr id="101379" name="Picture 4" descr="FG23_18_07U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43075"/>
            <a:ext cx="7772400" cy="1593850"/>
          </a:xfrm>
          <a:noFill/>
        </p:spPr>
      </p:pic>
      <p:pic>
        <p:nvPicPr>
          <p:cNvPr id="101380" name="Picture 6" descr="FG23_18_08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963988"/>
            <a:ext cx="79470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</a:rPr>
              <a:t>Tin and Lead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Both are soft metals; T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800" baseline="36000" dirty="0" err="1" smtClean="0">
                <a:latin typeface="Times New Roman" panose="02020603050405020304" pitchFamily="18" charset="0"/>
              </a:rPr>
              <a:t>o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): Sn (232) &amp;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Pb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(327)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Tin - used mainly in tin-plating for making food cans, for making solders, bronze, and pewters;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Lead - mainly used to make automobile batteries; some are used as lead shots and radiation shields;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Both metals form +2 and +4 oxidation states;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Reacts with 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SnO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SnO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PbO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&amp; PbO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Reacts with 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SnCl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SnCl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PbCl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&amp; PbCl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</a:rPr>
              <a:t>SnO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PbO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SnCl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and PbCl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are ionic; 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SnO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PbO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SnCl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and PbCl</a:t>
            </a:r>
            <a:r>
              <a:rPr lang="en-US" altLang="en-US" sz="2800" baseline="-16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are molecular;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Trends in Ionization Energy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Ionization energy (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</a:rPr>
              <a:t>):</a:t>
            </a:r>
          </a:p>
          <a:p>
            <a:pPr marL="1009650" lvl="1" indent="-609600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M</a:t>
            </a:r>
            <a:r>
              <a:rPr lang="en-US" sz="2000" dirty="0" smtClean="0">
                <a:latin typeface="Times New Roman" pitchFamily="18" charset="0"/>
              </a:rPr>
              <a:t>(g)</a:t>
            </a:r>
            <a:r>
              <a:rPr lang="en-US" dirty="0" smtClean="0">
                <a:latin typeface="Times New Roman" pitchFamily="18" charset="0"/>
              </a:rPr>
              <a:t>  </a:t>
            </a:r>
            <a:r>
              <a:rPr lang="en-US" sz="3200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  M</a:t>
            </a:r>
            <a:r>
              <a:rPr lang="en-US" baseline="36000" dirty="0" smtClean="0">
                <a:latin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</a:rPr>
              <a:t>(g)</a:t>
            </a:r>
            <a:r>
              <a:rPr lang="en-US" dirty="0" smtClean="0">
                <a:latin typeface="Times New Roman" pitchFamily="18" charset="0"/>
              </a:rPr>
              <a:t>  +  e</a:t>
            </a:r>
            <a:r>
              <a:rPr lang="en-US" baseline="36000" dirty="0" smtClean="0">
                <a:latin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</a:rPr>
              <a:t>  </a:t>
            </a:r>
            <a:endParaRPr lang="en-US" sz="2000" dirty="0" smtClean="0"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Ionization energy increases left-to-right and decreases top-to-bottom.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</a:rPr>
              <a:t>Li &gt; Na &gt; K &gt; </a:t>
            </a:r>
            <a:r>
              <a:rPr lang="en-US" dirty="0" err="1" smtClean="0">
                <a:latin typeface="Times New Roman" pitchFamily="18" charset="0"/>
              </a:rPr>
              <a:t>Rb</a:t>
            </a:r>
            <a:r>
              <a:rPr lang="en-US" dirty="0" smtClean="0">
                <a:latin typeface="Times New Roman" pitchFamily="18" charset="0"/>
              </a:rPr>
              <a:t> &gt; Cs;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</a:rPr>
              <a:t>F &gt; </a:t>
            </a:r>
            <a:r>
              <a:rPr lang="en-US" dirty="0" err="1" smtClean="0">
                <a:latin typeface="Times New Roman" pitchFamily="18" charset="0"/>
              </a:rPr>
              <a:t>Cl</a:t>
            </a:r>
            <a:r>
              <a:rPr lang="en-US" dirty="0" smtClean="0">
                <a:latin typeface="Times New Roman" pitchFamily="18" charset="0"/>
              </a:rPr>
              <a:t> &gt; Br &gt; I;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</a:rPr>
              <a:t>C &lt; N &lt; O &lt; F;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and Lead Ores and Uses</a:t>
            </a: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83138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Cassiterite ore, SnO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reduced with C to Sn.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Galena, PbS, roasted in air then reduced with C.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Alloys of Sn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Solders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Bronze (90% Cu, 10% Sn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Pewter (85% Sn, 7% Cu, 6% Bi, 2% Sb)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Pb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Pimary use in storage batteries.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Radiation shields.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5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Important Compounds of Tin and Lead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SnCl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– used as reducing agent, tin plating, catalyst;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SnF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– additive in toothpaste to prevent cavity;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PbO – used in ceramic glaze, and cement;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PbO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 – oxidizing agent and battery electrodes;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</a:rPr>
              <a:t>PbCrO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800" smtClean="0">
                <a:latin typeface="Times New Roman" panose="02020603050405020304" pitchFamily="18" charset="0"/>
              </a:rPr>
              <a:t> – for making yellow pigment for paint;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2672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Valence-shell configuration: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Exhibits varied chemical properties. 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and P are nonmetals;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and Sb are metalloids;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is a metal (the heaviest non-radioactive element)</a:t>
            </a:r>
          </a:p>
        </p:txBody>
      </p:sp>
      <p:sp>
        <p:nvSpPr>
          <p:cNvPr id="1054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10400" cy="10366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Nitrogen Family</a:t>
            </a:r>
          </a:p>
        </p:txBody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 chemistry that can only be touched on here.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can exist in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states.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and P are nonmetallic.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and Sb are metalloid.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is metallic.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Properties, Sources, and Methods of Preparation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8548" name="Picture 4" descr="table_20_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924800" cy="4560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TB23_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8" y="879475"/>
            <a:ext cx="8824912" cy="4192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 of Group 5A Elements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Nitrogen: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O, NO,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,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,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,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Phosphorus: 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</a:rPr>
              <a:t> P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10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Arsenic: As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(As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6</a:t>
            </a:r>
            <a:r>
              <a:rPr lang="en-US" altLang="en-US" smtClean="0">
                <a:latin typeface="Times New Roman" panose="02020603050405020304" pitchFamily="18" charset="0"/>
              </a:rPr>
              <a:t>) </a:t>
            </a:r>
            <a:r>
              <a:rPr lang="en-US" altLang="en-US" sz="2800" smtClean="0">
                <a:latin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</a:rPr>
              <a:t> As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Antimony: Sb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</a:rPr>
              <a:t> Sb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Bismuth: Bi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&amp;</a:t>
            </a:r>
            <a:r>
              <a:rPr lang="en-US" altLang="en-US" smtClean="0">
                <a:latin typeface="Times New Roman" panose="02020603050405020304" pitchFamily="18" charset="0"/>
              </a:rPr>
              <a:t> Bi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States of N</a:t>
            </a:r>
          </a:p>
        </p:txBody>
      </p:sp>
      <p:pic>
        <p:nvPicPr>
          <p:cNvPr id="112643" name="Picture 4" descr="FG23_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38" y="1630363"/>
            <a:ext cx="8094662" cy="3551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Chlorides of Group 5A Elements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Nitrogen: only NCl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Phosphorus: PCl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and PCl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Arsenic: AsCl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and AsCl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Antimony: SbCl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and SbCl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Bismuth: BiCl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All are molecular compounds.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</a:rPr>
              <a:t>Reactions of Oxides and Chlorides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3NO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</a:rPr>
              <a:t>  +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2HNO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NO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2HNO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6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4H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As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+ 3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2H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AsO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endParaRPr lang="en-US" altLang="en-US" sz="20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+ 4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 5HCl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AsCl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+ 4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AsO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+ 5HCl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2SbCl</a:t>
            </a:r>
            <a:r>
              <a:rPr lang="en-US" altLang="en-US" baseline="-16000" smtClean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+ 5</a:t>
            </a:r>
            <a:r>
              <a:rPr lang="en-US" altLang="en-US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Sb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5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  + 10HCl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altLang="en-US" sz="240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Affinity = the </a:t>
            </a:r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that is released when an electron is added to a gaseous atom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905000"/>
            <a:ext cx="3581400" cy="1312863"/>
          </a:xfrm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2209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6037263" y="2286000"/>
            <a:ext cx="1811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Energy </a:t>
            </a: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Chemistry of Nitrogen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triple bonds (N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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 in N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provide high stability to the molecule;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reactions involving nitrogen gas are endothermic and compounds containing nitrogen decompose exothermically</a:t>
            </a: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elements.</a:t>
            </a:r>
          </a:p>
          <a:p>
            <a:pPr marL="457200" indent="-457200" eaLnBrk="1" hangingPunct="1"/>
            <a:endParaRPr lang="en-US" alt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2NO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2800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</a:t>
            </a:r>
            <a:r>
              <a:rPr lang="en-US" altLang="en-US" sz="28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180 kJ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2NO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sz="28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   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2800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</a:t>
            </a:r>
            <a:r>
              <a:rPr lang="en-US" altLang="en-US" sz="28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-68 kJ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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2800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</a:t>
            </a:r>
            <a:r>
              <a:rPr lang="en-US" altLang="en-US" sz="28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-95 kJ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Fixation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transforming 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other nitrogen–containing compounds.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fixation (occurs naturally during thunderstorm):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2NO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	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180 kJ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2NO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	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-112 kJ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NO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		                                             </a:t>
            </a:r>
            <a:r>
              <a:rPr lang="en-US" altLang="en-US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baseline="36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-140 kJ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Biological Nitrogen Fixation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Fixation of atmospheric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by bacteria living in soils and water; some live in root nodules;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Plants such as legumes and alfafa have root nodules that contain nitrogen-fixing bacteria – they benefit directly from these bacteria;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Other plants benefit when the bacteria die and release absorbable forms of nitrogen (NH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,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baseline="34000" smtClean="0">
                <a:latin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</a:rPr>
              <a:t>, and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baseline="34000" smtClean="0">
                <a:latin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</a:rPr>
              <a:t>) to the soils;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</a:rPr>
              <a:t>Biological Nitrogen Fixation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</a:rPr>
              <a:t>In nitrogen-fixing bacteria: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Atmospheric N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 is first reduced to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Then,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</a:rPr>
              <a:t>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</a:rPr>
              <a:t>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latin typeface="Times New Roman" panose="02020603050405020304" pitchFamily="18" charset="0"/>
              </a:rPr>
              <a:t>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</a:rPr>
              <a:t>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, NH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4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</a:rPr>
              <a:t>, and NO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mtClean="0">
                <a:latin typeface="Times New Roman" panose="02020603050405020304" pitchFamily="18" charset="0"/>
              </a:rPr>
              <a:t> released into the surroundings (water or soils) and become available to plants;</a:t>
            </a:r>
          </a:p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In denitrifying bacteria (in soils) the reverse processes occur: NO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NO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aseline="36000" smtClean="0">
                <a:latin typeface="Times New Roman" panose="02020603050405020304" pitchFamily="18" charset="0"/>
              </a:rPr>
              <a:t>-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NH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3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latin typeface="Times New Roman" panose="02020603050405020304" pitchFamily="18" charset="0"/>
              </a:rPr>
              <a:t> N</a:t>
            </a:r>
            <a:r>
              <a:rPr lang="en-US" altLang="en-US" sz="2800" baseline="-16000" smtClean="0">
                <a:latin typeface="Times New Roman" panose="02020603050405020304" pitchFamily="18" charset="0"/>
              </a:rPr>
              <a:t>2</a:t>
            </a:r>
            <a:r>
              <a:rPr lang="en-US" altLang="en-US" sz="2800" smtClean="0">
                <a:latin typeface="Times New Roman" panose="02020603050405020304" pitchFamily="18" charset="0"/>
              </a:rPr>
              <a:t>;</a:t>
            </a:r>
          </a:p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Biological nitrogen cycle is complete.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962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Fixation and The Nitrogen Cycle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1860" name="Picture 4" descr="ch20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7950"/>
            <a:ext cx="5562600" cy="51784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Nitrogen Fixation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Fixation (the Haber Process):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r>
              <a:rPr lang="en-US" altLang="en-US" sz="32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altLang="en-US" sz="32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smtClean="0"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2NH</a:t>
            </a:r>
            <a:r>
              <a:rPr lang="en-US" altLang="en-US" sz="3200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</a:t>
            </a: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-92 kJ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converted to: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Fertilizers (~70%)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Nitric acid, 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(~20%)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Hydrazine, 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monomers for various plastics and nylons.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Haber Process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876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124932" name="Picture 5" descr="ANd9GcSCCYHMGjMSWXQBZHiw7aS0O6iWAMWTLDz3XaSEVMZtkf5dy9S7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9436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Cycle</a:t>
            </a:r>
          </a:p>
        </p:txBody>
      </p:sp>
      <p:pic>
        <p:nvPicPr>
          <p:cNvPr id="125955" name="Content Placeholder 3" descr="The Nitrogen Cycle Flow Char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086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5563"/>
          </a:xfrm>
        </p:spPr>
        <p:txBody>
          <a:bodyPr/>
          <a:lstStyle/>
          <a:p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Nitrogen and Oxygen Gas from Atmosphere</a:t>
            </a:r>
          </a:p>
        </p:txBody>
      </p:sp>
      <p:pic>
        <p:nvPicPr>
          <p:cNvPr id="126979" name="Content Placeholder 5" descr="index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5502275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3152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Hydrides of Nitrogen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Ammonia, 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(most important hydride)</a:t>
            </a:r>
            <a:endParaRPr lang="en-US" altLang="en-US" baseline="-25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fertilizers (NH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CO(NH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HNO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N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Hydrazine, N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Rocket propellant, manufacture of plastics, agricultural pesticides;</a:t>
            </a:r>
          </a:p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Monomethylhydrazine, CH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Rocket fuels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6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6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5242</Words>
  <Application>Microsoft Office PowerPoint</Application>
  <PresentationFormat>On-screen Show (4:3)</PresentationFormat>
  <Paragraphs>858</Paragraphs>
  <Slides>160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160</vt:i4>
      </vt:variant>
    </vt:vector>
  </HeadingPairs>
  <TitlesOfParts>
    <vt:vector size="163" baseType="lpstr">
      <vt:lpstr>Default Design</vt:lpstr>
      <vt:lpstr>Equation</vt:lpstr>
      <vt:lpstr>Chemistry 4D-Draw</vt:lpstr>
      <vt:lpstr>The representative Elements: Groups 1A – 4A</vt:lpstr>
      <vt:lpstr>The representative Elements: Groups 5A – 8A</vt:lpstr>
      <vt:lpstr>Representative Elements</vt:lpstr>
      <vt:lpstr>A Review of the Periodic Table</vt:lpstr>
      <vt:lpstr>A Review of the Periodic Table</vt:lpstr>
      <vt:lpstr>The Trends of Nuclear Charge  and Atomic Size</vt:lpstr>
      <vt:lpstr>Atomic Radii of Some Representative Elements (in Picometers)</vt:lpstr>
      <vt:lpstr>Trends in Ionization Energy</vt:lpstr>
      <vt:lpstr>Electron Affinity = the energy that is released when an electron is added to a gaseous atom</vt:lpstr>
      <vt:lpstr>Trends in Electron Affinity</vt:lpstr>
      <vt:lpstr>Trends in Electronegativity</vt:lpstr>
      <vt:lpstr>Chemical Reactivity</vt:lpstr>
      <vt:lpstr>Concept Check</vt:lpstr>
      <vt:lpstr>Concept Check</vt:lpstr>
      <vt:lpstr>Concept Check</vt:lpstr>
      <vt:lpstr>Distribution of 18 Most Abundant Elements</vt:lpstr>
      <vt:lpstr>Abundance of Elements in the Human Body</vt:lpstr>
      <vt:lpstr>Alkali Metals:  Sources and Methods of Preparation</vt:lpstr>
      <vt:lpstr>Group 1A Oxides</vt:lpstr>
      <vt:lpstr>Production of Alkali Metals</vt:lpstr>
      <vt:lpstr>Production of Sodium by Electrolysis of Molten NaCl</vt:lpstr>
      <vt:lpstr>Important Reactions of Alkali Metals</vt:lpstr>
      <vt:lpstr>Exercise #1</vt:lpstr>
      <vt:lpstr>Exercise #2</vt:lpstr>
      <vt:lpstr>Uses of Lithium and Lithium Compounds</vt:lpstr>
      <vt:lpstr>Important Compounds of Sodium</vt:lpstr>
      <vt:lpstr>Important Compounds of Sodium</vt:lpstr>
      <vt:lpstr>Important Compounds of Potassium</vt:lpstr>
      <vt:lpstr>Hydrogen</vt:lpstr>
      <vt:lpstr>Isotope Effects</vt:lpstr>
      <vt:lpstr>Hydrides</vt:lpstr>
      <vt:lpstr>Production of Hydrogen</vt:lpstr>
      <vt:lpstr>Uses of Hydrogen</vt:lpstr>
      <vt:lpstr>Exercise #3</vt:lpstr>
      <vt:lpstr>Alkaline Earth Metals</vt:lpstr>
      <vt:lpstr>Occurrence and Preparation</vt:lpstr>
      <vt:lpstr>Compounds of Alkaline Earth Metals</vt:lpstr>
      <vt:lpstr>Extraction of Mg from Seawater</vt:lpstr>
      <vt:lpstr>Extraction of Calcium from CaCO3</vt:lpstr>
      <vt:lpstr>Uses of Some Alkaline Earth Metals </vt:lpstr>
      <vt:lpstr>Uses of Some Alkaline Earth Metals</vt:lpstr>
      <vt:lpstr>Important Compounds of Magnesium</vt:lpstr>
      <vt:lpstr>Important Compounds of Calcium</vt:lpstr>
      <vt:lpstr>Important Compounds of Calcium</vt:lpstr>
      <vt:lpstr>Ca2+ &amp; Mg2+ in Water</vt:lpstr>
      <vt:lpstr>A Schematic Representation of a Typical Cation Exchange Resin</vt:lpstr>
      <vt:lpstr>Exercise #4</vt:lpstr>
      <vt:lpstr>Group 3A</vt:lpstr>
      <vt:lpstr>Some Physical Properties, Sources, and Methods of Preparation</vt:lpstr>
      <vt:lpstr>Some Important Reactions</vt:lpstr>
      <vt:lpstr>Properties of Boron (1s2 2s2 2p1)</vt:lpstr>
      <vt:lpstr>Aluminum</vt:lpstr>
      <vt:lpstr>Aluminum Production</vt:lpstr>
      <vt:lpstr>Production of Aluminum</vt:lpstr>
      <vt:lpstr>Production of Aluminum</vt:lpstr>
      <vt:lpstr>Importance of Aluminum</vt:lpstr>
      <vt:lpstr>Chemical Properties of Aluminum</vt:lpstr>
      <vt:lpstr>Reactions of Aluminum</vt:lpstr>
      <vt:lpstr>Aluminum Halides</vt:lpstr>
      <vt:lpstr>Important Compounds of Aluminum</vt:lpstr>
      <vt:lpstr>Exercise #5</vt:lpstr>
      <vt:lpstr>Group 4A (vsec: ns2 np2)</vt:lpstr>
      <vt:lpstr>Some Physical Properties, Sources, and Methods of Preparation</vt:lpstr>
      <vt:lpstr>Some Important Reactions</vt:lpstr>
      <vt:lpstr>Group 4A</vt:lpstr>
      <vt:lpstr>Group 4A (14): Carbon and Silicon</vt:lpstr>
      <vt:lpstr>Carbon: 1s2 2s2 2p2</vt:lpstr>
      <vt:lpstr>Carbon</vt:lpstr>
      <vt:lpstr>Carbon</vt:lpstr>
      <vt:lpstr>Important Compounds of Carbon</vt:lpstr>
      <vt:lpstr>Inorganic Compounds of Carbon</vt:lpstr>
      <vt:lpstr>Exercise #6</vt:lpstr>
      <vt:lpstr>Other Important Compounds of Carbon</vt:lpstr>
      <vt:lpstr>Chemistry of Silicon</vt:lpstr>
      <vt:lpstr>Production and Use of Si</vt:lpstr>
      <vt:lpstr>Production of Silicon</vt:lpstr>
      <vt:lpstr>Purification of Silicon by Zone-refining </vt:lpstr>
      <vt:lpstr>Silanes and Silicones</vt:lpstr>
      <vt:lpstr>Tin and Lead</vt:lpstr>
      <vt:lpstr>Tin and Lead Ores and Uses</vt:lpstr>
      <vt:lpstr>Important Compounds of Tin and Lead</vt:lpstr>
      <vt:lpstr>Group 5A</vt:lpstr>
      <vt:lpstr>The Nitrogen Family</vt:lpstr>
      <vt:lpstr>Some Physical Properties, Sources, and Methods of Preparation</vt:lpstr>
      <vt:lpstr>PowerPoint Presentation</vt:lpstr>
      <vt:lpstr>Oxides of Group 5A Elements</vt:lpstr>
      <vt:lpstr>Oxidation States of N</vt:lpstr>
      <vt:lpstr>Chlorides of Group 5A Elements</vt:lpstr>
      <vt:lpstr>Reactions of Oxides and Chlorides</vt:lpstr>
      <vt:lpstr>The Chemistry of Nitrogen</vt:lpstr>
      <vt:lpstr>Nitrogen Fixation</vt:lpstr>
      <vt:lpstr>Biological Nitrogen Fixation</vt:lpstr>
      <vt:lpstr>Biological Nitrogen Fixation</vt:lpstr>
      <vt:lpstr>Biological Fixation and The Nitrogen Cycle</vt:lpstr>
      <vt:lpstr>Industrial Nitrogen Fixation</vt:lpstr>
      <vt:lpstr>The Haber Process</vt:lpstr>
      <vt:lpstr>Nitrogen Cycle</vt:lpstr>
      <vt:lpstr>Extraction of Nitrogen and Oxygen Gas from Atmosphere</vt:lpstr>
      <vt:lpstr>Important Hydrides of Nitrogen</vt:lpstr>
      <vt:lpstr>Oxides of Nitrogen</vt:lpstr>
      <vt:lpstr>Oxides of Nitrogen</vt:lpstr>
      <vt:lpstr>Nitrogen Oxyacids</vt:lpstr>
      <vt:lpstr>Molecular Structure of HNO3</vt:lpstr>
      <vt:lpstr>Molecular Structure of HNO2</vt:lpstr>
      <vt:lpstr>Production of HNO3  -The Ostwald Process</vt:lpstr>
      <vt:lpstr>Production of Nitric Acid</vt:lpstr>
      <vt:lpstr>Reactions of Nitric Acid</vt:lpstr>
      <vt:lpstr>Allotropes of Phosphorus</vt:lpstr>
      <vt:lpstr>Allotropes of Phosphorus</vt:lpstr>
      <vt:lpstr>Allotropy of P</vt:lpstr>
      <vt:lpstr>Production and Use</vt:lpstr>
      <vt:lpstr>Oxides and Oxoacids of P</vt:lpstr>
      <vt:lpstr>Oxides of Phosphorus</vt:lpstr>
      <vt:lpstr>Oxyacids of Phosphorus</vt:lpstr>
      <vt:lpstr>Structure of Phosphoric Acid</vt:lpstr>
      <vt:lpstr>Structure of Phosphorous Acid</vt:lpstr>
      <vt:lpstr>Polyphosphoric Acids</vt:lpstr>
      <vt:lpstr>Phosphorus Halides</vt:lpstr>
      <vt:lpstr>Reactions of Phosphorus Halides</vt:lpstr>
      <vt:lpstr>Important Compounds of Phosphorus</vt:lpstr>
      <vt:lpstr>Exercise #7</vt:lpstr>
      <vt:lpstr>Group 6A</vt:lpstr>
      <vt:lpstr>Some Physical Properties, Sources, and Methods of Preparation</vt:lpstr>
      <vt:lpstr>Oxygen</vt:lpstr>
      <vt:lpstr>Various Forms of Oxides</vt:lpstr>
      <vt:lpstr>Characteristics of Oxides</vt:lpstr>
      <vt:lpstr>Ozone</vt:lpstr>
      <vt:lpstr>Sulfur</vt:lpstr>
      <vt:lpstr>Sulfur Mining: Frasch Process</vt:lpstr>
      <vt:lpstr>Aggregates of Sulfur</vt:lpstr>
      <vt:lpstr>Sulfur Oxides and Oxyacids </vt:lpstr>
      <vt:lpstr>Structure of Sulfuric Acid</vt:lpstr>
      <vt:lpstr>Sulfuric Acid</vt:lpstr>
      <vt:lpstr>Important Compounds of Sulfur</vt:lpstr>
      <vt:lpstr>Exercise #8</vt:lpstr>
      <vt:lpstr>The Halogens</vt:lpstr>
      <vt:lpstr>Trends in Selected Physical Properties</vt:lpstr>
      <vt:lpstr>Some Physical Properties, Sources, and Methods of Preparation</vt:lpstr>
      <vt:lpstr>Preparation of Hydrogen Halides</vt:lpstr>
      <vt:lpstr>Halogen Oxyacids and Oxyanions</vt:lpstr>
      <vt:lpstr>The Known Oxyacids of the Halogens</vt:lpstr>
      <vt:lpstr>Interhalogen Compounds</vt:lpstr>
      <vt:lpstr>Reactions of Interhalogen Compounds</vt:lpstr>
      <vt:lpstr>Chemistry of Chlorine</vt:lpstr>
      <vt:lpstr>Major Uses of Chlorine</vt:lpstr>
      <vt:lpstr>Production of Bleach Solution </vt:lpstr>
      <vt:lpstr>Production of Bleach Powder</vt:lpstr>
      <vt:lpstr>Production of Other Oxidizing Agents</vt:lpstr>
      <vt:lpstr>Oxides and Oxyacids of Chlorine</vt:lpstr>
      <vt:lpstr>Structure of Chlorite Ion</vt:lpstr>
      <vt:lpstr>Structure of Chlorate ion</vt:lpstr>
      <vt:lpstr>Structure of Perchlorate ion</vt:lpstr>
      <vt:lpstr>Important Compounds of Chlorine</vt:lpstr>
      <vt:lpstr>Exercise #9</vt:lpstr>
      <vt:lpstr>Noble Gases</vt:lpstr>
      <vt:lpstr>Selected Properties</vt:lpstr>
      <vt:lpstr>Concept Check</vt:lpstr>
      <vt:lpstr>Concept Check</vt:lpstr>
      <vt:lpstr>Exercise #10a</vt:lpstr>
      <vt:lpstr>Exercise #10b</vt:lpstr>
    </vt:vector>
  </TitlesOfParts>
  <Company>PCCD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representative Elements: Groups 1A – 4A</dc:title>
  <dc:creator>Siraj Omar</dc:creator>
  <cp:lastModifiedBy>Siraj Omar</cp:lastModifiedBy>
  <cp:revision>85</cp:revision>
  <dcterms:created xsi:type="dcterms:W3CDTF">2011-04-17T03:52:07Z</dcterms:created>
  <dcterms:modified xsi:type="dcterms:W3CDTF">2018-03-17T01:06:21Z</dcterms:modified>
</cp:coreProperties>
</file>