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298" r:id="rId2"/>
    <p:sldId id="299" r:id="rId3"/>
    <p:sldId id="256" r:id="rId4"/>
    <p:sldId id="257" r:id="rId5"/>
    <p:sldId id="313" r:id="rId6"/>
    <p:sldId id="283" r:id="rId7"/>
    <p:sldId id="341" r:id="rId8"/>
    <p:sldId id="259" r:id="rId9"/>
    <p:sldId id="284" r:id="rId10"/>
    <p:sldId id="336" r:id="rId11"/>
    <p:sldId id="350" r:id="rId12"/>
    <p:sldId id="344" r:id="rId13"/>
    <p:sldId id="314" r:id="rId14"/>
    <p:sldId id="345" r:id="rId15"/>
    <p:sldId id="260" r:id="rId16"/>
    <p:sldId id="337" r:id="rId17"/>
    <p:sldId id="338" r:id="rId18"/>
    <p:sldId id="305" r:id="rId19"/>
    <p:sldId id="347" r:id="rId20"/>
    <p:sldId id="340" r:id="rId21"/>
    <p:sldId id="356" r:id="rId22"/>
    <p:sldId id="262" r:id="rId23"/>
    <p:sldId id="292" r:id="rId24"/>
    <p:sldId id="357" r:id="rId25"/>
    <p:sldId id="342" r:id="rId26"/>
    <p:sldId id="293" r:id="rId27"/>
    <p:sldId id="263" r:id="rId28"/>
    <p:sldId id="358" r:id="rId29"/>
    <p:sldId id="339" r:id="rId30"/>
    <p:sldId id="359" r:id="rId31"/>
    <p:sldId id="348" r:id="rId32"/>
    <p:sldId id="360" r:id="rId33"/>
    <p:sldId id="287" r:id="rId34"/>
    <p:sldId id="294" r:id="rId35"/>
    <p:sldId id="264" r:id="rId36"/>
    <p:sldId id="361" r:id="rId37"/>
    <p:sldId id="346" r:id="rId38"/>
    <p:sldId id="265" r:id="rId39"/>
    <p:sldId id="266" r:id="rId40"/>
    <p:sldId id="362" r:id="rId41"/>
    <p:sldId id="267" r:id="rId42"/>
    <p:sldId id="363" r:id="rId43"/>
    <p:sldId id="306" r:id="rId44"/>
    <p:sldId id="307" r:id="rId45"/>
    <p:sldId id="268" r:id="rId46"/>
    <p:sldId id="355" r:id="rId47"/>
    <p:sldId id="352" r:id="rId48"/>
    <p:sldId id="365" r:id="rId49"/>
    <p:sldId id="323" r:id="rId50"/>
    <p:sldId id="269" r:id="rId51"/>
    <p:sldId id="271" r:id="rId52"/>
    <p:sldId id="297" r:id="rId53"/>
    <p:sldId id="354" r:id="rId54"/>
    <p:sldId id="270" r:id="rId55"/>
    <p:sldId id="316" r:id="rId56"/>
    <p:sldId id="315" r:id="rId57"/>
    <p:sldId id="272" r:id="rId58"/>
    <p:sldId id="317" r:id="rId59"/>
    <p:sldId id="318" r:id="rId60"/>
    <p:sldId id="273" r:id="rId61"/>
    <p:sldId id="364" r:id="rId62"/>
    <p:sldId id="319" r:id="rId63"/>
    <p:sldId id="275" r:id="rId64"/>
    <p:sldId id="320" r:id="rId65"/>
    <p:sldId id="329" r:id="rId66"/>
    <p:sldId id="330" r:id="rId67"/>
    <p:sldId id="331" r:id="rId68"/>
    <p:sldId id="332" r:id="rId69"/>
    <p:sldId id="274" r:id="rId70"/>
    <p:sldId id="321" r:id="rId71"/>
    <p:sldId id="322" r:id="rId72"/>
    <p:sldId id="278" r:id="rId73"/>
    <p:sldId id="308" r:id="rId74"/>
    <p:sldId id="309" r:id="rId75"/>
    <p:sldId id="324" r:id="rId76"/>
    <p:sldId id="325" r:id="rId77"/>
    <p:sldId id="327" r:id="rId78"/>
    <p:sldId id="333" r:id="rId79"/>
    <p:sldId id="276" r:id="rId80"/>
    <p:sldId id="281" r:id="rId81"/>
    <p:sldId id="277" r:id="rId82"/>
    <p:sldId id="335" r:id="rId83"/>
    <p:sldId id="285" r:id="rId84"/>
    <p:sldId id="310" r:id="rId85"/>
    <p:sldId id="311" r:id="rId86"/>
    <p:sldId id="328" r:id="rId87"/>
    <p:sldId id="312" r:id="rId8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5" autoAdjust="0"/>
    <p:restoredTop sz="86265" autoAdjust="0"/>
  </p:normalViewPr>
  <p:slideViewPr>
    <p:cSldViewPr>
      <p:cViewPr>
        <p:scale>
          <a:sx n="90" d="100"/>
          <a:sy n="90" d="100"/>
        </p:scale>
        <p:origin x="1712" y="312"/>
      </p:cViewPr>
      <p:guideLst>
        <p:guide orient="horz" pos="2160"/>
        <p:guide pos="2880"/>
      </p:guideLst>
    </p:cSldViewPr>
  </p:slideViewPr>
  <p:outlineViewPr>
    <p:cViewPr>
      <p:scale>
        <a:sx n="33" d="100"/>
        <a:sy n="33" d="100"/>
      </p:scale>
      <p:origin x="0" y="732"/>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handoutMaster" Target="handoutMasters/handoutMaster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mn-ea"/>
                <a:cs typeface="Arial" charset="0"/>
              </a:defRPr>
            </a:lvl1pPr>
          </a:lstStyle>
          <a:p>
            <a:pPr>
              <a:defRPr/>
            </a:pPr>
            <a:r>
              <a:rPr lang="en-US"/>
              <a:t>Chem 1A Chapter 2 Lecture Outlines</a:t>
            </a:r>
          </a:p>
        </p:txBody>
      </p:sp>
      <p:sp>
        <p:nvSpPr>
          <p:cNvPr id="389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ltLang="en-US"/>
          </a:p>
        </p:txBody>
      </p:sp>
      <p:sp>
        <p:nvSpPr>
          <p:cNvPr id="389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ltLang="en-US"/>
          </a:p>
        </p:txBody>
      </p:sp>
      <p:sp>
        <p:nvSpPr>
          <p:cNvPr id="389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DF2DD7B4-6003-F343-8567-11C4FB7AD91E}" type="slidenum">
              <a:rPr lang="en-US" altLang="en-US"/>
              <a:pPr/>
              <a:t>‹#›</a:t>
            </a:fld>
            <a:endParaRPr lang="en-US" altLang="en-US"/>
          </a:p>
        </p:txBody>
      </p:sp>
    </p:spTree>
    <p:extLst>
      <p:ext uri="{BB962C8B-B14F-4D97-AF65-F5344CB8AC3E}">
        <p14:creationId xmlns:p14="http://schemas.microsoft.com/office/powerpoint/2010/main" val="88337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mn-ea"/>
                <a:cs typeface="Arial" charset="0"/>
              </a:defRPr>
            </a:lvl1pPr>
          </a:lstStyle>
          <a:p>
            <a:pPr>
              <a:defRPr/>
            </a:pPr>
            <a:r>
              <a:rPr lang="en-US"/>
              <a:t>Chem 1A Chapter 2 Lecture Outlines</a:t>
            </a:r>
          </a:p>
        </p:txBody>
      </p:sp>
      <p:sp>
        <p:nvSpPr>
          <p:cNvPr id="368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ltLang="en-US"/>
          </a:p>
        </p:txBody>
      </p:sp>
      <p:sp>
        <p:nvSpPr>
          <p:cNvPr id="2560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ltLang="en-US"/>
          </a:p>
        </p:txBody>
      </p:sp>
      <p:sp>
        <p:nvSpPr>
          <p:cNvPr id="368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73041DB7-BC6C-AC4C-A20F-BFAA360D62E8}" type="slidenum">
              <a:rPr lang="en-US" altLang="en-US"/>
              <a:pPr/>
              <a:t>‹#›</a:t>
            </a:fld>
            <a:endParaRPr lang="en-US" altLang="en-US"/>
          </a:p>
        </p:txBody>
      </p:sp>
    </p:spTree>
    <p:extLst>
      <p:ext uri="{BB962C8B-B14F-4D97-AF65-F5344CB8AC3E}">
        <p14:creationId xmlns:p14="http://schemas.microsoft.com/office/powerpoint/2010/main" val="201286328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608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ea typeface="Arial" charset="0"/>
                <a:cs typeface="Arial" charset="0"/>
              </a:defRPr>
            </a:lvl1pPr>
            <a:lvl2pPr marL="742950" indent="-285750" defTabSz="931863">
              <a:defRPr>
                <a:solidFill>
                  <a:schemeClr val="tx1"/>
                </a:solidFill>
                <a:latin typeface="Arial" charset="0"/>
                <a:ea typeface="Arial" charset="0"/>
                <a:cs typeface="Arial" charset="0"/>
              </a:defRPr>
            </a:lvl2pPr>
            <a:lvl3pPr marL="1143000" indent="-228600" defTabSz="931863">
              <a:defRPr>
                <a:solidFill>
                  <a:schemeClr val="tx1"/>
                </a:solidFill>
                <a:latin typeface="Arial" charset="0"/>
                <a:ea typeface="Arial" charset="0"/>
                <a:cs typeface="Arial" charset="0"/>
              </a:defRPr>
            </a:lvl3pPr>
            <a:lvl4pPr marL="1600200" indent="-228600" defTabSz="931863">
              <a:defRPr>
                <a:solidFill>
                  <a:schemeClr val="tx1"/>
                </a:solidFill>
                <a:latin typeface="Arial" charset="0"/>
                <a:ea typeface="Arial" charset="0"/>
                <a:cs typeface="Arial" charset="0"/>
              </a:defRPr>
            </a:lvl4pPr>
            <a:lvl5pPr marL="2057400" indent="-228600" defTabSz="931863">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a:t>Chem 1A Chapter 2 Lecture Outlines</a:t>
            </a:r>
          </a:p>
        </p:txBody>
      </p:sp>
      <p:sp>
        <p:nvSpPr>
          <p:cNvPr id="4608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ea typeface="Arial" charset="0"/>
                <a:cs typeface="Arial" charset="0"/>
              </a:defRPr>
            </a:lvl1pPr>
            <a:lvl2pPr marL="742950" indent="-285750" defTabSz="931863">
              <a:defRPr>
                <a:solidFill>
                  <a:schemeClr val="tx1"/>
                </a:solidFill>
                <a:latin typeface="Arial" charset="0"/>
                <a:ea typeface="Arial" charset="0"/>
                <a:cs typeface="Arial" charset="0"/>
              </a:defRPr>
            </a:lvl2pPr>
            <a:lvl3pPr marL="1143000" indent="-228600" defTabSz="931863">
              <a:defRPr>
                <a:solidFill>
                  <a:schemeClr val="tx1"/>
                </a:solidFill>
                <a:latin typeface="Arial" charset="0"/>
                <a:ea typeface="Arial" charset="0"/>
                <a:cs typeface="Arial" charset="0"/>
              </a:defRPr>
            </a:lvl3pPr>
            <a:lvl4pPr marL="1600200" indent="-228600" defTabSz="931863">
              <a:defRPr>
                <a:solidFill>
                  <a:schemeClr val="tx1"/>
                </a:solidFill>
                <a:latin typeface="Arial" charset="0"/>
                <a:ea typeface="Arial" charset="0"/>
                <a:cs typeface="Arial" charset="0"/>
              </a:defRPr>
            </a:lvl4pPr>
            <a:lvl5pPr marL="2057400" indent="-228600" defTabSz="931863">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fld id="{6058EC70-15CC-574F-838B-AD6297F9DFD6}" type="slidenum">
              <a:rPr lang="en-US" altLang="en-US"/>
              <a:pPr/>
              <a:t>18</a:t>
            </a:fld>
            <a:endParaRPr lang="en-US" altLang="en-US"/>
          </a:p>
        </p:txBody>
      </p:sp>
    </p:spTree>
    <p:extLst>
      <p:ext uri="{BB962C8B-B14F-4D97-AF65-F5344CB8AC3E}">
        <p14:creationId xmlns:p14="http://schemas.microsoft.com/office/powerpoint/2010/main" val="130258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Arial" charset="0"/>
                <a:cs typeface="Arial" charset="0"/>
              </a:defRPr>
            </a:lvl1pPr>
            <a:lvl2pPr marL="742950" indent="-285750" defTabSz="931863">
              <a:spcBef>
                <a:spcPct val="30000"/>
              </a:spcBef>
              <a:defRPr sz="1200">
                <a:solidFill>
                  <a:schemeClr val="tx1"/>
                </a:solidFill>
                <a:latin typeface="Arial" charset="0"/>
                <a:ea typeface="Arial" charset="0"/>
                <a:cs typeface="Arial" charset="0"/>
              </a:defRPr>
            </a:lvl2pPr>
            <a:lvl3pPr marL="1143000" indent="-228600" defTabSz="931863">
              <a:spcBef>
                <a:spcPct val="30000"/>
              </a:spcBef>
              <a:defRPr sz="1200">
                <a:solidFill>
                  <a:schemeClr val="tx1"/>
                </a:solidFill>
                <a:latin typeface="Arial" charset="0"/>
                <a:ea typeface="Arial" charset="0"/>
                <a:cs typeface="Arial" charset="0"/>
              </a:defRPr>
            </a:lvl3pPr>
            <a:lvl4pPr marL="1600200" indent="-228600" defTabSz="931863">
              <a:spcBef>
                <a:spcPct val="30000"/>
              </a:spcBef>
              <a:defRPr sz="1200">
                <a:solidFill>
                  <a:schemeClr val="tx1"/>
                </a:solidFill>
                <a:latin typeface="Arial" charset="0"/>
                <a:ea typeface="Arial" charset="0"/>
                <a:cs typeface="Arial" charset="0"/>
              </a:defRPr>
            </a:lvl4pPr>
            <a:lvl5pPr marL="2057400" indent="-228600" defTabSz="931863">
              <a:spcBef>
                <a:spcPct val="30000"/>
              </a:spcBef>
              <a:defRPr sz="1200">
                <a:solidFill>
                  <a:schemeClr val="tx1"/>
                </a:solidFill>
                <a:latin typeface="Arial" charset="0"/>
                <a:ea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r>
              <a:rPr lang="en-US" altLang="en-US"/>
              <a:t>Chem 1A Chapter 2 Lecture Outlines</a:t>
            </a:r>
          </a:p>
        </p:txBody>
      </p:sp>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Arial" charset="0"/>
                <a:cs typeface="Arial" charset="0"/>
              </a:defRPr>
            </a:lvl1pPr>
            <a:lvl2pPr marL="742950" indent="-285750" defTabSz="931863">
              <a:spcBef>
                <a:spcPct val="30000"/>
              </a:spcBef>
              <a:defRPr sz="1200">
                <a:solidFill>
                  <a:schemeClr val="tx1"/>
                </a:solidFill>
                <a:latin typeface="Arial" charset="0"/>
                <a:ea typeface="Arial" charset="0"/>
                <a:cs typeface="Arial" charset="0"/>
              </a:defRPr>
            </a:lvl2pPr>
            <a:lvl3pPr marL="1143000" indent="-228600" defTabSz="931863">
              <a:spcBef>
                <a:spcPct val="30000"/>
              </a:spcBef>
              <a:defRPr sz="1200">
                <a:solidFill>
                  <a:schemeClr val="tx1"/>
                </a:solidFill>
                <a:latin typeface="Arial" charset="0"/>
                <a:ea typeface="Arial" charset="0"/>
                <a:cs typeface="Arial" charset="0"/>
              </a:defRPr>
            </a:lvl3pPr>
            <a:lvl4pPr marL="1600200" indent="-228600" defTabSz="931863">
              <a:spcBef>
                <a:spcPct val="30000"/>
              </a:spcBef>
              <a:defRPr sz="1200">
                <a:solidFill>
                  <a:schemeClr val="tx1"/>
                </a:solidFill>
                <a:latin typeface="Arial" charset="0"/>
                <a:ea typeface="Arial" charset="0"/>
                <a:cs typeface="Arial" charset="0"/>
              </a:defRPr>
            </a:lvl4pPr>
            <a:lvl5pPr marL="2057400" indent="-228600" defTabSz="931863">
              <a:spcBef>
                <a:spcPct val="30000"/>
              </a:spcBef>
              <a:defRPr sz="1200">
                <a:solidFill>
                  <a:schemeClr val="tx1"/>
                </a:solidFill>
                <a:latin typeface="Arial" charset="0"/>
                <a:ea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201A842F-EAAA-3947-8456-5B86BCC82D77}" type="slidenum">
              <a:rPr lang="en-US" altLang="en-US"/>
              <a:pPr>
                <a:spcBef>
                  <a:spcPct val="0"/>
                </a:spcBef>
              </a:pPr>
              <a:t>79</a:t>
            </a:fld>
            <a:endParaRPr lang="en-US" altLang="en-US"/>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09132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8DF4E81-DF4A-1541-84FA-1D2F5F52258F}" type="slidenum">
              <a:rPr lang="en-US" altLang="en-US"/>
              <a:pPr/>
              <a:t>‹#›</a:t>
            </a:fld>
            <a:endParaRPr lang="en-US" altLang="en-US"/>
          </a:p>
        </p:txBody>
      </p:sp>
    </p:spTree>
    <p:extLst>
      <p:ext uri="{BB962C8B-B14F-4D97-AF65-F5344CB8AC3E}">
        <p14:creationId xmlns:p14="http://schemas.microsoft.com/office/powerpoint/2010/main" val="27148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639EB45-462E-2E4E-8740-6570E6F06683}" type="slidenum">
              <a:rPr lang="en-US" altLang="en-US"/>
              <a:pPr/>
              <a:t>‹#›</a:t>
            </a:fld>
            <a:endParaRPr lang="en-US" altLang="en-US"/>
          </a:p>
        </p:txBody>
      </p:sp>
    </p:spTree>
    <p:extLst>
      <p:ext uri="{BB962C8B-B14F-4D97-AF65-F5344CB8AC3E}">
        <p14:creationId xmlns:p14="http://schemas.microsoft.com/office/powerpoint/2010/main" val="205906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970037B-D07E-7B4C-864F-27FC530CA50B}" type="slidenum">
              <a:rPr lang="en-US" altLang="en-US"/>
              <a:pPr/>
              <a:t>‹#›</a:t>
            </a:fld>
            <a:endParaRPr lang="en-US" altLang="en-US"/>
          </a:p>
        </p:txBody>
      </p:sp>
    </p:spTree>
    <p:extLst>
      <p:ext uri="{BB962C8B-B14F-4D97-AF65-F5344CB8AC3E}">
        <p14:creationId xmlns:p14="http://schemas.microsoft.com/office/powerpoint/2010/main" val="7480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3E0341D9-BF31-BA4E-8671-81A24678E0CA}"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04040DC2-EC77-694A-98D8-A097CA30EBF3}" type="slidenum">
              <a:rPr lang="en-US" altLang="en-US"/>
              <a:pPr/>
              <a:t>‹#›</a:t>
            </a:fld>
            <a:endParaRPr lang="en-US" altLang="en-US"/>
          </a:p>
        </p:txBody>
      </p:sp>
    </p:spTree>
    <p:extLst>
      <p:ext uri="{BB962C8B-B14F-4D97-AF65-F5344CB8AC3E}">
        <p14:creationId xmlns:p14="http://schemas.microsoft.com/office/powerpoint/2010/main" val="953734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58D070E6-9457-2045-8628-16BECD270D02}"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7D438E04-7E57-CD40-839C-034AB6DBEC50}" type="slidenum">
              <a:rPr lang="en-US" altLang="en-US"/>
              <a:pPr/>
              <a:t>‹#›</a:t>
            </a:fld>
            <a:endParaRPr lang="en-US" altLang="en-US"/>
          </a:p>
        </p:txBody>
      </p:sp>
    </p:spTree>
    <p:extLst>
      <p:ext uri="{BB962C8B-B14F-4D97-AF65-F5344CB8AC3E}">
        <p14:creationId xmlns:p14="http://schemas.microsoft.com/office/powerpoint/2010/main" val="60376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E34F970D-A576-5A40-98EC-77CA8CE1AB0F}"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41200E6F-F91A-6545-A826-D3CC4B5BF2F6}" type="slidenum">
              <a:rPr lang="en-US" altLang="en-US"/>
              <a:pPr/>
              <a:t>‹#›</a:t>
            </a:fld>
            <a:endParaRPr lang="en-US" altLang="en-US"/>
          </a:p>
        </p:txBody>
      </p:sp>
    </p:spTree>
    <p:extLst>
      <p:ext uri="{BB962C8B-B14F-4D97-AF65-F5344CB8AC3E}">
        <p14:creationId xmlns:p14="http://schemas.microsoft.com/office/powerpoint/2010/main" val="647988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78F2C414-7420-384C-AC4F-7B7D2DD46E8E}"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E86A3665-A049-D946-B52F-C4D944B0C6CA}" type="slidenum">
              <a:rPr lang="en-US" altLang="en-US"/>
              <a:pPr/>
              <a:t>‹#›</a:t>
            </a:fld>
            <a:endParaRPr lang="en-US" altLang="en-US"/>
          </a:p>
        </p:txBody>
      </p:sp>
    </p:spTree>
    <p:extLst>
      <p:ext uri="{BB962C8B-B14F-4D97-AF65-F5344CB8AC3E}">
        <p14:creationId xmlns:p14="http://schemas.microsoft.com/office/powerpoint/2010/main" val="860944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F3F22902-53E2-7E44-974E-E41ED853CA9A}"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1CE0D6FA-92D4-044E-9C48-B7C6AECD7A81}" type="slidenum">
              <a:rPr lang="en-US" altLang="en-US"/>
              <a:pPr/>
              <a:t>‹#›</a:t>
            </a:fld>
            <a:endParaRPr lang="en-US" altLang="en-US"/>
          </a:p>
        </p:txBody>
      </p:sp>
    </p:spTree>
    <p:extLst>
      <p:ext uri="{BB962C8B-B14F-4D97-AF65-F5344CB8AC3E}">
        <p14:creationId xmlns:p14="http://schemas.microsoft.com/office/powerpoint/2010/main" val="14117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5B9D8285-165F-F049-9BCB-9FD717E1085E}"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67650D06-2FBD-A74F-BC85-C3610A6CF1E9}" type="slidenum">
              <a:rPr lang="en-US" altLang="en-US"/>
              <a:pPr/>
              <a:t>‹#›</a:t>
            </a:fld>
            <a:endParaRPr lang="en-US" altLang="en-US"/>
          </a:p>
        </p:txBody>
      </p:sp>
    </p:spTree>
    <p:extLst>
      <p:ext uri="{BB962C8B-B14F-4D97-AF65-F5344CB8AC3E}">
        <p14:creationId xmlns:p14="http://schemas.microsoft.com/office/powerpoint/2010/main" val="198007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E0219168-9B1F-B34D-8DCF-DDB5538FF1A6}"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3D392FCB-7915-F84E-AFD3-F6CB53AAEB35}" type="slidenum">
              <a:rPr lang="en-US" altLang="en-US"/>
              <a:pPr/>
              <a:t>‹#›</a:t>
            </a:fld>
            <a:endParaRPr lang="en-US" altLang="en-US"/>
          </a:p>
        </p:txBody>
      </p:sp>
    </p:spTree>
    <p:extLst>
      <p:ext uri="{BB962C8B-B14F-4D97-AF65-F5344CB8AC3E}">
        <p14:creationId xmlns:p14="http://schemas.microsoft.com/office/powerpoint/2010/main" val="1768537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77EE7694-5DA7-CE45-BD10-5268D15FCDC7}"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B58EBD73-EB81-7B4E-A61A-468679F5CB1A}" type="slidenum">
              <a:rPr lang="en-US" altLang="en-US"/>
              <a:pPr/>
              <a:t>‹#›</a:t>
            </a:fld>
            <a:endParaRPr lang="en-US" altLang="en-US"/>
          </a:p>
        </p:txBody>
      </p:sp>
    </p:spTree>
    <p:extLst>
      <p:ext uri="{BB962C8B-B14F-4D97-AF65-F5344CB8AC3E}">
        <p14:creationId xmlns:p14="http://schemas.microsoft.com/office/powerpoint/2010/main" val="48072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02A0822-1CF8-7D41-A06D-9A70FEBB46D2}" type="slidenum">
              <a:rPr lang="en-US" altLang="en-US"/>
              <a:pPr/>
              <a:t>‹#›</a:t>
            </a:fld>
            <a:endParaRPr lang="en-US" altLang="en-US"/>
          </a:p>
        </p:txBody>
      </p:sp>
    </p:spTree>
    <p:extLst>
      <p:ext uri="{BB962C8B-B14F-4D97-AF65-F5344CB8AC3E}">
        <p14:creationId xmlns:p14="http://schemas.microsoft.com/office/powerpoint/2010/main" val="1510471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51A4D201-2BE2-9544-A136-092221ED93F0}"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31A57BA4-DC4E-C446-8A03-988FF192CC5D}" type="slidenum">
              <a:rPr lang="en-US" altLang="en-US"/>
              <a:pPr/>
              <a:t>‹#›</a:t>
            </a:fld>
            <a:endParaRPr lang="en-US" altLang="en-US"/>
          </a:p>
        </p:txBody>
      </p:sp>
    </p:spTree>
    <p:extLst>
      <p:ext uri="{BB962C8B-B14F-4D97-AF65-F5344CB8AC3E}">
        <p14:creationId xmlns:p14="http://schemas.microsoft.com/office/powerpoint/2010/main" val="65932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D350C64E-6D2E-C640-AECE-4DE8D979AD4F}"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B1EF71E0-3E1D-2045-B092-B256BD4C30C9}" type="slidenum">
              <a:rPr lang="en-US" altLang="en-US"/>
              <a:pPr/>
              <a:t>‹#›</a:t>
            </a:fld>
            <a:endParaRPr lang="en-US" altLang="en-US"/>
          </a:p>
        </p:txBody>
      </p:sp>
    </p:spTree>
    <p:extLst>
      <p:ext uri="{BB962C8B-B14F-4D97-AF65-F5344CB8AC3E}">
        <p14:creationId xmlns:p14="http://schemas.microsoft.com/office/powerpoint/2010/main" val="263286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7639FFD5-789B-6D46-BAED-BB6D6EBE3641}"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43B78C1E-6AA9-B64C-A45E-F728B28C8EA4}" type="slidenum">
              <a:rPr lang="en-US" altLang="en-US"/>
              <a:pPr/>
              <a:t>‹#›</a:t>
            </a:fld>
            <a:endParaRPr lang="en-US" altLang="en-US"/>
          </a:p>
        </p:txBody>
      </p:sp>
    </p:spTree>
    <p:extLst>
      <p:ext uri="{BB962C8B-B14F-4D97-AF65-F5344CB8AC3E}">
        <p14:creationId xmlns:p14="http://schemas.microsoft.com/office/powerpoint/2010/main" val="1244800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6D548D16-335E-2141-964C-647374C24A2D}" type="datetime4">
              <a:rPr lang="en-US" altLang="en-US"/>
              <a:pPr/>
              <a:t>January 1,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BFA1BD16-12C6-BF45-B655-03B628A90097}" type="slidenum">
              <a:rPr lang="en-US" altLang="en-US"/>
              <a:pPr/>
              <a:t>‹#›</a:t>
            </a:fld>
            <a:endParaRPr lang="en-US" altLang="en-US"/>
          </a:p>
        </p:txBody>
      </p:sp>
    </p:spTree>
    <p:extLst>
      <p:ext uri="{BB962C8B-B14F-4D97-AF65-F5344CB8AC3E}">
        <p14:creationId xmlns:p14="http://schemas.microsoft.com/office/powerpoint/2010/main" val="57335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62FDAE4-22E5-3645-8DA2-50D17E9F5685}" type="slidenum">
              <a:rPr lang="en-US" altLang="en-US"/>
              <a:pPr/>
              <a:t>‹#›</a:t>
            </a:fld>
            <a:endParaRPr lang="en-US" altLang="en-US"/>
          </a:p>
        </p:txBody>
      </p:sp>
    </p:spTree>
    <p:extLst>
      <p:ext uri="{BB962C8B-B14F-4D97-AF65-F5344CB8AC3E}">
        <p14:creationId xmlns:p14="http://schemas.microsoft.com/office/powerpoint/2010/main" val="109780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FC987B7-E71C-414B-9510-D8288287C0D0}" type="slidenum">
              <a:rPr lang="en-US" altLang="en-US"/>
              <a:pPr/>
              <a:t>‹#›</a:t>
            </a:fld>
            <a:endParaRPr lang="en-US" altLang="en-US"/>
          </a:p>
        </p:txBody>
      </p:sp>
    </p:spTree>
    <p:extLst>
      <p:ext uri="{BB962C8B-B14F-4D97-AF65-F5344CB8AC3E}">
        <p14:creationId xmlns:p14="http://schemas.microsoft.com/office/powerpoint/2010/main" val="17805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6A959A2-C03C-B840-80D2-77F92C1919C7}" type="slidenum">
              <a:rPr lang="en-US" altLang="en-US"/>
              <a:pPr/>
              <a:t>‹#›</a:t>
            </a:fld>
            <a:endParaRPr lang="en-US" altLang="en-US"/>
          </a:p>
        </p:txBody>
      </p:sp>
    </p:spTree>
    <p:extLst>
      <p:ext uri="{BB962C8B-B14F-4D97-AF65-F5344CB8AC3E}">
        <p14:creationId xmlns:p14="http://schemas.microsoft.com/office/powerpoint/2010/main" val="91029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E04731C0-229E-6F47-BFA4-DB6D3C03B8D6}" type="slidenum">
              <a:rPr lang="en-US" altLang="en-US"/>
              <a:pPr/>
              <a:t>‹#›</a:t>
            </a:fld>
            <a:endParaRPr lang="en-US" altLang="en-US"/>
          </a:p>
        </p:txBody>
      </p:sp>
    </p:spTree>
    <p:extLst>
      <p:ext uri="{BB962C8B-B14F-4D97-AF65-F5344CB8AC3E}">
        <p14:creationId xmlns:p14="http://schemas.microsoft.com/office/powerpoint/2010/main" val="64331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F0BB6B8-DB1A-354B-93DB-A6B3CC1C74B3}" type="slidenum">
              <a:rPr lang="en-US" altLang="en-US"/>
              <a:pPr/>
              <a:t>‹#›</a:t>
            </a:fld>
            <a:endParaRPr lang="en-US" altLang="en-US"/>
          </a:p>
        </p:txBody>
      </p:sp>
    </p:spTree>
    <p:extLst>
      <p:ext uri="{BB962C8B-B14F-4D97-AF65-F5344CB8AC3E}">
        <p14:creationId xmlns:p14="http://schemas.microsoft.com/office/powerpoint/2010/main" val="184469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30AC10B-947C-D44C-AA1E-40D1DB568A98}" type="slidenum">
              <a:rPr lang="en-US" altLang="en-US"/>
              <a:pPr/>
              <a:t>‹#›</a:t>
            </a:fld>
            <a:endParaRPr lang="en-US" altLang="en-US"/>
          </a:p>
        </p:txBody>
      </p:sp>
    </p:spTree>
    <p:extLst>
      <p:ext uri="{BB962C8B-B14F-4D97-AF65-F5344CB8AC3E}">
        <p14:creationId xmlns:p14="http://schemas.microsoft.com/office/powerpoint/2010/main" val="57459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2E14F8F-A381-0247-B709-A2E8AC1430D4}" type="slidenum">
              <a:rPr lang="en-US" altLang="en-US"/>
              <a:pPr/>
              <a:t>‹#›</a:t>
            </a:fld>
            <a:endParaRPr lang="en-US" altLang="en-US"/>
          </a:p>
        </p:txBody>
      </p:sp>
    </p:spTree>
    <p:extLst>
      <p:ext uri="{BB962C8B-B14F-4D97-AF65-F5344CB8AC3E}">
        <p14:creationId xmlns:p14="http://schemas.microsoft.com/office/powerpoint/2010/main" val="497789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ADB445A-03FE-8841-A9BA-30E1939D35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jpeg"/><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jpeg"/><Relationship Id="rId3"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eg"/><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jpeg"/><Relationship Id="rId3"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 Id="rId3"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3.jpeg"/><Relationship Id="rId3"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jpeg"/><Relationship Id="rId3"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jpeg"/><Relationship Id="rId3"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 Id="rId3"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 Id="rId3" Type="http://schemas.openxmlformats.org/officeDocument/2006/relationships/image" Target="../media/image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2.jpeg"/><Relationship Id="rId3" Type="http://schemas.openxmlformats.org/officeDocument/2006/relationships/image" Target="../media/image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tLang="en-US" sz="4000">
                <a:latin typeface="Times New Roman" charset="0"/>
              </a:rPr>
              <a:t>Atoms, Molecules, and Ions</a:t>
            </a:r>
          </a:p>
        </p:txBody>
      </p:sp>
      <p:sp>
        <p:nvSpPr>
          <p:cNvPr id="56323" name="Rectangle 3"/>
          <p:cNvSpPr>
            <a:spLocks noGrp="1" noChangeArrowheads="1"/>
          </p:cNvSpPr>
          <p:nvPr>
            <p:ph type="body" idx="1"/>
          </p:nvPr>
        </p:nvSpPr>
        <p:spPr>
          <a:xfrm>
            <a:off x="457200" y="1371600"/>
            <a:ext cx="8229600" cy="4876800"/>
          </a:xfrm>
        </p:spPr>
        <p:txBody>
          <a:bodyPr/>
          <a:lstStyle/>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Early Ideas in Atomic Theory</a:t>
            </a:r>
          </a:p>
          <a:p>
            <a:pPr marL="914400" lvl="1" indent="-514350" eaLnBrk="1" hangingPunct="1">
              <a:lnSpc>
                <a:spcPct val="90000"/>
              </a:lnSpc>
              <a:buFont typeface="Wingdings" charset="2"/>
              <a:buChar char="§"/>
            </a:pPr>
            <a:r>
              <a:rPr lang="en-US" altLang="en-US">
                <a:latin typeface="Times New Roman" charset="0"/>
                <a:ea typeface="Times New Roman" charset="0"/>
                <a:cs typeface="Times New Roman" charset="0"/>
              </a:rPr>
              <a:t>Dalton’s Atomic Theory</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Evolution of Atomic Theory</a:t>
            </a:r>
          </a:p>
          <a:p>
            <a:pPr marL="914400" lvl="1" indent="-514350" eaLnBrk="1" hangingPunct="1">
              <a:lnSpc>
                <a:spcPct val="90000"/>
              </a:lnSpc>
              <a:buFont typeface="Wingdings" charset="2"/>
              <a:buChar char="§"/>
            </a:pPr>
            <a:r>
              <a:rPr lang="en-US" altLang="en-US">
                <a:latin typeface="Times New Roman" charset="0"/>
                <a:ea typeface="Times New Roman" charset="0"/>
                <a:cs typeface="Times New Roman" charset="0"/>
              </a:rPr>
              <a:t>Discovery of electron and Atomic Model</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Atomic Compositions and Structures</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Chemical Symbols &amp; Isotopes</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Classification of Elements &amp; the Periodic Table</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Molecules and Ions</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Types of Compounds</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Chemical Nomenclature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74638"/>
            <a:ext cx="8229600" cy="1401762"/>
          </a:xfrm>
        </p:spPr>
        <p:txBody>
          <a:bodyPr/>
          <a:lstStyle/>
          <a:p>
            <a:r>
              <a:rPr lang="en-US" altLang="en-US" sz="4000">
                <a:latin typeface="Times New Roman" charset="0"/>
                <a:ea typeface="Times New Roman" charset="0"/>
                <a:cs typeface="Times New Roman" charset="0"/>
              </a:rPr>
              <a:t>Antoine Lavoisier &amp; </a:t>
            </a:r>
            <a:br>
              <a:rPr lang="en-US" altLang="en-US" sz="4000">
                <a:latin typeface="Times New Roman" charset="0"/>
                <a:ea typeface="Times New Roman" charset="0"/>
                <a:cs typeface="Times New Roman" charset="0"/>
              </a:rPr>
            </a:br>
            <a:r>
              <a:rPr lang="en-US" altLang="en-US" sz="4000">
                <a:latin typeface="Times New Roman" charset="0"/>
                <a:ea typeface="Times New Roman" charset="0"/>
                <a:cs typeface="Times New Roman" charset="0"/>
              </a:rPr>
              <a:t>the Law of Conservation of Mass</a:t>
            </a:r>
          </a:p>
        </p:txBody>
      </p:sp>
      <p:sp>
        <p:nvSpPr>
          <p:cNvPr id="8195" name="Content Placeholder 2"/>
          <p:cNvSpPr>
            <a:spLocks noGrp="1"/>
          </p:cNvSpPr>
          <p:nvPr>
            <p:ph idx="1"/>
          </p:nvPr>
        </p:nvSpPr>
        <p:spPr>
          <a:xfrm>
            <a:off x="457200" y="1981200"/>
            <a:ext cx="8229600" cy="4525963"/>
          </a:xfrm>
        </p:spPr>
        <p:txBody>
          <a:bodyPr/>
          <a:lstStyle/>
          <a:p>
            <a:pPr marL="0" indent="0">
              <a:buFontTx/>
              <a:buNone/>
            </a:pPr>
            <a:r>
              <a:rPr lang="en-US" altLang="en-US" sz="2600">
                <a:latin typeface="Times" charset="0"/>
              </a:rPr>
              <a:t> Consider the following reaction </a:t>
            </a:r>
            <a:r>
              <a:rPr lang="en-US" altLang="en-US" sz="2600">
                <a:latin typeface="Times New Roman" charset="0"/>
                <a:ea typeface="Times New Roman" charset="0"/>
                <a:cs typeface="Times New Roman" charset="0"/>
              </a:rPr>
              <a:t>between zinc and sulfur:</a:t>
            </a:r>
          </a:p>
          <a:p>
            <a:pPr marL="742950" lvl="2" indent="-342900"/>
            <a:r>
              <a:rPr lang="en-US" altLang="en-US">
                <a:latin typeface="Times New Roman" charset="0"/>
                <a:ea typeface="Times New Roman" charset="0"/>
                <a:cs typeface="Times New Roman" charset="0"/>
                <a:sym typeface="Symbol" charset="2"/>
              </a:rPr>
              <a:t>Mass before reaction = 5.00 g Zn + 5.00 g S = 10.00 g;</a:t>
            </a:r>
            <a:r>
              <a:rPr lang="en-US" altLang="en-US">
                <a:latin typeface="Times New Roman" charset="0"/>
                <a:ea typeface="Times New Roman" charset="0"/>
                <a:cs typeface="Times New Roman" charset="0"/>
                <a:sym typeface="Wingdings" charset="2"/>
              </a:rPr>
              <a:t> </a:t>
            </a:r>
          </a:p>
          <a:p>
            <a:pPr lvl="1">
              <a:buFont typeface="Arial" charset="0"/>
              <a:buChar char="•"/>
            </a:pPr>
            <a:r>
              <a:rPr lang="en-US" altLang="en-US" sz="2400">
                <a:latin typeface="Times New Roman" charset="0"/>
                <a:ea typeface="Times New Roman" charset="0"/>
                <a:cs typeface="Times New Roman" charset="0"/>
                <a:sym typeface="Wingdings" charset="2"/>
              </a:rPr>
              <a:t>Mass after reaction = 7.45 g ZnS + 2.55 g S = 10.00 g;</a:t>
            </a:r>
          </a:p>
          <a:p>
            <a:pPr lvl="1">
              <a:buFontTx/>
              <a:buNone/>
            </a:pPr>
            <a:endParaRPr lang="en-US" altLang="en-US" sz="2000">
              <a:latin typeface="Times New Roman" charset="0"/>
              <a:ea typeface="Times New Roman" charset="0"/>
              <a:cs typeface="Times New Roman" charset="0"/>
              <a:sym typeface="Wingdings" charset="2"/>
            </a:endParaRPr>
          </a:p>
          <a:p>
            <a:pPr lvl="1">
              <a:buFontTx/>
              <a:buNone/>
            </a:pPr>
            <a:r>
              <a:rPr lang="en-US" altLang="en-US" i="1">
                <a:latin typeface="Times New Roman" charset="0"/>
                <a:ea typeface="Times New Roman" charset="0"/>
                <a:cs typeface="Times New Roman" charset="0"/>
                <a:sym typeface="Wingdings" charset="2"/>
              </a:rPr>
              <a:t>Mass is conserved during reaction:</a:t>
            </a:r>
          </a:p>
          <a:p>
            <a:pPr marL="742950" lvl="2" indent="-342900"/>
            <a:r>
              <a:rPr lang="en-US" altLang="en-US">
                <a:latin typeface="Times New Roman" charset="0"/>
                <a:ea typeface="Times New Roman" charset="0"/>
                <a:cs typeface="Times New Roman" charset="0"/>
              </a:rPr>
              <a:t>5.00 g Zn + 5.00 g S </a:t>
            </a:r>
            <a:r>
              <a:rPr lang="en-US" altLang="en-US">
                <a:latin typeface="Times New Roman" charset="0"/>
                <a:ea typeface="Times New Roman" charset="0"/>
                <a:cs typeface="Times New Roman" charset="0"/>
                <a:sym typeface="Symbol" charset="2"/>
              </a:rPr>
              <a:t> 7.45 g of ZnS + 2.55 g of S;</a:t>
            </a:r>
            <a:endParaRPr lang="en-US" altLang="en-US">
              <a:latin typeface="Times New Roman" charset="0"/>
              <a:ea typeface="Times New Roman" charset="0"/>
              <a:cs typeface="Times New Roman" charset="0"/>
              <a:sym typeface="Wingdings" charset="2"/>
            </a:endParaRPr>
          </a:p>
          <a:p>
            <a:pPr lvl="1">
              <a:buFont typeface="Arial" charset="0"/>
              <a:buChar char="•"/>
            </a:pPr>
            <a:endParaRPr lang="en-US" altLang="en-US" sz="2400">
              <a:latin typeface="Times New Roman" charset="0"/>
              <a:ea typeface="Times New Roman" charset="0"/>
              <a:cs typeface="Times New Roman" charset="0"/>
            </a:endParaRPr>
          </a:p>
          <a:p>
            <a:pPr marL="0" indent="0">
              <a:buFontTx/>
              <a:buNone/>
            </a:pPr>
            <a:r>
              <a:rPr lang="en-US" altLang="en-US" sz="2400">
                <a:latin typeface="Times New Roman" charset="0"/>
                <a:ea typeface="Times New Roman" charset="0"/>
                <a:cs typeface="Times New Roman" charset="0"/>
                <a:sym typeface="Wingdings" charset="2"/>
              </a:rPr>
              <a:t>	</a:t>
            </a:r>
            <a:endParaRPr lang="en-US" altLang="en-US" sz="240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sz="3600">
                <a:latin typeface="Times New Roman" charset="0"/>
                <a:ea typeface="Times New Roman" charset="0"/>
                <a:cs typeface="Times New Roman" charset="0"/>
              </a:rPr>
              <a:t>Law of Conservation of Mass</a:t>
            </a:r>
          </a:p>
        </p:txBody>
      </p:sp>
      <p:sp>
        <p:nvSpPr>
          <p:cNvPr id="37890" name="Content Placeholder 2"/>
          <p:cNvSpPr>
            <a:spLocks noGrp="1"/>
          </p:cNvSpPr>
          <p:nvPr>
            <p:ph idx="1"/>
          </p:nvPr>
        </p:nvSpPr>
        <p:spPr/>
        <p:txBody>
          <a:bodyPr/>
          <a:lstStyle/>
          <a:p>
            <a:r>
              <a:rPr lang="en-US" altLang="en-US" sz="2800">
                <a:latin typeface="Times New Roman" charset="0"/>
                <a:ea typeface="Times New Roman" charset="0"/>
                <a:cs typeface="Times New Roman" charset="0"/>
              </a:rPr>
              <a:t>Law allows us to calculate the mass of an element that combines with a known mass of another element. </a:t>
            </a:r>
          </a:p>
          <a:p>
            <a:r>
              <a:rPr lang="en-US" altLang="en-US" sz="2400">
                <a:latin typeface="Times New Roman" charset="0"/>
                <a:ea typeface="Times New Roman" charset="0"/>
                <a:cs typeface="Times New Roman" charset="0"/>
              </a:rPr>
              <a:t>For example: suppose that 5.00 g of Cu is reacted with 10.00 g of sulfur and 6.25 g of a product is obtained. </a:t>
            </a:r>
          </a:p>
          <a:p>
            <a:r>
              <a:rPr lang="en-US" altLang="en-US" sz="2400" i="1">
                <a:latin typeface="Times New Roman" charset="0"/>
                <a:ea typeface="Times New Roman" charset="0"/>
                <a:cs typeface="Times New Roman" charset="0"/>
              </a:rPr>
              <a:t>Assuming that all of copper was reacted to become product, we can determine the amount of sulfur in the product, and mass of sulfur that did not react;</a:t>
            </a:r>
            <a:r>
              <a:rPr lang="en-US" altLang="en-US" sz="2400">
                <a:latin typeface="Times New Roman" charset="0"/>
                <a:ea typeface="Times New Roman" charset="0"/>
                <a:cs typeface="Times New Roman" charset="0"/>
              </a:rPr>
              <a:t> </a:t>
            </a:r>
          </a:p>
          <a:p>
            <a:pPr lvl="1">
              <a:buFont typeface="Arial" charset="0"/>
              <a:buChar char="•"/>
            </a:pPr>
            <a:r>
              <a:rPr lang="en-US" altLang="en-US" sz="2000">
                <a:latin typeface="Times New Roman" charset="0"/>
                <a:ea typeface="Times New Roman" charset="0"/>
                <a:cs typeface="Times New Roman" charset="0"/>
              </a:rPr>
              <a:t>since 5.00 g Cu was reacted, and the mass of product is 6.25 g, then mass of sulfur in product would be: 6.25 g – 5.00 g = 1.25 g;</a:t>
            </a:r>
          </a:p>
          <a:p>
            <a:pPr lvl="1">
              <a:buFont typeface="Arial" charset="0"/>
              <a:buChar char="•"/>
            </a:pPr>
            <a:r>
              <a:rPr lang="en-US" altLang="en-US" sz="2000">
                <a:latin typeface="Times New Roman" charset="0"/>
                <a:ea typeface="Times New Roman" charset="0"/>
                <a:cs typeface="Times New Roman" charset="0"/>
              </a:rPr>
              <a:t>mass of sulfur that did not react would be: 10.00 g – 1.25 g = 8.75 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sz="3200">
                <a:latin typeface="Times New Roman" charset="0"/>
                <a:ea typeface="Times New Roman" charset="0"/>
                <a:cs typeface="Times New Roman" charset="0"/>
              </a:rPr>
              <a:t>Explanation of Law of Conservation of Mass</a:t>
            </a:r>
          </a:p>
        </p:txBody>
      </p:sp>
      <p:sp>
        <p:nvSpPr>
          <p:cNvPr id="3" name="Content Placeholder 2"/>
          <p:cNvSpPr>
            <a:spLocks noGrp="1"/>
          </p:cNvSpPr>
          <p:nvPr>
            <p:ph idx="1"/>
          </p:nvPr>
        </p:nvSpPr>
        <p:spPr/>
        <p:txBody>
          <a:bodyPr/>
          <a:lstStyle/>
          <a:p>
            <a:pPr marL="0" indent="0">
              <a:buFontTx/>
              <a:buNone/>
              <a:defRPr/>
            </a:pPr>
            <a:r>
              <a:rPr lang="en-US" sz="2800" dirty="0" smtClean="0">
                <a:latin typeface="Times New Roman" panose="02020603050405020304" pitchFamily="18" charset="0"/>
                <a:cs typeface="Times New Roman" panose="02020603050405020304" pitchFamily="18" charset="0"/>
              </a:rPr>
              <a:t> Dalton’s Atomic Theory explains the </a:t>
            </a:r>
            <a:r>
              <a:rPr lang="en-US" sz="2800" i="1" dirty="0" smtClean="0">
                <a:latin typeface="Times New Roman" panose="02020603050405020304" pitchFamily="18" charset="0"/>
                <a:cs typeface="Times New Roman" panose="02020603050405020304" pitchFamily="18" charset="0"/>
              </a:rPr>
              <a:t>law of the conservation of mass</a:t>
            </a:r>
            <a:r>
              <a:rPr lang="en-US" sz="2800" dirty="0" smtClean="0">
                <a:latin typeface="Times New Roman" panose="02020603050405020304" pitchFamily="18" charset="0"/>
                <a:cs typeface="Times New Roman" panose="02020603050405020304" pitchFamily="18" charset="0"/>
              </a:rPr>
              <a:t> as follows:</a:t>
            </a:r>
          </a:p>
          <a:p>
            <a:pPr>
              <a:defRPr/>
            </a:pPr>
            <a:r>
              <a:rPr lang="en-US" sz="2800" dirty="0" smtClean="0">
                <a:latin typeface="Times New Roman" panose="02020603050405020304" pitchFamily="18" charset="0"/>
                <a:cs typeface="Times New Roman" panose="02020603050405020304" pitchFamily="18" charset="0"/>
              </a:rPr>
              <a:t>If matter is composed of atoms and atoms are not destroyed or created during chemical reactions, then the total number of atoms before and after the reaction should be the same, and the total </a:t>
            </a:r>
            <a:r>
              <a:rPr lang="en-US" sz="2800" i="1" dirty="0" smtClean="0">
                <a:latin typeface="Times New Roman" panose="02020603050405020304" pitchFamily="18" charset="0"/>
                <a:cs typeface="Times New Roman" panose="02020603050405020304" pitchFamily="18" charset="0"/>
              </a:rPr>
              <a:t>mass is conserved</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en-US" sz="3600" i="1">
                <a:latin typeface="Times" charset="0"/>
              </a:rPr>
              <a:t>The Law of Constant Composition</a:t>
            </a:r>
          </a:p>
        </p:txBody>
      </p:sp>
      <p:sp>
        <p:nvSpPr>
          <p:cNvPr id="18435" name="Rectangle 3"/>
          <p:cNvSpPr>
            <a:spLocks noGrp="1" noChangeArrowheads="1"/>
          </p:cNvSpPr>
          <p:nvPr>
            <p:ph type="body" idx="1"/>
          </p:nvPr>
        </p:nvSpPr>
        <p:spPr/>
        <p:txBody>
          <a:bodyPr/>
          <a:lstStyle/>
          <a:p>
            <a:pPr eaLnBrk="1" hangingPunct="1">
              <a:buFont typeface="Arial" charset="0"/>
              <a:buChar char="•"/>
            </a:pPr>
            <a:r>
              <a:rPr lang="en-US" altLang="en-US" i="1" dirty="0">
                <a:latin typeface="Times" charset="0"/>
              </a:rPr>
              <a:t>Base on </a:t>
            </a:r>
            <a:r>
              <a:rPr lang="en-US" altLang="en-US" i="1" dirty="0" smtClean="0">
                <a:latin typeface="Times" charset="0"/>
              </a:rPr>
              <a:t>experimental observations</a:t>
            </a:r>
            <a:r>
              <a:rPr lang="en-US" altLang="en-US" dirty="0">
                <a:latin typeface="Times" charset="0"/>
              </a:rPr>
              <a:t>: </a:t>
            </a:r>
            <a:endParaRPr lang="en-US" altLang="en-US" dirty="0" smtClean="0">
              <a:latin typeface="Times" charset="0"/>
            </a:endParaRPr>
          </a:p>
          <a:p>
            <a:pPr eaLnBrk="1" hangingPunct="1">
              <a:buFont typeface="Arial" charset="0"/>
              <a:buChar char="•"/>
            </a:pPr>
            <a:endParaRPr lang="en-US" altLang="en-US" sz="2000" dirty="0" smtClean="0">
              <a:latin typeface="Times" charset="0"/>
            </a:endParaRPr>
          </a:p>
          <a:p>
            <a:pPr marL="514350" indent="-514350" eaLnBrk="1" hangingPunct="1">
              <a:buFont typeface="+mj-lt"/>
              <a:buAutoNum type="arabicPeriod"/>
            </a:pPr>
            <a:r>
              <a:rPr lang="en-US" altLang="en-US" sz="2800" dirty="0" smtClean="0">
                <a:latin typeface="Times" charset="0"/>
              </a:rPr>
              <a:t>Sodium </a:t>
            </a:r>
            <a:r>
              <a:rPr lang="en-US" altLang="en-US" sz="2800" dirty="0">
                <a:latin typeface="Times" charset="0"/>
              </a:rPr>
              <a:t>chloride is composed of 39.34% Na and 60.66% Cl, by </a:t>
            </a:r>
            <a:r>
              <a:rPr lang="en-US" altLang="en-US" sz="2800" dirty="0" smtClean="0">
                <a:latin typeface="Times" charset="0"/>
              </a:rPr>
              <a:t>mass. </a:t>
            </a:r>
          </a:p>
          <a:p>
            <a:pPr marL="514350" indent="-514350" eaLnBrk="1" hangingPunct="1">
              <a:buFont typeface="+mj-lt"/>
              <a:buAutoNum type="arabicPeriod"/>
            </a:pPr>
            <a:r>
              <a:rPr lang="en-US" altLang="en-US" sz="2800" dirty="0" smtClean="0">
                <a:latin typeface="Times" charset="0"/>
              </a:rPr>
              <a:t>Copper </a:t>
            </a:r>
            <a:r>
              <a:rPr lang="en-US" altLang="en-US" sz="2800" dirty="0">
                <a:latin typeface="Times" charset="0"/>
              </a:rPr>
              <a:t>carbonate is composed of 51.4% Cu, 9.7% C, and 38.9% O, by </a:t>
            </a:r>
            <a:r>
              <a:rPr lang="en-US" altLang="en-US" sz="2800" dirty="0" smtClean="0">
                <a:latin typeface="Times" charset="0"/>
              </a:rPr>
              <a:t>mass. </a:t>
            </a:r>
          </a:p>
          <a:p>
            <a:pPr marL="514350" indent="-514350" eaLnBrk="1" hangingPunct="1">
              <a:buFont typeface="+mj-lt"/>
              <a:buAutoNum type="arabicPeriod"/>
            </a:pPr>
            <a:r>
              <a:rPr lang="en-US" altLang="en-US" sz="2800" dirty="0" smtClean="0">
                <a:latin typeface="Times" charset="0"/>
              </a:rPr>
              <a:t>Sugar </a:t>
            </a:r>
            <a:r>
              <a:rPr lang="en-US" altLang="en-US" sz="2800" dirty="0">
                <a:latin typeface="Times" charset="0"/>
              </a:rPr>
              <a:t>is composed of 42.1% C; 6.48% H, and 51.4% O, by mass.</a:t>
            </a:r>
            <a:endParaRPr lang="en-US" alt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sz="3200">
                <a:latin typeface="Times New Roman" charset="0"/>
                <a:ea typeface="Times New Roman" charset="0"/>
                <a:cs typeface="Times New Roman" charset="0"/>
              </a:rPr>
              <a:t>Explanation of </a:t>
            </a:r>
            <a:r>
              <a:rPr lang="en-US" altLang="en-US" sz="3200">
                <a:latin typeface="Times" charset="0"/>
              </a:rPr>
              <a:t>the </a:t>
            </a:r>
            <a:r>
              <a:rPr lang="en-US" altLang="en-US" sz="3200" i="1">
                <a:latin typeface="Times" charset="0"/>
              </a:rPr>
              <a:t>Law of Constant Composition</a:t>
            </a:r>
            <a:endParaRPr lang="en-US" altLang="en-US" sz="3200"/>
          </a:p>
        </p:txBody>
      </p:sp>
      <p:sp>
        <p:nvSpPr>
          <p:cNvPr id="3" name="Content Placeholder 2"/>
          <p:cNvSpPr>
            <a:spLocks noGrp="1"/>
          </p:cNvSpPr>
          <p:nvPr>
            <p:ph idx="1"/>
          </p:nvPr>
        </p:nvSpPr>
        <p:spPr>
          <a:xfrm>
            <a:off x="457200" y="1981200"/>
            <a:ext cx="8229600" cy="3429000"/>
          </a:xfrm>
        </p:spPr>
        <p:txBody>
          <a:bodyPr/>
          <a:lstStyle/>
          <a:p>
            <a:pPr marL="0" indent="0">
              <a:buFontTx/>
              <a:buNone/>
              <a:defRPr/>
            </a:pPr>
            <a:r>
              <a:rPr lang="en-US" sz="3000" dirty="0" smtClean="0">
                <a:latin typeface="Times New Roman" panose="02020603050405020304" pitchFamily="18" charset="0"/>
                <a:cs typeface="Times New Roman" panose="02020603050405020304" pitchFamily="18" charset="0"/>
              </a:rPr>
              <a:t>Dalton’s Atomic Theory explains the </a:t>
            </a:r>
            <a:r>
              <a:rPr lang="en-US" sz="3000" i="1" dirty="0" smtClean="0">
                <a:latin typeface="Times New Roman" panose="02020603050405020304" pitchFamily="18" charset="0"/>
                <a:cs typeface="Times New Roman" panose="02020603050405020304" pitchFamily="18" charset="0"/>
              </a:rPr>
              <a:t>law of constant composition</a:t>
            </a:r>
            <a:r>
              <a:rPr lang="en-US" sz="3000" dirty="0" smtClean="0">
                <a:latin typeface="Times New Roman" panose="02020603050405020304" pitchFamily="18" charset="0"/>
                <a:cs typeface="Times New Roman" panose="02020603050405020304" pitchFamily="18" charset="0"/>
              </a:rPr>
              <a:t> as follows:</a:t>
            </a:r>
          </a:p>
          <a:p>
            <a:pPr>
              <a:defRPr/>
            </a:pPr>
            <a:r>
              <a:rPr lang="en-US" sz="2800" dirty="0" smtClean="0">
                <a:latin typeface="Times New Roman" panose="02020603050405020304" pitchFamily="18" charset="0"/>
                <a:cs typeface="Times New Roman" panose="02020603050405020304" pitchFamily="18" charset="0"/>
              </a:rPr>
              <a:t>If</a:t>
            </a:r>
            <a:r>
              <a:rPr lang="en-US" altLang="en-US" sz="2800" dirty="0" smtClean="0">
                <a:latin typeface="Times New Roman" pitchFamily="18" charset="0"/>
              </a:rPr>
              <a:t> a given compound contains the same types elements and the number of atoms of each element in the compound is always the same, then the chemical composition of this compound should be constant.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274638"/>
            <a:ext cx="8229600" cy="1020762"/>
          </a:xfrm>
        </p:spPr>
        <p:txBody>
          <a:bodyPr/>
          <a:lstStyle/>
          <a:p>
            <a:pPr eaLnBrk="1" hangingPunct="1"/>
            <a:r>
              <a:rPr lang="en-US" altLang="en-US" sz="3600">
                <a:latin typeface="Times New Roman" charset="0"/>
              </a:rPr>
              <a:t>Dalton’s Law of </a:t>
            </a:r>
            <a:r>
              <a:rPr lang="en-US" altLang="en-US" sz="3600" i="1">
                <a:latin typeface="Times New Roman" charset="0"/>
              </a:rPr>
              <a:t>Multiple Proportion</a:t>
            </a:r>
          </a:p>
        </p:txBody>
      </p:sp>
      <p:sp>
        <p:nvSpPr>
          <p:cNvPr id="9219" name="Rectangle 3"/>
          <p:cNvSpPr>
            <a:spLocks noGrp="1" noChangeArrowheads="1"/>
          </p:cNvSpPr>
          <p:nvPr>
            <p:ph type="body" idx="1"/>
          </p:nvPr>
        </p:nvSpPr>
        <p:spPr>
          <a:xfrm>
            <a:off x="457200" y="1752600"/>
            <a:ext cx="8229600" cy="4114800"/>
          </a:xfrm>
        </p:spPr>
        <p:txBody>
          <a:bodyPr/>
          <a:lstStyle/>
          <a:p>
            <a:pPr lvl="1" eaLnBrk="1" hangingPunct="1">
              <a:buFont typeface="Arial" charset="0"/>
              <a:buChar char="•"/>
            </a:pPr>
            <a:r>
              <a:rPr lang="en-US" altLang="en-US">
                <a:latin typeface="Times New Roman" charset="0"/>
              </a:rPr>
              <a:t>Dalton noted that two different elements may react to produce more than one type of compound;</a:t>
            </a:r>
          </a:p>
          <a:p>
            <a:pPr lvl="1" eaLnBrk="1" hangingPunct="1">
              <a:buFont typeface="Arial" charset="0"/>
              <a:buChar char="•"/>
            </a:pPr>
            <a:r>
              <a:rPr lang="en-US" altLang="en-US">
                <a:latin typeface="Times New Roman" charset="0"/>
              </a:rPr>
              <a:t>He also noted that the masses of one of the elements that combine with a fixed mass of the second element in those compounds vary in a simple whole number ratio.</a:t>
            </a:r>
          </a:p>
          <a:p>
            <a:pPr lvl="1" eaLnBrk="1" hangingPunct="1">
              <a:buFont typeface="Arial" charset="0"/>
              <a:buChar char="•"/>
            </a:pPr>
            <a:r>
              <a:rPr lang="en-US" altLang="en-US">
                <a:latin typeface="Times New Roman" charset="0"/>
              </a:rPr>
              <a:t>He proposed the </a:t>
            </a:r>
            <a:r>
              <a:rPr lang="en-US" altLang="en-US" i="1">
                <a:latin typeface="Times New Roman" charset="0"/>
              </a:rPr>
              <a:t>Law of Multiple Proportion</a:t>
            </a:r>
            <a:r>
              <a:rPr lang="en-US" altLang="en-US">
                <a:latin typeface="Times New Roman" charset="0"/>
              </a:rPr>
              <a:t>.</a:t>
            </a:r>
          </a:p>
          <a:p>
            <a:pPr lvl="1" eaLnBrk="1" hangingPunct="1">
              <a:buFontTx/>
              <a:buNone/>
            </a:pPr>
            <a:endParaRPr lang="en-US" altLang="en-US">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tLang="en-US" sz="4000">
                <a:latin typeface="Times New Roman" charset="0"/>
              </a:rPr>
              <a:t>The Law of Multiple Proportion</a:t>
            </a:r>
            <a:endParaRPr lang="en-US" altLang="en-US" sz="4000"/>
          </a:p>
        </p:txBody>
      </p:sp>
      <p:sp>
        <p:nvSpPr>
          <p:cNvPr id="21507" name="Content Placeholder 2"/>
          <p:cNvSpPr>
            <a:spLocks noGrp="1"/>
          </p:cNvSpPr>
          <p:nvPr>
            <p:ph idx="1"/>
          </p:nvPr>
        </p:nvSpPr>
        <p:spPr/>
        <p:txBody>
          <a:bodyPr/>
          <a:lstStyle/>
          <a:p>
            <a:pPr marL="0" lvl="1" indent="0">
              <a:buFontTx/>
              <a:buNone/>
            </a:pPr>
            <a:r>
              <a:rPr lang="en-US" altLang="en-US" sz="2400" dirty="0">
                <a:latin typeface="Times New Roman" charset="0"/>
              </a:rPr>
              <a:t> </a:t>
            </a:r>
            <a:r>
              <a:rPr lang="en-US" altLang="en-US" sz="2400" u="sng" dirty="0">
                <a:latin typeface="Times New Roman" charset="0"/>
              </a:rPr>
              <a:t>Example-1</a:t>
            </a:r>
            <a:r>
              <a:rPr lang="en-US" altLang="en-US" sz="2400" dirty="0">
                <a:latin typeface="Times New Roman" charset="0"/>
              </a:rPr>
              <a:t>: </a:t>
            </a:r>
          </a:p>
          <a:p>
            <a:pPr marL="342900" lvl="1" indent="-342900">
              <a:buFont typeface="Arial" charset="0"/>
              <a:buChar char="•"/>
            </a:pPr>
            <a:r>
              <a:rPr lang="en-US" altLang="en-US" sz="2400" dirty="0">
                <a:latin typeface="Times New Roman" charset="0"/>
              </a:rPr>
              <a:t>Carbon reacts with oxygen to form two compounds: X and </a:t>
            </a:r>
            <a:r>
              <a:rPr lang="en-US" altLang="en-US" sz="2400" dirty="0" smtClean="0">
                <a:latin typeface="Times New Roman" charset="0"/>
              </a:rPr>
              <a:t>Y. </a:t>
            </a:r>
          </a:p>
          <a:p>
            <a:pPr marL="342900" lvl="1" indent="-342900">
              <a:buFont typeface="Arial" charset="0"/>
              <a:buChar char="•"/>
            </a:pPr>
            <a:r>
              <a:rPr lang="en-US" altLang="en-US" sz="2400" dirty="0" smtClean="0">
                <a:latin typeface="Times New Roman" charset="0"/>
              </a:rPr>
              <a:t>In </a:t>
            </a:r>
            <a:r>
              <a:rPr lang="en-US" altLang="en-US" sz="2400" dirty="0">
                <a:latin typeface="Times New Roman" charset="0"/>
              </a:rPr>
              <a:t>compound X, there are 1.33 g of oxygen for every gram of carbon; </a:t>
            </a:r>
            <a:endParaRPr lang="en-US" altLang="en-US" sz="2400" dirty="0" smtClean="0">
              <a:latin typeface="Times New Roman" charset="0"/>
            </a:endParaRPr>
          </a:p>
          <a:p>
            <a:pPr marL="342900" lvl="1" indent="-342900">
              <a:buFont typeface="Arial" charset="0"/>
              <a:buChar char="•"/>
            </a:pPr>
            <a:r>
              <a:rPr lang="en-US" altLang="en-US" sz="2400" dirty="0" smtClean="0">
                <a:latin typeface="Times New Roman" charset="0"/>
              </a:rPr>
              <a:t>In </a:t>
            </a:r>
            <a:r>
              <a:rPr lang="en-US" altLang="en-US" sz="2400" dirty="0">
                <a:latin typeface="Times New Roman" charset="0"/>
              </a:rPr>
              <a:t>compound Y, there are 2.66 g of oxygen for every gram of carbon. </a:t>
            </a:r>
            <a:endParaRPr lang="en-US" altLang="en-US" sz="2400" dirty="0" smtClean="0">
              <a:latin typeface="Times New Roman" charset="0"/>
            </a:endParaRPr>
          </a:p>
          <a:p>
            <a:pPr marL="342900" lvl="1" indent="-342900">
              <a:buFont typeface="Arial" charset="0"/>
              <a:buChar char="•"/>
            </a:pPr>
            <a:r>
              <a:rPr lang="en-US" altLang="en-US" sz="2400" i="1" dirty="0" smtClean="0">
                <a:latin typeface="Times New Roman" charset="0"/>
              </a:rPr>
              <a:t>For </a:t>
            </a:r>
            <a:r>
              <a:rPr lang="en-US" altLang="en-US" sz="2400" i="1" dirty="0">
                <a:latin typeface="Times New Roman" charset="0"/>
              </a:rPr>
              <a:t>a fixed mass of carbon </a:t>
            </a:r>
            <a:r>
              <a:rPr lang="en-US" altLang="en-US" sz="2400" dirty="0">
                <a:latin typeface="Times New Roman" charset="0"/>
              </a:rPr>
              <a:t>(in X and Y)</a:t>
            </a:r>
            <a:r>
              <a:rPr lang="en-US" altLang="en-US" sz="2400" i="1" dirty="0">
                <a:latin typeface="Times New Roman" charset="0"/>
              </a:rPr>
              <a:t>, the masses of oxygen in X and Y show a simple whole number ratio</a:t>
            </a:r>
            <a:r>
              <a:rPr lang="en-US" altLang="en-US" sz="2400" dirty="0">
                <a:latin typeface="Times New Roman" charset="0"/>
              </a:rPr>
              <a:t> of 1:2;</a:t>
            </a:r>
            <a:r>
              <a:rPr lang="en-US" altLang="en-US" dirty="0">
                <a:latin typeface="Times New Roman" charset="0"/>
              </a:rPr>
              <a:t> </a:t>
            </a:r>
            <a:endParaRPr lang="en-US" altLang="en-US" dirty="0" smtClean="0">
              <a:latin typeface="Times New Roman" charset="0"/>
            </a:endParaRPr>
          </a:p>
          <a:p>
            <a:pPr marL="342900" lvl="1" indent="-342900">
              <a:buFont typeface="Arial" charset="0"/>
              <a:buChar char="•"/>
            </a:pPr>
            <a:r>
              <a:rPr lang="en-US" altLang="en-US" sz="2400" dirty="0" smtClean="0">
                <a:latin typeface="Times New Roman" charset="0"/>
              </a:rPr>
              <a:t>From </a:t>
            </a:r>
            <a:r>
              <a:rPr lang="en-US" altLang="en-US" sz="2400" dirty="0">
                <a:latin typeface="Times New Roman" charset="0"/>
              </a:rPr>
              <a:t>this ratio, chemical formulas are derived for X and Y, which are CO and CO</a:t>
            </a:r>
            <a:r>
              <a:rPr lang="en-US" altLang="en-US" sz="2400" baseline="-16000" dirty="0">
                <a:latin typeface="Times New Roman" charset="0"/>
              </a:rPr>
              <a:t>2</a:t>
            </a:r>
            <a:r>
              <a:rPr lang="en-US" altLang="en-US" sz="2400" dirty="0">
                <a:latin typeface="Times New Roman" charset="0"/>
              </a:rPr>
              <a:t>, respectively.</a:t>
            </a:r>
          </a:p>
          <a:p>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sz="4000">
                <a:latin typeface="Times New Roman" charset="0"/>
              </a:rPr>
              <a:t>The Law of Multiple Proportion</a:t>
            </a:r>
            <a:endParaRPr lang="en-US" altLang="en-US" sz="4000"/>
          </a:p>
        </p:txBody>
      </p:sp>
      <p:sp>
        <p:nvSpPr>
          <p:cNvPr id="22531" name="Content Placeholder 2"/>
          <p:cNvSpPr>
            <a:spLocks noGrp="1"/>
          </p:cNvSpPr>
          <p:nvPr>
            <p:ph idx="1"/>
          </p:nvPr>
        </p:nvSpPr>
        <p:spPr/>
        <p:txBody>
          <a:bodyPr/>
          <a:lstStyle/>
          <a:p>
            <a:pPr marL="0" lvl="2" indent="0">
              <a:buFontTx/>
              <a:buNone/>
            </a:pPr>
            <a:r>
              <a:rPr lang="en-US" altLang="en-US" dirty="0">
                <a:latin typeface="Times New Roman" charset="0"/>
              </a:rPr>
              <a:t> </a:t>
            </a:r>
            <a:r>
              <a:rPr lang="en-US" altLang="en-US" u="sng" dirty="0">
                <a:latin typeface="Times New Roman" charset="0"/>
              </a:rPr>
              <a:t>Example-2</a:t>
            </a:r>
            <a:r>
              <a:rPr lang="en-US" altLang="en-US" dirty="0">
                <a:latin typeface="Times New Roman" charset="0"/>
              </a:rPr>
              <a:t>: </a:t>
            </a:r>
            <a:endParaRPr lang="en-US" altLang="en-US" dirty="0" smtClean="0">
              <a:latin typeface="Times New Roman" charset="0"/>
            </a:endParaRPr>
          </a:p>
          <a:p>
            <a:pPr marL="342900" lvl="2" indent="-342900">
              <a:buFont typeface="Arial" charset="0"/>
              <a:buChar char="•"/>
            </a:pPr>
            <a:r>
              <a:rPr lang="en-US" altLang="en-US" dirty="0" smtClean="0">
                <a:latin typeface="Times New Roman" charset="0"/>
              </a:rPr>
              <a:t>Sulfur </a:t>
            </a:r>
            <a:r>
              <a:rPr lang="en-US" altLang="en-US" dirty="0">
                <a:latin typeface="Times New Roman" charset="0"/>
              </a:rPr>
              <a:t>reacts with oxygen to form two compounds, A and B, where compound A contains about 1.00 g of oxygen for every gram of sulfur, and compound B contains 1.50 g of oxygen for every gram of sulfur. </a:t>
            </a:r>
            <a:endParaRPr lang="en-US" altLang="en-US" dirty="0" smtClean="0">
              <a:latin typeface="Times New Roman" charset="0"/>
            </a:endParaRPr>
          </a:p>
          <a:p>
            <a:pPr marL="342900" lvl="2" indent="-342900">
              <a:buFont typeface="Arial" charset="0"/>
              <a:buChar char="•"/>
            </a:pPr>
            <a:r>
              <a:rPr lang="en-US" altLang="en-US" dirty="0" smtClean="0">
                <a:latin typeface="Times New Roman" charset="0"/>
              </a:rPr>
              <a:t>Thus</a:t>
            </a:r>
            <a:r>
              <a:rPr lang="en-US" altLang="en-US" dirty="0">
                <a:latin typeface="Times New Roman" charset="0"/>
              </a:rPr>
              <a:t>, for a fixed mass of sulfur in both compounds, the mass ratio of oxygen in A and B as 1:1.5 or </a:t>
            </a:r>
            <a:r>
              <a:rPr lang="en-US" altLang="en-US" dirty="0" smtClean="0">
                <a:latin typeface="Times New Roman" charset="0"/>
              </a:rPr>
              <a:t>2:3. </a:t>
            </a:r>
          </a:p>
          <a:p>
            <a:pPr marL="342900" lvl="2" indent="-342900">
              <a:buFont typeface="Arial" charset="0"/>
              <a:buChar char="•"/>
            </a:pPr>
            <a:r>
              <a:rPr lang="en-US" altLang="en-US" dirty="0" smtClean="0">
                <a:latin typeface="Times New Roman" charset="0"/>
              </a:rPr>
              <a:t>From </a:t>
            </a:r>
            <a:r>
              <a:rPr lang="en-US" altLang="en-US" dirty="0">
                <a:latin typeface="Times New Roman" charset="0"/>
              </a:rPr>
              <a:t>this ratio, their formulas are deduced as A = SO</a:t>
            </a:r>
            <a:r>
              <a:rPr lang="en-US" altLang="en-US" baseline="-16000" dirty="0">
                <a:latin typeface="Times New Roman" charset="0"/>
              </a:rPr>
              <a:t>2</a:t>
            </a:r>
            <a:r>
              <a:rPr lang="en-US" altLang="en-US" dirty="0">
                <a:latin typeface="Times New Roman" charset="0"/>
              </a:rPr>
              <a:t> and B = SO</a:t>
            </a:r>
            <a:r>
              <a:rPr lang="en-US" altLang="en-US" baseline="-16000" dirty="0">
                <a:latin typeface="Times New Roman" charset="0"/>
              </a:rPr>
              <a:t>3</a:t>
            </a:r>
            <a:r>
              <a:rPr lang="en-US" altLang="en-US" dirty="0">
                <a:latin typeface="Times New Roman" charset="0"/>
              </a:rPr>
              <a:t>, which reflects a simple whole number ratio of number of oxygen atoms in A and B. </a:t>
            </a:r>
          </a:p>
          <a:p>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en-US" sz="3200" dirty="0" smtClean="0">
                <a:latin typeface="Times New Roman" charset="0"/>
              </a:rPr>
              <a:t>Exercise-1: </a:t>
            </a:r>
            <a:r>
              <a:rPr lang="en-US" altLang="en-US" sz="3600" dirty="0" smtClean="0">
                <a:latin typeface="Times New Roman" charset="0"/>
              </a:rPr>
              <a:t>Law </a:t>
            </a:r>
            <a:r>
              <a:rPr lang="en-US" altLang="en-US" sz="3600" dirty="0">
                <a:latin typeface="Times New Roman" charset="0"/>
              </a:rPr>
              <a:t>of Multiple </a:t>
            </a:r>
            <a:r>
              <a:rPr lang="en-US" altLang="en-US" sz="3600" dirty="0" smtClean="0">
                <a:latin typeface="Times New Roman" charset="0"/>
              </a:rPr>
              <a:t>Proportions </a:t>
            </a:r>
            <a:endParaRPr lang="en-US" altLang="en-US" sz="3600" dirty="0">
              <a:latin typeface="Times New Roman" charset="0"/>
            </a:endParaRPr>
          </a:p>
        </p:txBody>
      </p:sp>
      <p:sp>
        <p:nvSpPr>
          <p:cNvPr id="45058" name="Rectangle 3"/>
          <p:cNvSpPr>
            <a:spLocks noGrp="1" noChangeArrowheads="1"/>
          </p:cNvSpPr>
          <p:nvPr>
            <p:ph type="body" idx="1"/>
          </p:nvPr>
        </p:nvSpPr>
        <p:spPr>
          <a:xfrm>
            <a:off x="457200" y="1600200"/>
            <a:ext cx="8229600" cy="4953000"/>
          </a:xfrm>
        </p:spPr>
        <p:txBody>
          <a:bodyPr/>
          <a:lstStyle/>
          <a:p>
            <a:pPr eaLnBrk="1" hangingPunct="1"/>
            <a:r>
              <a:rPr lang="en-US" altLang="en-US" sz="2400" dirty="0">
                <a:latin typeface="Times New Roman" charset="0"/>
              </a:rPr>
              <a:t>Sulfur reacts with fluorine gas to form three different compounds, A, B and C, such that for every gram of sulfur in A, B, and C, there are 1.185 g, 2.370 g, and 3.556 g, respectively, of fluorine. </a:t>
            </a:r>
          </a:p>
          <a:p>
            <a:pPr marL="914400" lvl="1" indent="-457200" eaLnBrk="1" hangingPunct="1">
              <a:buFontTx/>
              <a:buAutoNum type="alphaLcParenR"/>
            </a:pPr>
            <a:r>
              <a:rPr lang="en-US" altLang="en-US" sz="2400" dirty="0">
                <a:latin typeface="Times New Roman" charset="0"/>
              </a:rPr>
              <a:t>Show that these data illustrate the </a:t>
            </a:r>
            <a:r>
              <a:rPr lang="en-US" altLang="en-US" sz="2400" i="1" dirty="0">
                <a:latin typeface="Times New Roman" charset="0"/>
              </a:rPr>
              <a:t>law of multiple proportions.</a:t>
            </a:r>
            <a:r>
              <a:rPr lang="en-US" altLang="en-US" sz="2400" dirty="0">
                <a:latin typeface="Times New Roman" charset="0"/>
              </a:rPr>
              <a:t> </a:t>
            </a:r>
          </a:p>
          <a:p>
            <a:pPr marL="914400" lvl="1" indent="-457200" eaLnBrk="1" hangingPunct="1">
              <a:buFontTx/>
              <a:buAutoNum type="alphaLcParenR"/>
            </a:pPr>
            <a:r>
              <a:rPr lang="en-US" altLang="en-US" sz="2400" dirty="0">
                <a:latin typeface="Times New Roman" charset="0"/>
              </a:rPr>
              <a:t>Deduce the simplest formula of A, B and C.  </a:t>
            </a:r>
          </a:p>
          <a:p>
            <a:pPr marL="914400" lvl="1" indent="-457200" eaLnBrk="1" hangingPunct="1">
              <a:buFontTx/>
              <a:buAutoNum type="alphaLcParenR"/>
            </a:pPr>
            <a:r>
              <a:rPr lang="en-US" altLang="en-US" sz="2400" dirty="0">
                <a:latin typeface="Times New Roman" charset="0"/>
              </a:rPr>
              <a:t>If the actual formula for A is </a:t>
            </a:r>
            <a:r>
              <a:rPr lang="en-US" altLang="en-US" sz="2400" dirty="0">
                <a:latin typeface="Times New Roman" charset="0"/>
                <a:ea typeface="Times New Roman" charset="0"/>
                <a:cs typeface="Times New Roman" charset="0"/>
              </a:rPr>
              <a:t>SF</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r>
              <a:rPr lang="en-US" altLang="en-US" sz="2400" dirty="0">
                <a:latin typeface="Times New Roman" charset="0"/>
              </a:rPr>
              <a:t>what are the formula of B and C</a:t>
            </a:r>
            <a:r>
              <a:rPr lang="en-US" altLang="en-US" sz="2400" dirty="0" smtClean="0">
                <a:latin typeface="Times New Roman" charset="0"/>
              </a:rPr>
              <a:t>?</a:t>
            </a:r>
          </a:p>
          <a:p>
            <a:pPr marL="400050" eaLnBrk="1" hangingPunct="1">
              <a:buFont typeface="Arial" charset="0"/>
              <a:buChar char="•"/>
            </a:pPr>
            <a:endParaRPr lang="en-US" altLang="en-US" sz="2400" dirty="0" smtClean="0">
              <a:latin typeface="Times New Roman" charset="0"/>
            </a:endParaRPr>
          </a:p>
          <a:p>
            <a:pPr marL="400050" eaLnBrk="1" hangingPunct="1">
              <a:buFont typeface="Arial" charset="0"/>
              <a:buChar char="•"/>
            </a:pPr>
            <a:r>
              <a:rPr lang="en-US" altLang="en-US" sz="2000" dirty="0" smtClean="0">
                <a:solidFill>
                  <a:srgbClr val="0070C0"/>
                </a:solidFill>
                <a:latin typeface="Times New Roman" charset="0"/>
              </a:rPr>
              <a:t>(Answer: (a) When S is fixed, mass ratio of F in A, B and C is 1:2:3; </a:t>
            </a:r>
          </a:p>
          <a:p>
            <a:pPr marL="57150" indent="0" eaLnBrk="1" hangingPunct="1">
              <a:buNone/>
            </a:pPr>
            <a:r>
              <a:rPr lang="en-US" altLang="en-US" sz="2000" dirty="0" smtClean="0">
                <a:solidFill>
                  <a:srgbClr val="0070C0"/>
                </a:solidFill>
                <a:latin typeface="Times New Roman" charset="0"/>
              </a:rPr>
              <a:t>	(b) A = SF; B = SF</a:t>
            </a:r>
            <a:r>
              <a:rPr lang="en-US" altLang="en-US" sz="2000" baseline="-25000" dirty="0" smtClean="0">
                <a:solidFill>
                  <a:srgbClr val="0070C0"/>
                </a:solidFill>
                <a:latin typeface="Times New Roman" charset="0"/>
              </a:rPr>
              <a:t>2</a:t>
            </a:r>
            <a:r>
              <a:rPr lang="en-US" altLang="en-US" sz="2000" dirty="0" smtClean="0">
                <a:solidFill>
                  <a:srgbClr val="0070C0"/>
                </a:solidFill>
                <a:latin typeface="Times New Roman" charset="0"/>
              </a:rPr>
              <a:t>;  C = SF</a:t>
            </a:r>
            <a:r>
              <a:rPr lang="en-US" altLang="en-US" sz="2000" baseline="-25000" dirty="0" smtClean="0">
                <a:solidFill>
                  <a:srgbClr val="0070C0"/>
                </a:solidFill>
                <a:latin typeface="Times New Roman" charset="0"/>
              </a:rPr>
              <a:t>3</a:t>
            </a:r>
            <a:r>
              <a:rPr lang="en-US" altLang="en-US" sz="2000" dirty="0" smtClean="0">
                <a:solidFill>
                  <a:srgbClr val="0070C0"/>
                </a:solidFill>
                <a:latin typeface="Times New Roman" charset="0"/>
              </a:rPr>
              <a:t>;     (c) if A = SF</a:t>
            </a:r>
            <a:r>
              <a:rPr lang="en-US" altLang="en-US" sz="2000" baseline="-25000" dirty="0" smtClean="0">
                <a:solidFill>
                  <a:srgbClr val="0070C0"/>
                </a:solidFill>
                <a:latin typeface="Times New Roman" charset="0"/>
              </a:rPr>
              <a:t>2</a:t>
            </a:r>
            <a:r>
              <a:rPr lang="en-US" altLang="en-US" sz="2000" dirty="0" smtClean="0">
                <a:solidFill>
                  <a:srgbClr val="0070C0"/>
                </a:solidFill>
                <a:latin typeface="Times New Roman" charset="0"/>
              </a:rPr>
              <a:t>, B = SF</a:t>
            </a:r>
            <a:r>
              <a:rPr lang="en-US" altLang="en-US" sz="2000" baseline="-25000" dirty="0" smtClean="0">
                <a:solidFill>
                  <a:srgbClr val="0070C0"/>
                </a:solidFill>
                <a:latin typeface="Times New Roman" charset="0"/>
              </a:rPr>
              <a:t>4</a:t>
            </a:r>
            <a:r>
              <a:rPr lang="en-US" altLang="en-US" sz="2000" dirty="0" smtClean="0">
                <a:solidFill>
                  <a:srgbClr val="0070C0"/>
                </a:solidFill>
                <a:latin typeface="Times New Roman" charset="0"/>
              </a:rPr>
              <a:t> and C = SF</a:t>
            </a:r>
            <a:r>
              <a:rPr lang="en-US" altLang="en-US" sz="2000" baseline="-25000" dirty="0" smtClean="0">
                <a:solidFill>
                  <a:srgbClr val="0070C0"/>
                </a:solidFill>
                <a:latin typeface="Times New Roman" charset="0"/>
              </a:rPr>
              <a:t>6</a:t>
            </a:r>
            <a:endParaRPr lang="en-US" altLang="en-US" sz="2000" dirty="0">
              <a:solidFill>
                <a:srgbClr val="0070C0"/>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5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en-US" sz="3600">
                <a:latin typeface="Times New Roman" charset="0"/>
                <a:ea typeface="Times New Roman" charset="0"/>
                <a:cs typeface="Times New Roman" charset="0"/>
              </a:rPr>
              <a:t>Discovery of Atomic Particles</a:t>
            </a:r>
          </a:p>
        </p:txBody>
      </p:sp>
      <p:sp>
        <p:nvSpPr>
          <p:cNvPr id="48130" name="Content Placeholder 2"/>
          <p:cNvSpPr>
            <a:spLocks noGrp="1"/>
          </p:cNvSpPr>
          <p:nvPr>
            <p:ph idx="1"/>
          </p:nvPr>
        </p:nvSpPr>
        <p:spPr>
          <a:xfrm>
            <a:off x="457200" y="1600200"/>
            <a:ext cx="8229600" cy="4724400"/>
          </a:xfrm>
        </p:spPr>
        <p:txBody>
          <a:bodyPr/>
          <a:lstStyle/>
          <a:p>
            <a:r>
              <a:rPr lang="en-US" altLang="en-US" sz="2800" dirty="0">
                <a:latin typeface="Times New Roman" charset="0"/>
                <a:ea typeface="Times New Roman" charset="0"/>
                <a:cs typeface="Times New Roman" charset="0"/>
              </a:rPr>
              <a:t>1895 – 1898: J.J. Thomson performed </a:t>
            </a:r>
            <a:r>
              <a:rPr lang="en-US" altLang="en-US" sz="2800" i="1" dirty="0">
                <a:latin typeface="Times New Roman" charset="0"/>
                <a:ea typeface="Times New Roman" charset="0"/>
                <a:cs typeface="Times New Roman" charset="0"/>
              </a:rPr>
              <a:t>cathode-ray tube experiments</a:t>
            </a:r>
            <a:r>
              <a:rPr lang="en-US" altLang="en-US" sz="2800" dirty="0">
                <a:latin typeface="Times New Roman" charset="0"/>
                <a:ea typeface="Times New Roman" charset="0"/>
                <a:cs typeface="Times New Roman" charset="0"/>
              </a:rPr>
              <a:t> and discovered </a:t>
            </a:r>
            <a:r>
              <a:rPr lang="en-US" altLang="en-US" sz="2800" i="1" dirty="0">
                <a:latin typeface="Times New Roman" charset="0"/>
                <a:ea typeface="Times New Roman" charset="0"/>
                <a:cs typeface="Times New Roman" charset="0"/>
              </a:rPr>
              <a:t>electrons</a:t>
            </a:r>
            <a:r>
              <a:rPr lang="en-US" altLang="en-US" sz="2800" dirty="0">
                <a:latin typeface="Times New Roman" charset="0"/>
                <a:ea typeface="Times New Roman" charset="0"/>
                <a:cs typeface="Times New Roman" charset="0"/>
              </a:rPr>
              <a:t>; he proposed the “plum-pudding model” for atoms;</a:t>
            </a:r>
          </a:p>
          <a:p>
            <a:r>
              <a:rPr lang="en-US" altLang="en-US" sz="2800" dirty="0">
                <a:latin typeface="Times New Roman" charset="0"/>
                <a:ea typeface="Times New Roman" charset="0"/>
                <a:cs typeface="Times New Roman" charset="0"/>
              </a:rPr>
              <a:t>In 1911, Robert Millikan determined the charge of  electron to be -</a:t>
            </a:r>
            <a:r>
              <a:rPr lang="en-US" altLang="en-US" sz="2600" dirty="0">
                <a:latin typeface="Times New Roman" charset="0"/>
                <a:ea typeface="Times New Roman" charset="0"/>
                <a:cs typeface="Times New Roman" charset="0"/>
              </a:rPr>
              <a:t>1.602 x 10</a:t>
            </a:r>
            <a:r>
              <a:rPr lang="en-US" altLang="en-US" sz="2600" baseline="30000" dirty="0">
                <a:latin typeface="Times New Roman" charset="0"/>
                <a:ea typeface="Times New Roman" charset="0"/>
                <a:cs typeface="Times New Roman" charset="0"/>
              </a:rPr>
              <a:t>–19</a:t>
            </a:r>
            <a:r>
              <a:rPr lang="en-US" altLang="en-US" sz="2600" dirty="0">
                <a:latin typeface="Times New Roman" charset="0"/>
                <a:ea typeface="Times New Roman" charset="0"/>
                <a:cs typeface="Times New Roman" charset="0"/>
              </a:rPr>
              <a:t> C</a:t>
            </a:r>
            <a:r>
              <a:rPr lang="en-US" altLang="en-US" sz="2800" dirty="0">
                <a:latin typeface="Times New Roman" charset="0"/>
                <a:ea typeface="Times New Roman" charset="0"/>
                <a:cs typeface="Times New Roman" charset="0"/>
              </a:rPr>
              <a:t>; </a:t>
            </a:r>
          </a:p>
          <a:p>
            <a:r>
              <a:rPr lang="en-US" altLang="en-US" sz="2800" dirty="0">
                <a:latin typeface="Times New Roman" charset="0"/>
                <a:ea typeface="Times New Roman" charset="0"/>
                <a:cs typeface="Times New Roman" charset="0"/>
              </a:rPr>
              <a:t>1913, Rutherford proposed the nuclear model based on the results of “alpha-particles scattering” experiments conducted by Marsden and Geiger;</a:t>
            </a:r>
          </a:p>
          <a:p>
            <a:r>
              <a:rPr lang="en-US" altLang="en-US" sz="2800" dirty="0">
                <a:latin typeface="Times New Roman" charset="0"/>
                <a:ea typeface="Times New Roman" charset="0"/>
                <a:cs typeface="Times New Roman" charset="0"/>
              </a:rPr>
              <a:t>1918 Rutherford showed the existence of </a:t>
            </a:r>
            <a:r>
              <a:rPr lang="en-US" altLang="en-US" sz="2800" i="1" dirty="0">
                <a:latin typeface="Times New Roman" charset="0"/>
                <a:ea typeface="Times New Roman" charset="0"/>
                <a:cs typeface="Times New Roman" charset="0"/>
              </a:rPr>
              <a:t>protons</a:t>
            </a:r>
            <a:r>
              <a:rPr lang="en-US" altLang="en-US" sz="2800" dirty="0">
                <a:latin typeface="Times New Roman" charset="0"/>
                <a:ea typeface="Times New Roman" charset="0"/>
                <a:cs typeface="Times New Roman" charset="0"/>
              </a:rPr>
              <a:t>;</a:t>
            </a:r>
          </a:p>
          <a:p>
            <a:r>
              <a:rPr lang="en-US" altLang="en-US" sz="2800" dirty="0">
                <a:latin typeface="Times New Roman" charset="0"/>
                <a:ea typeface="Times New Roman" charset="0"/>
                <a:cs typeface="Times New Roman" charset="0"/>
              </a:rPr>
              <a:t>1932 James Chadwick discovered </a:t>
            </a:r>
            <a:r>
              <a:rPr lang="en-US" altLang="en-US" sz="2800" i="1" dirty="0">
                <a:latin typeface="Times New Roman" charset="0"/>
                <a:ea typeface="Times New Roman" charset="0"/>
                <a:cs typeface="Times New Roman" charset="0"/>
              </a:rPr>
              <a:t>neutrons</a:t>
            </a:r>
            <a:r>
              <a:rPr lang="en-US" altLang="en-US" sz="2800" dirty="0">
                <a:latin typeface="Times New Roman" charset="0"/>
                <a:ea typeface="Times New Roman" charset="0"/>
                <a:cs typeface="Times New Roman" charset="0"/>
              </a:rPr>
              <a:t>.</a:t>
            </a:r>
          </a:p>
          <a:p>
            <a:endParaRPr lang="en-US" altLang="en-US" sz="2800"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sz="4000">
                <a:latin typeface="Times New Roman" charset="0"/>
                <a:ea typeface="Times New Roman" charset="0"/>
                <a:cs typeface="Times New Roman" charset="0"/>
              </a:rPr>
              <a:t>Classification of Matter</a:t>
            </a:r>
          </a:p>
        </p:txBody>
      </p:sp>
      <p:pic>
        <p:nvPicPr>
          <p:cNvPr id="28674"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47725" y="1600200"/>
            <a:ext cx="7305675" cy="432911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en-US" sz="4000">
                <a:latin typeface="Times New Roman" charset="0"/>
                <a:ea typeface="Times New Roman" charset="0"/>
                <a:cs typeface="Times New Roman" charset="0"/>
              </a:rPr>
              <a:t>J.J. Thomson (1856 – 1940)</a:t>
            </a:r>
          </a:p>
        </p:txBody>
      </p:sp>
      <p:sp>
        <p:nvSpPr>
          <p:cNvPr id="3" name="Content Placeholder 2"/>
          <p:cNvSpPr>
            <a:spLocks noGrp="1"/>
          </p:cNvSpPr>
          <p:nvPr>
            <p:ph idx="1"/>
          </p:nvPr>
        </p:nvSpPr>
        <p:spPr>
          <a:xfrm>
            <a:off x="457200" y="1600200"/>
            <a:ext cx="8229600" cy="4876800"/>
          </a:xfrm>
        </p:spPr>
        <p:txBody>
          <a:bodyPr/>
          <a:lstStyle/>
          <a:p>
            <a:r>
              <a:rPr lang="en-US" altLang="en-US" sz="2600">
                <a:latin typeface="Times New Roman" charset="0"/>
                <a:ea typeface="Times New Roman" charset="0"/>
                <a:cs typeface="Times New Roman" charset="0"/>
              </a:rPr>
              <a:t>Born December 18, 1856, Cheetham Hill, England;</a:t>
            </a:r>
          </a:p>
          <a:p>
            <a:r>
              <a:rPr lang="en-US" altLang="en-US" sz="2600">
                <a:latin typeface="Times New Roman" charset="0"/>
                <a:ea typeface="Times New Roman" charset="0"/>
                <a:cs typeface="Times New Roman" charset="0"/>
              </a:rPr>
              <a:t>Attended Owens College, Manchester in 1870; Trinity College, Cambridge in 1876 for graduate study;</a:t>
            </a:r>
          </a:p>
          <a:p>
            <a:r>
              <a:rPr lang="en-US" altLang="en-US" sz="2600">
                <a:latin typeface="Times New Roman" charset="0"/>
                <a:ea typeface="Times New Roman" charset="0"/>
                <a:cs typeface="Times New Roman" charset="0"/>
              </a:rPr>
              <a:t>Became fellow at Cavendish Lab under Lord Raleigh in 1880; lecturer in 1883 and Professor of Physics in 1884;</a:t>
            </a:r>
          </a:p>
          <a:p>
            <a:r>
              <a:rPr lang="en-US" altLang="en-US" sz="2600">
                <a:latin typeface="Times New Roman" charset="0"/>
                <a:ea typeface="Times New Roman" charset="0"/>
                <a:cs typeface="Times New Roman" charset="0"/>
              </a:rPr>
              <a:t>Started “cathode ray experiments” in 1894 that led to the discovery of electron and “plum-pudding model”;</a:t>
            </a:r>
          </a:p>
          <a:p>
            <a:r>
              <a:rPr lang="en-US" altLang="en-US" sz="2600">
                <a:latin typeface="Times New Roman" charset="0"/>
                <a:ea typeface="Times New Roman" charset="0"/>
                <a:cs typeface="Times New Roman" charset="0"/>
              </a:rPr>
              <a:t>Received Nobel prize in physics in 1906;</a:t>
            </a:r>
          </a:p>
          <a:p>
            <a:r>
              <a:rPr lang="en-US" altLang="en-US" sz="2600">
                <a:latin typeface="Times New Roman" charset="0"/>
                <a:ea typeface="Times New Roman" charset="0"/>
                <a:cs typeface="Times New Roman" charset="0"/>
              </a:rPr>
              <a:t>Knighted by King Edward VII in 1908;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4"/>
          <p:cNvSpPr>
            <a:spLocks noGrp="1"/>
          </p:cNvSpPr>
          <p:nvPr>
            <p:ph type="title"/>
          </p:nvPr>
        </p:nvSpPr>
        <p:spPr>
          <a:xfrm>
            <a:off x="457200" y="241300"/>
            <a:ext cx="8062913" cy="658813"/>
          </a:xfrm>
        </p:spPr>
        <p:txBody>
          <a:bodyPr/>
          <a:lstStyle/>
          <a:p>
            <a:r>
              <a:rPr lang="en-US" altLang="en-US" sz="3600">
                <a:latin typeface="Times New Roman" charset="0"/>
                <a:ea typeface="Times New Roman" charset="0"/>
                <a:cs typeface="Times New Roman" charset="0"/>
              </a:rPr>
              <a:t>Thomson’ Cathode-Ray Tube</a:t>
            </a:r>
          </a:p>
        </p:txBody>
      </p:sp>
      <p:pic>
        <p:nvPicPr>
          <p:cNvPr id="50178" name="Picture Placeholder 1" descr="CNX_Chem_02_02_CathodeRay.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627" r="-30627"/>
          <a:stretch>
            <a:fillRect/>
          </a:stretch>
        </p:blipFill>
        <p:spPr>
          <a:xfrm>
            <a:off x="457200" y="1122363"/>
            <a:ext cx="8062913" cy="3500437"/>
          </a:xfrm>
        </p:spPr>
      </p:pic>
      <p:sp>
        <p:nvSpPr>
          <p:cNvPr id="7" name="Text Placeholder 6"/>
          <p:cNvSpPr>
            <a:spLocks noGrp="1"/>
          </p:cNvSpPr>
          <p:nvPr>
            <p:ph type="body" sz="quarter" idx="14"/>
          </p:nvPr>
        </p:nvSpPr>
        <p:spPr>
          <a:xfrm>
            <a:off x="457200" y="4843463"/>
            <a:ext cx="8062913" cy="1166812"/>
          </a:xfrm>
        </p:spPr>
        <p:txBody>
          <a:bodyPr>
            <a:normAutofit/>
          </a:bodyPr>
          <a:lstStyle/>
          <a:p>
            <a:pPr>
              <a:buFontTx/>
              <a:buAutoNum type="alphaLcParenBoth"/>
              <a:defRPr/>
            </a:pPr>
            <a:r>
              <a:rPr lang="en-US" sz="1050" dirty="0" smtClean="0"/>
              <a:t>J</a:t>
            </a:r>
            <a:r>
              <a:rPr lang="en-US" sz="1050" dirty="0"/>
              <a:t>. J. Thomson produced a visible beam in a cathode ray tube. </a:t>
            </a:r>
            <a:endParaRPr lang="en-US" sz="1050" dirty="0" smtClean="0"/>
          </a:p>
          <a:p>
            <a:pPr>
              <a:buFontTx/>
              <a:buAutoNum type="alphaLcParenBoth"/>
              <a:defRPr/>
            </a:pPr>
            <a:r>
              <a:rPr lang="en-US" sz="1050" dirty="0" smtClean="0"/>
              <a:t>This </a:t>
            </a:r>
            <a:r>
              <a:rPr lang="en-US" sz="1050" dirty="0"/>
              <a:t>is an early cathode ray tube</a:t>
            </a:r>
            <a:r>
              <a:rPr lang="en-US" sz="1050" dirty="0" smtClean="0"/>
              <a:t>, invented </a:t>
            </a:r>
            <a:r>
              <a:rPr lang="en-US" sz="1050" dirty="0"/>
              <a:t>in 1897 by Ferdinand Braun. </a:t>
            </a:r>
            <a:endParaRPr lang="en-US" sz="1050" dirty="0" smtClean="0"/>
          </a:p>
          <a:p>
            <a:pPr>
              <a:buFontTx/>
              <a:buAutoNum type="alphaLcParenBoth"/>
              <a:defRPr/>
            </a:pPr>
            <a:r>
              <a:rPr lang="en-US" sz="1050" dirty="0" smtClean="0"/>
              <a:t>In </a:t>
            </a:r>
            <a:r>
              <a:rPr lang="en-US" sz="1050" dirty="0"/>
              <a:t>the cathode ray, the beam (shown in yellow) comes from the cathode </a:t>
            </a:r>
            <a:r>
              <a:rPr lang="en-US" sz="1050" dirty="0" smtClean="0"/>
              <a:t>and is accelerated past the anode toward a fluorescent scale at the end of the tube. Simultaneous deflections by applied electric </a:t>
            </a:r>
            <a:r>
              <a:rPr lang="en-US" sz="1050" dirty="0"/>
              <a:t>and magnetic fields permitted Thomson to calculate the mass-to-charge ratio of the particles composing </a:t>
            </a:r>
            <a:r>
              <a:rPr lang="en-US" sz="1050" dirty="0" smtClean="0"/>
              <a:t>the cathode </a:t>
            </a:r>
            <a:r>
              <a:rPr lang="en-US" sz="1050" dirty="0"/>
              <a:t>ray. (credit a: modification of work by Nobel Foundation; credit b: modification of work by </a:t>
            </a:r>
            <a:r>
              <a:rPr lang="en-US" sz="1050" dirty="0" err="1"/>
              <a:t>Eugen</a:t>
            </a:r>
            <a:r>
              <a:rPr lang="en-US" sz="1050" dirty="0"/>
              <a:t> </a:t>
            </a:r>
            <a:r>
              <a:rPr lang="en-US" sz="1050" dirty="0" err="1"/>
              <a:t>Nesper</a:t>
            </a:r>
            <a:r>
              <a:rPr lang="en-US" sz="1050" dirty="0" smtClean="0"/>
              <a:t>; credit </a:t>
            </a:r>
            <a:r>
              <a:rPr lang="en-US" sz="1050" dirty="0"/>
              <a:t>c: modification of work by “</a:t>
            </a:r>
            <a:r>
              <a:rPr lang="en-US" sz="1050" dirty="0" err="1"/>
              <a:t>Kurzon</a:t>
            </a:r>
            <a:r>
              <a:rPr lang="en-US" sz="1050" dirty="0"/>
              <a:t>”/Wikimedia Commons)</a:t>
            </a:r>
          </a:p>
        </p:txBody>
      </p:sp>
      <p:pic>
        <p:nvPicPr>
          <p:cNvPr id="50180"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274638"/>
            <a:ext cx="8229600" cy="1020762"/>
          </a:xfrm>
        </p:spPr>
        <p:txBody>
          <a:bodyPr/>
          <a:lstStyle/>
          <a:p>
            <a:pPr eaLnBrk="1" hangingPunct="1"/>
            <a:r>
              <a:rPr lang="en-US" altLang="en-US" sz="4000">
                <a:latin typeface="Times New Roman" charset="0"/>
              </a:rPr>
              <a:t>Characteristics of Cathode Ray</a:t>
            </a:r>
          </a:p>
        </p:txBody>
      </p:sp>
      <p:sp>
        <p:nvSpPr>
          <p:cNvPr id="11267" name="Rectangle 3"/>
          <p:cNvSpPr>
            <a:spLocks noGrp="1" noChangeArrowheads="1"/>
          </p:cNvSpPr>
          <p:nvPr>
            <p:ph type="body" idx="1"/>
          </p:nvPr>
        </p:nvSpPr>
        <p:spPr>
          <a:xfrm>
            <a:off x="457200" y="1371600"/>
            <a:ext cx="8229600" cy="5029200"/>
          </a:xfrm>
        </p:spPr>
        <p:txBody>
          <a:bodyPr/>
          <a:lstStyle/>
          <a:p>
            <a:pPr marL="609600" indent="-609600" eaLnBrk="1" hangingPunct="1">
              <a:buFontTx/>
              <a:buAutoNum type="arabicPeriod"/>
            </a:pPr>
            <a:r>
              <a:rPr lang="en-US" altLang="en-US" sz="2800">
                <a:latin typeface="Times New Roman" charset="0"/>
              </a:rPr>
              <a:t>Rays originates from the cathode plate;</a:t>
            </a:r>
          </a:p>
          <a:p>
            <a:pPr marL="609600" indent="-609600" eaLnBrk="1" hangingPunct="1">
              <a:buFontTx/>
              <a:buAutoNum type="arabicPeriod"/>
            </a:pPr>
            <a:r>
              <a:rPr lang="en-US" altLang="en-US" sz="2800">
                <a:latin typeface="Times New Roman" charset="0"/>
              </a:rPr>
              <a:t>It contains negatively charged particles - it bends in electric and magnetic fields in the direction that indicates negatively charged particles;</a:t>
            </a:r>
          </a:p>
          <a:p>
            <a:pPr marL="609600" indent="-609600" eaLnBrk="1" hangingPunct="1">
              <a:buFontTx/>
              <a:buAutoNum type="arabicPeriod"/>
            </a:pPr>
            <a:r>
              <a:rPr lang="en-US" altLang="en-US" sz="2800">
                <a:latin typeface="Times New Roman" charset="0"/>
              </a:rPr>
              <a:t>The charge-to-mass ratio of cathode ray particles is constant at -1.76 x 10</a:t>
            </a:r>
            <a:r>
              <a:rPr lang="en-US" altLang="en-US" sz="2800" baseline="30000">
                <a:latin typeface="Times New Roman" charset="0"/>
              </a:rPr>
              <a:t>8</a:t>
            </a:r>
            <a:r>
              <a:rPr lang="en-US" altLang="en-US" sz="2800">
                <a:latin typeface="Times New Roman" charset="0"/>
              </a:rPr>
              <a:t> C/g, regardless of the materials used as a cathode;</a:t>
            </a:r>
          </a:p>
          <a:p>
            <a:pPr marL="609600" indent="-609600" eaLnBrk="1" hangingPunct="1">
              <a:buFontTx/>
              <a:buAutoNum type="arabicPeriod"/>
            </a:pPr>
            <a:r>
              <a:rPr lang="en-US" altLang="en-US" sz="3000" i="1">
                <a:latin typeface="Times New Roman" charset="0"/>
              </a:rPr>
              <a:t>Conclusion</a:t>
            </a:r>
            <a:r>
              <a:rPr lang="en-US" altLang="en-US" sz="3000">
                <a:latin typeface="Times New Roman" charset="0"/>
              </a:rPr>
              <a:t>: cathode ray is a beam of negatively charged particles now known as </a:t>
            </a:r>
            <a:r>
              <a:rPr lang="en-US" altLang="en-US" sz="3000" b="1" i="1">
                <a:latin typeface="Times New Roman" charset="0"/>
              </a:rPr>
              <a:t>electrons</a:t>
            </a:r>
            <a:r>
              <a:rPr lang="en-US" altLang="en-US" sz="3000">
                <a:latin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tLang="en-US" sz="3200">
                <a:latin typeface="Times New Roman" charset="0"/>
                <a:ea typeface="Times New Roman" charset="0"/>
                <a:cs typeface="Times New Roman" charset="0"/>
              </a:rPr>
              <a:t>Modern Version of Cathode-ray Tube</a:t>
            </a:r>
          </a:p>
        </p:txBody>
      </p:sp>
      <p:pic>
        <p:nvPicPr>
          <p:cNvPr id="52226"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1600200"/>
            <a:ext cx="6400800" cy="465455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a:xfrm>
            <a:off x="457200" y="241300"/>
            <a:ext cx="7772400" cy="658813"/>
          </a:xfrm>
        </p:spPr>
        <p:txBody>
          <a:bodyPr/>
          <a:lstStyle/>
          <a:p>
            <a:r>
              <a:rPr lang="en-US" altLang="en-US" sz="4000">
                <a:latin typeface="Times New Roman" charset="0"/>
                <a:ea typeface="Times New Roman" charset="0"/>
                <a:cs typeface="Times New Roman" charset="0"/>
              </a:rPr>
              <a:t>Millikan’s Oil-Drop Experiment</a:t>
            </a:r>
          </a:p>
        </p:txBody>
      </p:sp>
      <p:pic>
        <p:nvPicPr>
          <p:cNvPr id="53250" name="Picture Placeholder 1" descr="CNX_Chem_02_02_Millika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134" r="-11134"/>
          <a:stretch>
            <a:fillRect/>
          </a:stretch>
        </p:blipFill>
        <p:spPr>
          <a:xfrm>
            <a:off x="457200" y="1122363"/>
            <a:ext cx="8062913" cy="3500437"/>
          </a:xfrm>
        </p:spPr>
      </p:pic>
      <p:sp>
        <p:nvSpPr>
          <p:cNvPr id="53251" name="Text Placeholder 6"/>
          <p:cNvSpPr>
            <a:spLocks noGrp="1"/>
          </p:cNvSpPr>
          <p:nvPr>
            <p:ph type="body" sz="quarter" idx="14"/>
          </p:nvPr>
        </p:nvSpPr>
        <p:spPr>
          <a:xfrm>
            <a:off x="438150" y="5029200"/>
            <a:ext cx="8062913" cy="1166813"/>
          </a:xfrm>
        </p:spPr>
        <p:txBody>
          <a:bodyPr/>
          <a:lstStyle/>
          <a:p>
            <a:r>
              <a:rPr lang="en-US" altLang="en-US" sz="2000"/>
              <a:t>Millikan’s experiment measured the charge of individual oil drops. The tabulated data are examples of a few possible values.</a:t>
            </a:r>
          </a:p>
        </p:txBody>
      </p:sp>
      <p:pic>
        <p:nvPicPr>
          <p:cNvPr id="53252"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81000"/>
            <a:ext cx="10017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sz="4000">
                <a:latin typeface="Times New Roman" charset="0"/>
                <a:ea typeface="Times New Roman" charset="0"/>
                <a:cs typeface="Times New Roman" charset="0"/>
              </a:rPr>
              <a:t>Robert Millikan (1868 – 1953)</a:t>
            </a:r>
          </a:p>
        </p:txBody>
      </p:sp>
      <p:sp>
        <p:nvSpPr>
          <p:cNvPr id="3" name="Content Placeholder 2"/>
          <p:cNvSpPr>
            <a:spLocks noGrp="1"/>
          </p:cNvSpPr>
          <p:nvPr>
            <p:ph idx="1"/>
          </p:nvPr>
        </p:nvSpPr>
        <p:spPr/>
        <p:txBody>
          <a:bodyPr/>
          <a:lstStyle/>
          <a:p>
            <a:r>
              <a:rPr lang="en-US" altLang="en-US" sz="2600">
                <a:latin typeface="Times New Roman" charset="0"/>
                <a:ea typeface="Times New Roman" charset="0"/>
                <a:cs typeface="Times New Roman" charset="0"/>
              </a:rPr>
              <a:t>Born in Morrison, Illinois;</a:t>
            </a:r>
          </a:p>
          <a:p>
            <a:r>
              <a:rPr lang="en-US" altLang="en-US" sz="2600">
                <a:latin typeface="Times New Roman" charset="0"/>
                <a:ea typeface="Times New Roman" charset="0"/>
                <a:cs typeface="Times New Roman" charset="0"/>
              </a:rPr>
              <a:t>Went to Oberlin College, Ohio, in 1886, and graduated with a bachelor degree in 1891;</a:t>
            </a:r>
          </a:p>
          <a:p>
            <a:r>
              <a:rPr lang="en-US" altLang="en-US" sz="2600">
                <a:latin typeface="Times New Roman" charset="0"/>
                <a:ea typeface="Times New Roman" charset="0"/>
                <a:cs typeface="Times New Roman" charset="0"/>
              </a:rPr>
              <a:t>Received his Ph.D. in Physics from Colombia U in 1895;</a:t>
            </a:r>
          </a:p>
          <a:p>
            <a:r>
              <a:rPr lang="en-US" altLang="en-US" sz="2600">
                <a:latin typeface="Times New Roman" charset="0"/>
                <a:ea typeface="Times New Roman" charset="0"/>
                <a:cs typeface="Times New Roman" charset="0"/>
              </a:rPr>
              <a:t>Became Professor at University of Chicago 1910-1921; </a:t>
            </a:r>
          </a:p>
          <a:p>
            <a:r>
              <a:rPr lang="en-US" altLang="en-US" sz="2600">
                <a:latin typeface="Times New Roman" charset="0"/>
                <a:ea typeface="Times New Roman" charset="0"/>
                <a:cs typeface="Times New Roman" charset="0"/>
              </a:rPr>
              <a:t>Determined the correct charge on an electron (1910)</a:t>
            </a:r>
          </a:p>
          <a:p>
            <a:r>
              <a:rPr lang="en-US" altLang="en-US" sz="2600">
                <a:latin typeface="Times New Roman" charset="0"/>
                <a:ea typeface="Times New Roman" charset="0"/>
                <a:cs typeface="Times New Roman" charset="0"/>
              </a:rPr>
              <a:t>In 1921, became Director of the Norman Bridge Laboratory of Physics at Cal Tech, Pasadena;</a:t>
            </a:r>
          </a:p>
          <a:p>
            <a:r>
              <a:rPr lang="en-US" altLang="en-US" sz="2600">
                <a:latin typeface="Times New Roman" charset="0"/>
                <a:ea typeface="Times New Roman" charset="0"/>
                <a:cs typeface="Times New Roman" charset="0"/>
              </a:rPr>
              <a:t>Received Nobel prize in physics in 1923;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tLang="en-US" sz="3600">
                <a:latin typeface="Times New Roman" charset="0"/>
              </a:rPr>
              <a:t>Plum-Pudding Model</a:t>
            </a:r>
            <a:endParaRPr lang="en-US" altLang="en-US" sz="3600" i="1">
              <a:latin typeface="Times New Roman" charset="0"/>
            </a:endParaRPr>
          </a:p>
        </p:txBody>
      </p:sp>
      <p:pic>
        <p:nvPicPr>
          <p:cNvPr id="55298"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1600200"/>
            <a:ext cx="7010400" cy="47244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altLang="en-US" sz="4000">
                <a:latin typeface="Times New Roman" charset="0"/>
              </a:rPr>
              <a:t>Thomson’s “Plum-pudding” Model</a:t>
            </a:r>
          </a:p>
        </p:txBody>
      </p:sp>
      <p:sp>
        <p:nvSpPr>
          <p:cNvPr id="12291" name="Rectangle 3"/>
          <p:cNvSpPr>
            <a:spLocks noGrp="1" noChangeArrowheads="1"/>
          </p:cNvSpPr>
          <p:nvPr>
            <p:ph type="body" idx="1"/>
          </p:nvPr>
        </p:nvSpPr>
        <p:spPr/>
        <p:txBody>
          <a:bodyPr/>
          <a:lstStyle/>
          <a:p>
            <a:pPr eaLnBrk="1" hangingPunct="1"/>
            <a:r>
              <a:rPr lang="en-US" altLang="en-US" sz="2800" dirty="0">
                <a:latin typeface="Times New Roman" charset="0"/>
              </a:rPr>
              <a:t>After the discovery of electrons J.J. Thomson proposed the “Plum-pudding” model for atoms</a:t>
            </a:r>
            <a:r>
              <a:rPr lang="en-US" altLang="en-US" sz="2800" dirty="0" smtClean="0">
                <a:latin typeface="Times New Roman" charset="0"/>
              </a:rPr>
              <a:t>:</a:t>
            </a:r>
          </a:p>
          <a:p>
            <a:pPr eaLnBrk="1" hangingPunct="1"/>
            <a:endParaRPr lang="en-US" altLang="en-US" sz="2000" dirty="0">
              <a:latin typeface="Times New Roman" charset="0"/>
            </a:endParaRPr>
          </a:p>
          <a:p>
            <a:pPr lvl="1" eaLnBrk="1" hangingPunct="1">
              <a:buFontTx/>
              <a:buNone/>
            </a:pPr>
            <a:r>
              <a:rPr lang="en-US" altLang="en-US" sz="2400" i="1" dirty="0">
                <a:latin typeface="Times New Roman" charset="0"/>
              </a:rPr>
              <a:t>	</a:t>
            </a:r>
            <a:r>
              <a:rPr lang="en-US" altLang="en-US" sz="2400" dirty="0">
                <a:latin typeface="Times New Roman" charset="0"/>
              </a:rPr>
              <a:t>(1) </a:t>
            </a:r>
            <a:r>
              <a:rPr lang="en-US" altLang="en-US" sz="2400" i="1" dirty="0">
                <a:latin typeface="Times New Roman" charset="0"/>
              </a:rPr>
              <a:t>Atom is composed of a diffused mass of matter </a:t>
            </a:r>
            <a:r>
              <a:rPr lang="en-US" altLang="en-US" sz="2400" dirty="0">
                <a:latin typeface="Times New Roman" charset="0"/>
              </a:rPr>
              <a:t>(</a:t>
            </a:r>
            <a:r>
              <a:rPr lang="en-US" altLang="en-US" sz="2400" i="1" dirty="0">
                <a:latin typeface="Times New Roman" charset="0"/>
              </a:rPr>
              <a:t>like a cotton </a:t>
            </a:r>
            <a:r>
              <a:rPr lang="en-US" altLang="en-US" sz="2400" dirty="0">
                <a:latin typeface="Times New Roman" charset="0"/>
              </a:rPr>
              <a:t>ball) </a:t>
            </a:r>
            <a:r>
              <a:rPr lang="en-US" altLang="en-US" sz="2400" i="1" dirty="0">
                <a:latin typeface="Times New Roman" charset="0"/>
              </a:rPr>
              <a:t>containing positive charges, with electrons loosely embedded on its surface</a:t>
            </a:r>
            <a:r>
              <a:rPr lang="en-US" altLang="en-US" sz="2400" dirty="0">
                <a:latin typeface="Times New Roman" charset="0"/>
              </a:rPr>
              <a:t>;</a:t>
            </a:r>
          </a:p>
          <a:p>
            <a:pPr lvl="1" eaLnBrk="1" hangingPunct="1">
              <a:buFontTx/>
              <a:buNone/>
            </a:pPr>
            <a:endParaRPr lang="en-US" altLang="en-US" sz="2000" i="1" dirty="0">
              <a:latin typeface="Times New Roman" charset="0"/>
            </a:endParaRPr>
          </a:p>
          <a:p>
            <a:pPr lvl="1" eaLnBrk="1" hangingPunct="1">
              <a:buFontTx/>
              <a:buNone/>
            </a:pPr>
            <a:r>
              <a:rPr lang="en-US" altLang="en-US" sz="2400" i="1" dirty="0">
                <a:latin typeface="Times New Roman" charset="0"/>
              </a:rPr>
              <a:t>	</a:t>
            </a:r>
            <a:r>
              <a:rPr lang="en-US" altLang="en-US" sz="2400" dirty="0">
                <a:latin typeface="Times New Roman" charset="0"/>
              </a:rPr>
              <a:t>(2) </a:t>
            </a:r>
            <a:r>
              <a:rPr lang="en-US" altLang="en-US" sz="2400" i="1" dirty="0">
                <a:latin typeface="Times New Roman" charset="0"/>
              </a:rPr>
              <a:t>The number of electrons in an atom must yield a total negative charge that is equal to the magnitude of positive charge in the atom.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p:cNvSpPr>
            <a:spLocks noGrp="1"/>
          </p:cNvSpPr>
          <p:nvPr>
            <p:ph type="title"/>
          </p:nvPr>
        </p:nvSpPr>
        <p:spPr>
          <a:xfrm>
            <a:off x="457200" y="241300"/>
            <a:ext cx="7620000" cy="658813"/>
          </a:xfrm>
        </p:spPr>
        <p:txBody>
          <a:bodyPr/>
          <a:lstStyle/>
          <a:p>
            <a:r>
              <a:rPr lang="en-US" altLang="en-US" sz="4000">
                <a:latin typeface="Times New Roman" charset="0"/>
                <a:ea typeface="Times New Roman" charset="0"/>
                <a:cs typeface="Times New Roman" charset="0"/>
              </a:rPr>
              <a:t>Depiction of Plum-Pudding Model</a:t>
            </a:r>
          </a:p>
        </p:txBody>
      </p:sp>
      <p:pic>
        <p:nvPicPr>
          <p:cNvPr id="57346" name="Picture Placeholder 1" descr="CNX_Chem_02_02_AtomModel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616" b="-21616"/>
          <a:stretch>
            <a:fillRect/>
          </a:stretch>
        </p:blipFill>
        <p:spPr>
          <a:xfrm>
            <a:off x="457200" y="1122363"/>
            <a:ext cx="8062913" cy="3500437"/>
          </a:xfrm>
        </p:spPr>
      </p:pic>
      <p:sp>
        <p:nvSpPr>
          <p:cNvPr id="7" name="Text Placeholder 6"/>
          <p:cNvSpPr>
            <a:spLocks noGrp="1"/>
          </p:cNvSpPr>
          <p:nvPr>
            <p:ph type="body" sz="quarter" idx="14"/>
          </p:nvPr>
        </p:nvSpPr>
        <p:spPr>
          <a:xfrm>
            <a:off x="447675" y="4572000"/>
            <a:ext cx="8062913" cy="1828800"/>
          </a:xfrm>
        </p:spPr>
        <p:txBody>
          <a:bodyPr>
            <a:normAutofit fontScale="92500" lnSpcReduction="10000"/>
          </a:bodyPr>
          <a:lstStyle/>
          <a:p>
            <a:pPr>
              <a:buFontTx/>
              <a:buAutoNum type="alphaLcParenBoth"/>
              <a:defRPr/>
            </a:pPr>
            <a:r>
              <a:rPr lang="en-US" sz="2000" dirty="0" smtClean="0">
                <a:latin typeface="Times New Roman" panose="02020603050405020304" pitchFamily="18" charset="0"/>
                <a:cs typeface="Times New Roman" panose="02020603050405020304" pitchFamily="18" charset="0"/>
              </a:rPr>
              <a:t>Thomson </a:t>
            </a:r>
            <a:r>
              <a:rPr lang="en-US" sz="2000" dirty="0">
                <a:latin typeface="Times New Roman" panose="02020603050405020304" pitchFamily="18" charset="0"/>
                <a:cs typeface="Times New Roman" panose="02020603050405020304" pitchFamily="18" charset="0"/>
              </a:rPr>
              <a:t>suggested that atoms resembled plum pudding, an English dessert consisting of moist </a:t>
            </a:r>
            <a:r>
              <a:rPr lang="en-US" sz="2000" dirty="0" smtClean="0">
                <a:latin typeface="Times New Roman" panose="02020603050405020304" pitchFamily="18" charset="0"/>
                <a:cs typeface="Times New Roman" panose="02020603050405020304" pitchFamily="18" charset="0"/>
              </a:rPr>
              <a:t>cake with </a:t>
            </a:r>
            <a:r>
              <a:rPr lang="en-US" sz="2000" dirty="0">
                <a:latin typeface="Times New Roman" panose="02020603050405020304" pitchFamily="18" charset="0"/>
                <a:cs typeface="Times New Roman" panose="02020603050405020304" pitchFamily="18" charset="0"/>
              </a:rPr>
              <a:t>embedded raisins (“plums”)</a:t>
            </a:r>
            <a:r>
              <a:rPr lang="en-US" sz="2000" dirty="0" smtClean="0">
                <a:latin typeface="Times New Roman" panose="02020603050405020304" pitchFamily="18" charset="0"/>
                <a:cs typeface="Times New Roman" panose="02020603050405020304" pitchFamily="18" charset="0"/>
              </a:rPr>
              <a:t>. </a:t>
            </a:r>
          </a:p>
          <a:p>
            <a:pPr>
              <a:buFontTx/>
              <a:buAutoNum type="alphaLcParenBoth"/>
              <a:defRPr/>
            </a:pPr>
            <a:r>
              <a:rPr lang="en-US" sz="2000" dirty="0" err="1" smtClean="0">
                <a:latin typeface="Times New Roman" panose="02020603050405020304" pitchFamily="18" charset="0"/>
                <a:cs typeface="Times New Roman" panose="02020603050405020304" pitchFamily="18" charset="0"/>
              </a:rPr>
              <a:t>Nagaoka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proposed that atoms resembled the planet Saturn, with a ring </a:t>
            </a:r>
            <a:r>
              <a:rPr lang="en-US" sz="2000" dirty="0" smtClean="0">
                <a:latin typeface="Times New Roman" panose="02020603050405020304" pitchFamily="18" charset="0"/>
                <a:cs typeface="Times New Roman" panose="02020603050405020304" pitchFamily="18" charset="0"/>
              </a:rPr>
              <a:t>of electrons </a:t>
            </a:r>
            <a:r>
              <a:rPr lang="en-US" sz="2000" dirty="0">
                <a:latin typeface="Times New Roman" panose="02020603050405020304" pitchFamily="18" charset="0"/>
                <a:cs typeface="Times New Roman" panose="02020603050405020304" pitchFamily="18" charset="0"/>
              </a:rPr>
              <a:t>surrounding a positive “planet.” (credit a: modification of work by “Man </a:t>
            </a:r>
            <a:r>
              <a:rPr lang="en-US" sz="2000" dirty="0" err="1">
                <a:latin typeface="Times New Roman" panose="02020603050405020304" pitchFamily="18" charset="0"/>
                <a:cs typeface="Times New Roman" panose="02020603050405020304" pitchFamily="18" charset="0"/>
              </a:rPr>
              <a:t>vyi</a:t>
            </a:r>
            <a:r>
              <a:rPr lang="en-US" sz="2000" dirty="0">
                <a:latin typeface="Times New Roman" panose="02020603050405020304" pitchFamily="18" charset="0"/>
                <a:cs typeface="Times New Roman" panose="02020603050405020304" pitchFamily="18" charset="0"/>
              </a:rPr>
              <a:t>”/Wikimedia Commons; credit </a:t>
            </a:r>
            <a:r>
              <a:rPr lang="en-US" sz="2000" dirty="0" smtClean="0">
                <a:latin typeface="Times New Roman" panose="02020603050405020304" pitchFamily="18" charset="0"/>
                <a:cs typeface="Times New Roman" panose="02020603050405020304" pitchFamily="18" charset="0"/>
              </a:rPr>
              <a:t>b: modification </a:t>
            </a:r>
            <a:r>
              <a:rPr lang="en-US" sz="2000" dirty="0">
                <a:latin typeface="Times New Roman" panose="02020603050405020304" pitchFamily="18" charset="0"/>
                <a:cs typeface="Times New Roman" panose="02020603050405020304" pitchFamily="18" charset="0"/>
              </a:rPr>
              <a:t>of work by “NASA”/Wikimedia Commons)</a:t>
            </a:r>
          </a:p>
        </p:txBody>
      </p:sp>
      <p:pic>
        <p:nvPicPr>
          <p:cNvPr id="57348"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8775" y="228600"/>
            <a:ext cx="10207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tLang="en-US" sz="4000">
                <a:latin typeface="Times New Roman" charset="0"/>
                <a:ea typeface="Times New Roman" charset="0"/>
                <a:cs typeface="Times New Roman" charset="0"/>
              </a:rPr>
              <a:t>Ernest Rutherford (1871-1937)</a:t>
            </a:r>
          </a:p>
        </p:txBody>
      </p:sp>
      <p:sp>
        <p:nvSpPr>
          <p:cNvPr id="3" name="Content Placeholder 2"/>
          <p:cNvSpPr>
            <a:spLocks noGrp="1"/>
          </p:cNvSpPr>
          <p:nvPr>
            <p:ph idx="1"/>
          </p:nvPr>
        </p:nvSpPr>
        <p:spPr>
          <a:xfrm>
            <a:off x="457200" y="1600200"/>
            <a:ext cx="8229600" cy="4800600"/>
          </a:xfrm>
        </p:spPr>
        <p:txBody>
          <a:bodyPr/>
          <a:lstStyle/>
          <a:p>
            <a:r>
              <a:rPr lang="en-US" altLang="en-US" sz="2600">
                <a:latin typeface="Times New Roman" charset="0"/>
                <a:ea typeface="Times New Roman" charset="0"/>
                <a:cs typeface="Times New Roman" charset="0"/>
              </a:rPr>
              <a:t>Born and received early education in New Zealand;</a:t>
            </a:r>
          </a:p>
          <a:p>
            <a:r>
              <a:rPr lang="en-US" altLang="en-US" sz="2600">
                <a:latin typeface="Times New Roman" charset="0"/>
                <a:ea typeface="Times New Roman" charset="0"/>
                <a:cs typeface="Times New Roman" charset="0"/>
              </a:rPr>
              <a:t>Attended Canterbury College for B.Sc., then moved to Cambridge in 1894 to work under J.J. Thomson;</a:t>
            </a:r>
          </a:p>
          <a:p>
            <a:r>
              <a:rPr lang="en-US" altLang="en-US" sz="2600">
                <a:latin typeface="Times New Roman" charset="0"/>
                <a:ea typeface="Times New Roman" charset="0"/>
                <a:cs typeface="Times New Roman" charset="0"/>
              </a:rPr>
              <a:t>Become Chair of Physics at McGill University, Montreal, Canada in 1898; then became Physics Professor at University of Manchester in 1907;</a:t>
            </a:r>
          </a:p>
          <a:p>
            <a:r>
              <a:rPr lang="en-US" altLang="en-US" sz="2600">
                <a:latin typeface="Times New Roman" charset="0"/>
                <a:ea typeface="Times New Roman" charset="0"/>
                <a:cs typeface="Times New Roman" charset="0"/>
              </a:rPr>
              <a:t>Started “alpha particles scattering experiments” with Han Geiger and Ernest Marsden; </a:t>
            </a:r>
          </a:p>
          <a:p>
            <a:r>
              <a:rPr lang="en-US" altLang="en-US" sz="2600">
                <a:latin typeface="Times New Roman" charset="0"/>
                <a:ea typeface="Times New Roman" charset="0"/>
                <a:cs typeface="Times New Roman" charset="0"/>
              </a:rPr>
              <a:t>Discovered atomic nucleus and “nuclear model” in 1910; </a:t>
            </a:r>
          </a:p>
          <a:p>
            <a:r>
              <a:rPr lang="en-US" altLang="en-US" sz="2600">
                <a:latin typeface="Times New Roman" charset="0"/>
                <a:ea typeface="Times New Roman" charset="0"/>
                <a:cs typeface="Times New Roman" charset="0"/>
              </a:rPr>
              <a:t>Nobel price in chemistry in 1908; knighted in 1914.</a:t>
            </a:r>
          </a:p>
          <a:p>
            <a:endParaRPr lang="en-US" altLang="en-US" sz="2600">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9"/>
          <p:cNvSpPr>
            <a:spLocks noGrp="1" noChangeArrowheads="1"/>
          </p:cNvSpPr>
          <p:nvPr>
            <p:ph type="title"/>
          </p:nvPr>
        </p:nvSpPr>
        <p:spPr>
          <a:xfrm>
            <a:off x="457200" y="274638"/>
            <a:ext cx="8229600" cy="944562"/>
          </a:xfrm>
        </p:spPr>
        <p:txBody>
          <a:bodyPr/>
          <a:lstStyle/>
          <a:p>
            <a:pPr eaLnBrk="1" hangingPunct="1"/>
            <a:r>
              <a:rPr lang="en-US" altLang="en-US" sz="3600">
                <a:latin typeface="Times New Roman" charset="0"/>
              </a:rPr>
              <a:t>Matter According to Ancient Philosophy</a:t>
            </a:r>
          </a:p>
        </p:txBody>
      </p:sp>
      <p:sp>
        <p:nvSpPr>
          <p:cNvPr id="2058" name="Rectangle 10"/>
          <p:cNvSpPr>
            <a:spLocks noGrp="1" noChangeArrowheads="1"/>
          </p:cNvSpPr>
          <p:nvPr>
            <p:ph type="body" idx="1"/>
          </p:nvPr>
        </p:nvSpPr>
        <p:spPr>
          <a:xfrm>
            <a:off x="457200" y="1371600"/>
            <a:ext cx="8229600" cy="5105400"/>
          </a:xfrm>
        </p:spPr>
        <p:txBody>
          <a:bodyPr/>
          <a:lstStyle/>
          <a:p>
            <a:pPr marL="609600" indent="-609600" eaLnBrk="1" hangingPunct="1"/>
            <a:r>
              <a:rPr lang="en-US" altLang="en-US">
                <a:latin typeface="Times New Roman" charset="0"/>
              </a:rPr>
              <a:t>Matter - composed of four basic elements:</a:t>
            </a:r>
          </a:p>
          <a:p>
            <a:pPr marL="990600" lvl="1" indent="-533400" eaLnBrk="1" hangingPunct="1">
              <a:buFontTx/>
              <a:buNone/>
            </a:pPr>
            <a:r>
              <a:rPr lang="en-US" altLang="en-US" i="1">
                <a:latin typeface="Times New Roman" charset="0"/>
              </a:rPr>
              <a:t>	Earth, water, wind, and fire</a:t>
            </a:r>
          </a:p>
          <a:p>
            <a:pPr marL="990600" lvl="1" indent="-533400" eaLnBrk="1" hangingPunct="1">
              <a:buFontTx/>
              <a:buNone/>
            </a:pPr>
            <a:endParaRPr lang="en-US" altLang="en-US" sz="1200" i="1">
              <a:latin typeface="Times New Roman" charset="0"/>
            </a:endParaRPr>
          </a:p>
          <a:p>
            <a:pPr marL="609600" indent="-609600" eaLnBrk="1" hangingPunct="1"/>
            <a:r>
              <a:rPr lang="en-US" altLang="en-US">
                <a:latin typeface="Times New Roman" charset="0"/>
              </a:rPr>
              <a:t>Two schools of thought during Greek Civilization:</a:t>
            </a:r>
          </a:p>
          <a:p>
            <a:pPr marL="990600" lvl="1" indent="-533400" eaLnBrk="1" hangingPunct="1">
              <a:buFontTx/>
              <a:buAutoNum type="arabicPeriod"/>
            </a:pPr>
            <a:r>
              <a:rPr lang="en-US" altLang="en-US" i="1">
                <a:latin typeface="Times New Roman" charset="0"/>
              </a:rPr>
              <a:t>Aristotle </a:t>
            </a:r>
            <a:r>
              <a:rPr lang="en-US" altLang="en-US">
                <a:latin typeface="Times New Roman" charset="0"/>
              </a:rPr>
              <a:t>and his followers believed that matter is</a:t>
            </a:r>
            <a:r>
              <a:rPr lang="en-US" altLang="en-US" i="1">
                <a:latin typeface="Times New Roman" charset="0"/>
              </a:rPr>
              <a:t> infinite </a:t>
            </a:r>
            <a:r>
              <a:rPr lang="en-US" altLang="en-US">
                <a:latin typeface="Times New Roman" charset="0"/>
              </a:rPr>
              <a:t>– not composed of </a:t>
            </a:r>
            <a:r>
              <a:rPr lang="en-US" altLang="en-US" i="1">
                <a:latin typeface="Times New Roman" charset="0"/>
              </a:rPr>
              <a:t>discrete</a:t>
            </a:r>
            <a:r>
              <a:rPr lang="en-US" altLang="en-US">
                <a:latin typeface="Times New Roman" charset="0"/>
              </a:rPr>
              <a:t> unit.</a:t>
            </a:r>
            <a:endParaRPr lang="en-US" altLang="en-US" i="1">
              <a:latin typeface="Times New Roman" charset="0"/>
            </a:endParaRPr>
          </a:p>
          <a:p>
            <a:pPr marL="990600" lvl="1" indent="-533400" eaLnBrk="1" hangingPunct="1">
              <a:buFontTx/>
              <a:buAutoNum type="arabicPeriod"/>
            </a:pPr>
            <a:r>
              <a:rPr lang="en-US" altLang="en-US" i="1">
                <a:latin typeface="Times New Roman" charset="0"/>
              </a:rPr>
              <a:t>Democritus and Leucippus </a:t>
            </a:r>
            <a:r>
              <a:rPr lang="en-US" altLang="en-US">
                <a:latin typeface="Times New Roman" charset="0"/>
              </a:rPr>
              <a:t>believed that matter is composed of discrete units called</a:t>
            </a:r>
            <a:r>
              <a:rPr lang="en-US" altLang="en-US" i="1">
                <a:latin typeface="Times New Roman" charset="0"/>
              </a:rPr>
              <a:t> “atomos” </a:t>
            </a:r>
            <a:r>
              <a:rPr lang="en-US" altLang="en-US">
                <a:latin typeface="Times New Roman" charset="0"/>
              </a:rPr>
              <a:t>(meaning indivisible particles).</a:t>
            </a:r>
            <a:endParaRPr lang="en-US" altLang="en-US" sz="24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a:xfrm>
            <a:off x="304800" y="241300"/>
            <a:ext cx="8001000" cy="658813"/>
          </a:xfrm>
        </p:spPr>
        <p:txBody>
          <a:bodyPr/>
          <a:lstStyle/>
          <a:p>
            <a:r>
              <a:rPr lang="en-US" altLang="en-US" sz="4000">
                <a:latin typeface="Times New Roman" charset="0"/>
                <a:ea typeface="Times New Roman" charset="0"/>
                <a:cs typeface="Times New Roman" charset="0"/>
              </a:rPr>
              <a:t>Alpha Particles Scattering Experiment</a:t>
            </a:r>
          </a:p>
        </p:txBody>
      </p:sp>
      <p:pic>
        <p:nvPicPr>
          <p:cNvPr id="59394" name="Picture Placeholder 1" descr="CNX_Chem_02_02_Rutherford.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04" r="-504"/>
          <a:stretch>
            <a:fillRect/>
          </a:stretch>
        </p:blipFill>
        <p:spPr>
          <a:xfrm>
            <a:off x="457200" y="1447800"/>
            <a:ext cx="8062913" cy="3500438"/>
          </a:xfrm>
        </p:spPr>
      </p:pic>
      <p:sp>
        <p:nvSpPr>
          <p:cNvPr id="59395" name="Text Placeholder 6"/>
          <p:cNvSpPr>
            <a:spLocks noGrp="1"/>
          </p:cNvSpPr>
          <p:nvPr>
            <p:ph type="body" sz="quarter" idx="14"/>
          </p:nvPr>
        </p:nvSpPr>
        <p:spPr>
          <a:xfrm>
            <a:off x="457200" y="5105400"/>
            <a:ext cx="8062913" cy="1166813"/>
          </a:xfrm>
        </p:spPr>
        <p:txBody>
          <a:bodyPr/>
          <a:lstStyle/>
          <a:p>
            <a:r>
              <a:rPr lang="en-US" altLang="en-US" sz="1800">
                <a:latin typeface="Times New Roman" charset="0"/>
                <a:ea typeface="Times New Roman" charset="0"/>
                <a:cs typeface="Times New Roman" charset="0"/>
              </a:rPr>
              <a:t>Geiger and Rutherford fired α particles at a piece of gold foil and detected where those particles went, as shown in this schematic diagram of their experiment. Most of the particles passed straight through the foil, but a few were deflected slightly and a very small number were significantly deflected.</a:t>
            </a:r>
          </a:p>
        </p:txBody>
      </p:sp>
      <p:pic>
        <p:nvPicPr>
          <p:cNvPr id="59396"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4838" y="533400"/>
            <a:ext cx="7778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en-US" sz="3200" dirty="0">
                <a:latin typeface="Times New Roman" charset="0"/>
                <a:ea typeface="Times New Roman" charset="0"/>
                <a:cs typeface="Times New Roman" charset="0"/>
              </a:rPr>
              <a:t>Results of </a:t>
            </a:r>
            <a:r>
              <a:rPr lang="en-US" altLang="en-US" sz="3600" dirty="0">
                <a:latin typeface="Symbol" charset="2"/>
                <a:ea typeface="Symbol" charset="2"/>
                <a:cs typeface="Symbol" charset="2"/>
              </a:rPr>
              <a:t>a</a:t>
            </a:r>
            <a:r>
              <a:rPr lang="en-US" altLang="en-US" sz="3600" dirty="0" smtClean="0">
                <a:latin typeface="Times New Roman" charset="0"/>
                <a:ea typeface="Times New Roman" charset="0"/>
                <a:cs typeface="Times New Roman" charset="0"/>
              </a:rPr>
              <a:t>-</a:t>
            </a:r>
            <a:r>
              <a:rPr lang="en-US" altLang="en-US" sz="3200" dirty="0" smtClean="0">
                <a:latin typeface="Times New Roman" charset="0"/>
                <a:ea typeface="Times New Roman" charset="0"/>
                <a:cs typeface="Times New Roman" charset="0"/>
              </a:rPr>
              <a:t>Particles</a:t>
            </a:r>
            <a:r>
              <a:rPr lang="en-US" altLang="en-US" sz="3600" dirty="0" smtClean="0">
                <a:latin typeface="Times New Roman" charset="0"/>
                <a:ea typeface="Times New Roman" charset="0"/>
                <a:cs typeface="Times New Roman" charset="0"/>
              </a:rPr>
              <a:t> </a:t>
            </a:r>
            <a:r>
              <a:rPr lang="en-US" altLang="en-US" sz="3200" dirty="0">
                <a:latin typeface="Times New Roman" charset="0"/>
                <a:ea typeface="Times New Roman" charset="0"/>
                <a:cs typeface="Times New Roman" charset="0"/>
              </a:rPr>
              <a:t>Scattering Experiment</a:t>
            </a:r>
          </a:p>
        </p:txBody>
      </p:sp>
      <p:sp>
        <p:nvSpPr>
          <p:cNvPr id="60418" name="Content Placeholder 2"/>
          <p:cNvSpPr>
            <a:spLocks noGrp="1"/>
          </p:cNvSpPr>
          <p:nvPr>
            <p:ph idx="1"/>
          </p:nvPr>
        </p:nvSpPr>
        <p:spPr/>
        <p:txBody>
          <a:bodyPr/>
          <a:lstStyle/>
          <a:p>
            <a:pPr marL="514350" indent="-514350">
              <a:buFontTx/>
              <a:buAutoNum type="arabicPeriod"/>
            </a:pPr>
            <a:r>
              <a:rPr lang="en-US" altLang="en-US" sz="2800" dirty="0">
                <a:latin typeface="Times New Roman" charset="0"/>
                <a:ea typeface="Times New Roman" charset="0"/>
                <a:cs typeface="Times New Roman" charset="0"/>
              </a:rPr>
              <a:t>Most </a:t>
            </a:r>
            <a:r>
              <a:rPr lang="en-US" altLang="en-US" sz="2800" dirty="0">
                <a:latin typeface="Symbol" charset="2"/>
                <a:ea typeface="Times New Roman" charset="0"/>
                <a:cs typeface="Times New Roman" charset="0"/>
              </a:rPr>
              <a:t>a</a:t>
            </a:r>
            <a:r>
              <a:rPr lang="en-US" altLang="en-US" sz="2800" dirty="0">
                <a:latin typeface="Times New Roman" charset="0"/>
                <a:ea typeface="Times New Roman" charset="0"/>
                <a:cs typeface="Times New Roman" charset="0"/>
              </a:rPr>
              <a:t>-particles penetrated the gold foil without deflection;</a:t>
            </a:r>
          </a:p>
          <a:p>
            <a:pPr marL="514350" indent="-514350">
              <a:buFontTx/>
              <a:buAutoNum type="arabicPeriod"/>
            </a:pPr>
            <a:r>
              <a:rPr lang="en-US" altLang="en-US" sz="2800" dirty="0">
                <a:latin typeface="Times New Roman" charset="0"/>
                <a:ea typeface="Times New Roman" charset="0"/>
                <a:cs typeface="Times New Roman" charset="0"/>
              </a:rPr>
              <a:t>About 1 in every 20,000 </a:t>
            </a:r>
            <a:r>
              <a:rPr lang="en-US" altLang="en-US" sz="2800" dirty="0">
                <a:latin typeface="Symbol" charset="2"/>
                <a:ea typeface="Times New Roman" charset="0"/>
                <a:cs typeface="Times New Roman" charset="0"/>
              </a:rPr>
              <a:t>a</a:t>
            </a:r>
            <a:r>
              <a:rPr lang="en-US" altLang="en-US" sz="2800" dirty="0">
                <a:latin typeface="Times New Roman" charset="0"/>
                <a:ea typeface="Times New Roman" charset="0"/>
                <a:cs typeface="Times New Roman" charset="0"/>
              </a:rPr>
              <a:t>-particles went through the foil with significant deflection, some even bounced back;</a:t>
            </a:r>
          </a:p>
          <a:p>
            <a:pPr marL="514350" indent="-514350">
              <a:buFontTx/>
              <a:buAutoNum type="arabicPeriod"/>
            </a:pPr>
            <a:r>
              <a:rPr lang="en-US" altLang="en-US" sz="2800" dirty="0">
                <a:latin typeface="Times New Roman" charset="0"/>
                <a:ea typeface="Times New Roman" charset="0"/>
                <a:cs typeface="Times New Roman" charset="0"/>
              </a:rPr>
              <a:t>Rutherford concluded that atoms contain very tiny, but very dense positively charged nuclei;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4"/>
          <p:cNvSpPr>
            <a:spLocks noGrp="1"/>
          </p:cNvSpPr>
          <p:nvPr>
            <p:ph type="title"/>
          </p:nvPr>
        </p:nvSpPr>
        <p:spPr>
          <a:xfrm>
            <a:off x="457200" y="241300"/>
            <a:ext cx="7543800" cy="658813"/>
          </a:xfrm>
        </p:spPr>
        <p:txBody>
          <a:bodyPr/>
          <a:lstStyle/>
          <a:p>
            <a:r>
              <a:rPr lang="en-US" altLang="en-US" sz="4000">
                <a:latin typeface="Times New Roman" charset="0"/>
                <a:ea typeface="Times New Roman" charset="0"/>
                <a:cs typeface="Times New Roman" charset="0"/>
              </a:rPr>
              <a:t>Scattering of Alpha-Particles </a:t>
            </a:r>
          </a:p>
        </p:txBody>
      </p:sp>
      <p:pic>
        <p:nvPicPr>
          <p:cNvPr id="61442" name="Picture Placeholder 1" descr="CNX_Chem_02_02_GoldFoil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426" r="-17426"/>
          <a:stretch>
            <a:fillRect/>
          </a:stretch>
        </p:blipFill>
        <p:spPr>
          <a:xfrm>
            <a:off x="457200" y="1122363"/>
            <a:ext cx="8062913" cy="3500437"/>
          </a:xfrm>
        </p:spPr>
      </p:pic>
      <p:sp>
        <p:nvSpPr>
          <p:cNvPr id="61443" name="Text Placeholder 6"/>
          <p:cNvSpPr>
            <a:spLocks noGrp="1"/>
          </p:cNvSpPr>
          <p:nvPr>
            <p:ph type="body" sz="quarter" idx="14"/>
          </p:nvPr>
        </p:nvSpPr>
        <p:spPr>
          <a:xfrm>
            <a:off x="457200" y="4800600"/>
            <a:ext cx="8062913" cy="1709738"/>
          </a:xfrm>
        </p:spPr>
        <p:txBody>
          <a:bodyPr/>
          <a:lstStyle/>
          <a:p>
            <a:r>
              <a:rPr lang="en-US" altLang="en-US" sz="2000">
                <a:latin typeface="Times New Roman" charset="0"/>
                <a:ea typeface="Times New Roman" charset="0"/>
                <a:cs typeface="Times New Roman" charset="0"/>
              </a:rPr>
              <a:t>The α particles are deflected only when they collide with or pass close to the much heavier, positively charged gold nucleus. Because the nucleus is very small compared to the size of an atom, very few α particles are deflected. Most pass through the relatively large region occupied by electrons, which are too light to deflect the rapidly moving particles.</a:t>
            </a:r>
          </a:p>
        </p:txBody>
      </p:sp>
      <p:pic>
        <p:nvPicPr>
          <p:cNvPr id="61444"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8600"/>
            <a:ext cx="12271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274638"/>
            <a:ext cx="8229600" cy="1020762"/>
          </a:xfrm>
        </p:spPr>
        <p:txBody>
          <a:bodyPr/>
          <a:lstStyle/>
          <a:p>
            <a:pPr eaLnBrk="1" hangingPunct="1"/>
            <a:r>
              <a:rPr lang="en-US" altLang="en-US" sz="3600">
                <a:latin typeface="Times New Roman" charset="0"/>
              </a:rPr>
              <a:t>Rutherford’s Nuclear Model</a:t>
            </a:r>
          </a:p>
        </p:txBody>
      </p:sp>
      <p:pic>
        <p:nvPicPr>
          <p:cNvPr id="62466"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24075" y="1371600"/>
            <a:ext cx="4657725" cy="5181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tLang="en-US" sz="3600">
                <a:latin typeface="Times New Roman" charset="0"/>
              </a:rPr>
              <a:t>The Atomic Structure &amp; Composition</a:t>
            </a:r>
          </a:p>
        </p:txBody>
      </p:sp>
      <p:pic>
        <p:nvPicPr>
          <p:cNvPr id="63490"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600200"/>
            <a:ext cx="7162800" cy="4648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tLang="en-US" sz="4000">
                <a:latin typeface="Times New Roman" charset="0"/>
              </a:rPr>
              <a:t>Rutherford’s Nuclear Atomic Model</a:t>
            </a:r>
          </a:p>
        </p:txBody>
      </p:sp>
      <p:sp>
        <p:nvSpPr>
          <p:cNvPr id="13315" name="Rectangle 3"/>
          <p:cNvSpPr>
            <a:spLocks noGrp="1" noChangeArrowheads="1"/>
          </p:cNvSpPr>
          <p:nvPr>
            <p:ph type="body" idx="1"/>
          </p:nvPr>
        </p:nvSpPr>
        <p:spPr>
          <a:xfrm>
            <a:off x="457200" y="1600200"/>
            <a:ext cx="8229600" cy="4648200"/>
          </a:xfrm>
        </p:spPr>
        <p:txBody>
          <a:bodyPr/>
          <a:lstStyle/>
          <a:p>
            <a:pPr marL="971550" lvl="1" indent="-514350" eaLnBrk="1" hangingPunct="1">
              <a:buFontTx/>
              <a:buAutoNum type="arabicPeriod"/>
            </a:pPr>
            <a:r>
              <a:rPr lang="en-US" altLang="en-US" sz="2600">
                <a:latin typeface="Times New Roman" charset="0"/>
              </a:rPr>
              <a:t>The nucleus is very, very small, yet very, very dense; atomic mass is concentrated in the nucleus;</a:t>
            </a:r>
          </a:p>
          <a:p>
            <a:pPr marL="971550" lvl="1" indent="-514350" eaLnBrk="1" hangingPunct="1">
              <a:buFontTx/>
              <a:buAutoNum type="arabicPeriod"/>
            </a:pPr>
            <a:r>
              <a:rPr lang="en-US" altLang="en-US" sz="2600">
                <a:latin typeface="Times New Roman" charset="0"/>
              </a:rPr>
              <a:t>Further experiments showed that the nucleus is composed of </a:t>
            </a:r>
            <a:r>
              <a:rPr lang="en-US" altLang="en-US" sz="2600" b="1" i="1">
                <a:latin typeface="Times New Roman" charset="0"/>
              </a:rPr>
              <a:t>protons</a:t>
            </a:r>
            <a:r>
              <a:rPr lang="en-US" altLang="en-US" sz="2600">
                <a:latin typeface="Times New Roman" charset="0"/>
              </a:rPr>
              <a:t> and </a:t>
            </a:r>
            <a:r>
              <a:rPr lang="en-US" altLang="en-US" sz="2600" b="1" i="1">
                <a:latin typeface="Times New Roman" charset="0"/>
              </a:rPr>
              <a:t>neutrons</a:t>
            </a:r>
            <a:r>
              <a:rPr lang="en-US" altLang="en-US" sz="2600">
                <a:latin typeface="Times New Roman" charset="0"/>
              </a:rPr>
              <a:t> (neutral particle); </a:t>
            </a:r>
          </a:p>
          <a:p>
            <a:pPr marL="971550" lvl="1" indent="-514350" eaLnBrk="1" hangingPunct="1">
              <a:buFontTx/>
              <a:buAutoNum type="arabicPeriod"/>
            </a:pPr>
            <a:r>
              <a:rPr lang="en-US" altLang="en-US" sz="2600">
                <a:latin typeface="Times New Roman" charset="0"/>
              </a:rPr>
              <a:t>Proton or neutron is about 1800 times heavier than electron;</a:t>
            </a:r>
          </a:p>
          <a:p>
            <a:pPr marL="971550" lvl="1" indent="-514350" eaLnBrk="1" hangingPunct="1">
              <a:buFontTx/>
              <a:buAutoNum type="arabicPeriod"/>
            </a:pPr>
            <a:r>
              <a:rPr lang="en-US" altLang="en-US" sz="2600" b="1" i="1">
                <a:latin typeface="Times New Roman" charset="0"/>
              </a:rPr>
              <a:t>Electrons</a:t>
            </a:r>
            <a:r>
              <a:rPr lang="en-US" altLang="en-US" sz="2600">
                <a:latin typeface="Times New Roman" charset="0"/>
              </a:rPr>
              <a:t> occupy the vast space around the nucleus;</a:t>
            </a:r>
          </a:p>
          <a:p>
            <a:pPr marL="971550" lvl="1" indent="-514350" eaLnBrk="1" hangingPunct="1">
              <a:buFontTx/>
              <a:buAutoNum type="arabicPeriod"/>
            </a:pPr>
            <a:r>
              <a:rPr lang="en-US" altLang="en-US" sz="2600">
                <a:latin typeface="Times New Roman" charset="0"/>
              </a:rPr>
              <a:t>A neutral atom has an equal number of protons and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4"/>
          <p:cNvSpPr>
            <a:spLocks noGrp="1"/>
          </p:cNvSpPr>
          <p:nvPr>
            <p:ph type="title"/>
          </p:nvPr>
        </p:nvSpPr>
        <p:spPr>
          <a:xfrm>
            <a:off x="457200" y="241300"/>
            <a:ext cx="7772400" cy="658813"/>
          </a:xfrm>
        </p:spPr>
        <p:txBody>
          <a:bodyPr/>
          <a:lstStyle/>
          <a:p>
            <a:r>
              <a:rPr lang="en-US" altLang="en-US" sz="4000">
                <a:latin typeface="Times New Roman" charset="0"/>
                <a:ea typeface="Times New Roman" charset="0"/>
                <a:cs typeface="Times New Roman" charset="0"/>
              </a:rPr>
              <a:t>Relative Size of Atomic Nucleus</a:t>
            </a:r>
          </a:p>
        </p:txBody>
      </p:sp>
      <p:pic>
        <p:nvPicPr>
          <p:cNvPr id="65538" name="Picture Placeholder 1" descr="CNX_Chem_02_03_AtomSiz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540" b="-20540"/>
          <a:stretch>
            <a:fillRect/>
          </a:stretch>
        </p:blipFill>
        <p:spPr>
          <a:xfrm>
            <a:off x="457200" y="1122363"/>
            <a:ext cx="8062913" cy="3500437"/>
          </a:xfrm>
        </p:spPr>
      </p:pic>
      <p:sp>
        <p:nvSpPr>
          <p:cNvPr id="65539" name="Text Placeholder 6"/>
          <p:cNvSpPr>
            <a:spLocks noGrp="1"/>
          </p:cNvSpPr>
          <p:nvPr>
            <p:ph type="body" sz="quarter" idx="14"/>
          </p:nvPr>
        </p:nvSpPr>
        <p:spPr>
          <a:xfrm>
            <a:off x="469900" y="4572000"/>
            <a:ext cx="8062913" cy="1481138"/>
          </a:xfrm>
        </p:spPr>
        <p:txBody>
          <a:bodyPr/>
          <a:lstStyle/>
          <a:p>
            <a:r>
              <a:rPr lang="en-US" altLang="en-US" sz="2000">
                <a:latin typeface="Times New Roman" charset="0"/>
                <a:ea typeface="Times New Roman" charset="0"/>
                <a:cs typeface="Times New Roman" charset="0"/>
              </a:rPr>
              <a:t>If an atom could be expanded to the size of a football stadium, the nucleus would be the size of a single blueberry. </a:t>
            </a:r>
          </a:p>
          <a:p>
            <a:r>
              <a:rPr lang="en-US" altLang="en-US" sz="2000">
                <a:latin typeface="Times New Roman" charset="0"/>
                <a:ea typeface="Times New Roman" charset="0"/>
                <a:cs typeface="Times New Roman" charset="0"/>
              </a:rPr>
              <a:t>(credit middle: modification of work by “babyknight”/Wikimedia Commons; credit right: modification of work </a:t>
            </a:r>
            <a:r>
              <a:rPr lang="nl-NL" altLang="en-US" sz="2000">
                <a:latin typeface="Times New Roman" charset="0"/>
                <a:ea typeface="Times New Roman" charset="0"/>
                <a:cs typeface="Times New Roman" charset="0"/>
              </a:rPr>
              <a:t>by Paxson Woelber)</a:t>
            </a:r>
            <a:endParaRPr lang="en-US" altLang="en-US" sz="2000">
              <a:latin typeface="Times New Roman" charset="0"/>
              <a:ea typeface="Times New Roman" charset="0"/>
              <a:cs typeface="Times New Roman" charset="0"/>
            </a:endParaRPr>
          </a:p>
        </p:txBody>
      </p:sp>
      <p:pic>
        <p:nvPicPr>
          <p:cNvPr id="65540"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81000"/>
            <a:ext cx="10017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sz="4000">
                <a:latin typeface="Times New Roman" charset="0"/>
                <a:ea typeface="Times New Roman" charset="0"/>
                <a:cs typeface="Times New Roman" charset="0"/>
              </a:rPr>
              <a:t>Composition of Atom: A Summary</a:t>
            </a:r>
          </a:p>
        </p:txBody>
      </p:sp>
      <p:sp>
        <p:nvSpPr>
          <p:cNvPr id="66562" name="Content Placeholder 2"/>
          <p:cNvSpPr>
            <a:spLocks noGrp="1"/>
          </p:cNvSpPr>
          <p:nvPr>
            <p:ph idx="1"/>
          </p:nvPr>
        </p:nvSpPr>
        <p:spPr/>
        <p:txBody>
          <a:bodyPr/>
          <a:lstStyle/>
          <a:p>
            <a:r>
              <a:rPr lang="en-US" altLang="en-US" sz="2800">
                <a:latin typeface="Times New Roman" charset="0"/>
                <a:ea typeface="Times New Roman" charset="0"/>
                <a:cs typeface="Times New Roman" charset="0"/>
              </a:rPr>
              <a:t>An atom is composed of </a:t>
            </a:r>
            <a:r>
              <a:rPr lang="en-US" altLang="en-US" sz="2800" i="1">
                <a:latin typeface="Times New Roman" charset="0"/>
                <a:ea typeface="Times New Roman" charset="0"/>
                <a:cs typeface="Times New Roman" charset="0"/>
              </a:rPr>
              <a:t>protons</a:t>
            </a:r>
            <a:r>
              <a:rPr lang="en-US" altLang="en-US" sz="2800">
                <a:latin typeface="Times New Roman" charset="0"/>
                <a:ea typeface="Times New Roman" charset="0"/>
                <a:cs typeface="Times New Roman" charset="0"/>
              </a:rPr>
              <a:t>, </a:t>
            </a:r>
            <a:r>
              <a:rPr lang="en-US" altLang="en-US" sz="2800" i="1">
                <a:latin typeface="Times New Roman" charset="0"/>
                <a:ea typeface="Times New Roman" charset="0"/>
                <a:cs typeface="Times New Roman" charset="0"/>
              </a:rPr>
              <a:t>electrons</a:t>
            </a:r>
            <a:r>
              <a:rPr lang="en-US" altLang="en-US" sz="2800">
                <a:latin typeface="Times New Roman" charset="0"/>
                <a:ea typeface="Times New Roman" charset="0"/>
                <a:cs typeface="Times New Roman" charset="0"/>
              </a:rPr>
              <a:t> and </a:t>
            </a:r>
            <a:r>
              <a:rPr lang="en-US" altLang="en-US" sz="2800" i="1">
                <a:latin typeface="Times New Roman" charset="0"/>
                <a:ea typeface="Times New Roman" charset="0"/>
                <a:cs typeface="Times New Roman" charset="0"/>
              </a:rPr>
              <a:t>neutrons</a:t>
            </a:r>
            <a:r>
              <a:rPr lang="en-US" altLang="en-US" sz="2800">
                <a:latin typeface="Times New Roman" charset="0"/>
                <a:ea typeface="Times New Roman" charset="0"/>
                <a:cs typeface="Times New Roman" charset="0"/>
              </a:rPr>
              <a:t>; only hydrogen atom does not have neutron. </a:t>
            </a:r>
          </a:p>
          <a:p>
            <a:endParaRPr lang="en-US" altLang="en-US" sz="2800">
              <a:latin typeface="Times New Roman" charset="0"/>
              <a:ea typeface="Times New Roman" charset="0"/>
              <a:cs typeface="Times New Roman" charset="0"/>
            </a:endParaRPr>
          </a:p>
          <a:p>
            <a:r>
              <a:rPr lang="en-US" altLang="en-US" sz="2800">
                <a:latin typeface="Times New Roman" charset="0"/>
                <a:ea typeface="Times New Roman" charset="0"/>
                <a:cs typeface="Times New Roman" charset="0"/>
              </a:rPr>
              <a:t>Protons and neutrons are in atomic nucleus, while electrons occupy the space around nucleus.</a:t>
            </a:r>
          </a:p>
          <a:p>
            <a:r>
              <a:rPr lang="en-US" altLang="en-US" sz="2800">
                <a:latin typeface="Times New Roman" charset="0"/>
                <a:ea typeface="Times New Roman" charset="0"/>
                <a:cs typeface="Times New Roman" charset="0"/>
              </a:rPr>
              <a:t>A neutral atom has equal number of electrons (outside the nucleus) and protons (in the nucleus).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altLang="en-US" sz="4000">
                <a:latin typeface="Times New Roman" charset="0"/>
              </a:rPr>
              <a:t>Relative and Absolute Masses</a:t>
            </a:r>
          </a:p>
        </p:txBody>
      </p:sp>
      <p:sp>
        <p:nvSpPr>
          <p:cNvPr id="14339" name="Rectangle 3"/>
          <p:cNvSpPr>
            <a:spLocks noGrp="1" noChangeArrowheads="1"/>
          </p:cNvSpPr>
          <p:nvPr>
            <p:ph type="body" idx="1"/>
          </p:nvPr>
        </p:nvSpPr>
        <p:spPr/>
        <p:txBody>
          <a:bodyPr/>
          <a:lstStyle/>
          <a:p>
            <a:pPr marL="0" indent="0" eaLnBrk="1" hangingPunct="1">
              <a:buFontTx/>
              <a:buNone/>
            </a:pPr>
            <a:r>
              <a:rPr lang="en-US" altLang="en-US" dirty="0">
                <a:latin typeface="Times New Roman" charset="0"/>
              </a:rPr>
              <a:t>		</a:t>
            </a:r>
            <a:r>
              <a:rPr lang="en-US" altLang="en-US" sz="2800" u="sng" dirty="0">
                <a:latin typeface="Times New Roman" charset="0"/>
              </a:rPr>
              <a:t>Relative Mass</a:t>
            </a:r>
            <a:r>
              <a:rPr lang="en-US" altLang="en-US" sz="2800" dirty="0">
                <a:latin typeface="Times New Roman" charset="0"/>
              </a:rPr>
              <a:t>	  </a:t>
            </a:r>
            <a:r>
              <a:rPr lang="en-US" altLang="en-US" sz="2800" u="sng" dirty="0">
                <a:latin typeface="Times New Roman" charset="0"/>
              </a:rPr>
              <a:t>Absolute Mass</a:t>
            </a:r>
          </a:p>
          <a:p>
            <a:pPr marL="0" indent="0" eaLnBrk="1" hangingPunct="1">
              <a:buFontTx/>
              <a:buNone/>
            </a:pPr>
            <a:r>
              <a:rPr lang="en-US" altLang="en-US" sz="2800" dirty="0">
                <a:latin typeface="Times New Roman" charset="0"/>
              </a:rPr>
              <a:t>   Proton:	1.007276 </a:t>
            </a:r>
            <a:r>
              <a:rPr lang="en-US" altLang="en-US" sz="2800" i="1" dirty="0" err="1">
                <a:latin typeface="Times New Roman" charset="0"/>
              </a:rPr>
              <a:t>amu</a:t>
            </a:r>
            <a:r>
              <a:rPr lang="en-US" altLang="en-US" sz="2800" dirty="0">
                <a:latin typeface="Times New Roman" charset="0"/>
              </a:rPr>
              <a:t>;	  1.673 x 10</a:t>
            </a:r>
            <a:r>
              <a:rPr lang="en-US" altLang="en-US" sz="2400" baseline="30000" dirty="0"/>
              <a:t>–</a:t>
            </a:r>
            <a:r>
              <a:rPr lang="en-US" altLang="en-US" sz="2800" baseline="30000" dirty="0">
                <a:latin typeface="Times New Roman" charset="0"/>
              </a:rPr>
              <a:t>27</a:t>
            </a:r>
            <a:r>
              <a:rPr lang="en-US" altLang="en-US" sz="2800" dirty="0">
                <a:latin typeface="Times New Roman" charset="0"/>
              </a:rPr>
              <a:t> kg.</a:t>
            </a:r>
          </a:p>
          <a:p>
            <a:pPr marL="0" indent="0" eaLnBrk="1" hangingPunct="1"/>
            <a:endParaRPr lang="en-US" altLang="en-US" sz="2800" dirty="0">
              <a:latin typeface="Times New Roman" charset="0"/>
            </a:endParaRPr>
          </a:p>
          <a:p>
            <a:pPr marL="0" indent="0" eaLnBrk="1" hangingPunct="1">
              <a:buFontTx/>
              <a:buNone/>
            </a:pPr>
            <a:r>
              <a:rPr lang="en-US" altLang="en-US" sz="2800" dirty="0">
                <a:latin typeface="Times New Roman" charset="0"/>
              </a:rPr>
              <a:t> Neutron:	</a:t>
            </a:r>
            <a:r>
              <a:rPr lang="en-US" altLang="en-US" sz="2800" dirty="0" smtClean="0">
                <a:latin typeface="Times New Roman" charset="0"/>
              </a:rPr>
              <a:t>1.008665 </a:t>
            </a:r>
            <a:r>
              <a:rPr lang="en-US" altLang="en-US" sz="2800" i="1" dirty="0" err="1">
                <a:latin typeface="Times New Roman" charset="0"/>
              </a:rPr>
              <a:t>amu</a:t>
            </a:r>
            <a:r>
              <a:rPr lang="en-US" altLang="en-US" sz="2800" dirty="0">
                <a:latin typeface="Times New Roman" charset="0"/>
              </a:rPr>
              <a:t>;	   1.675 x 10</a:t>
            </a:r>
            <a:r>
              <a:rPr lang="en-US" altLang="en-US" sz="2800" baseline="30000" dirty="0"/>
              <a:t>–</a:t>
            </a:r>
            <a:r>
              <a:rPr lang="en-US" altLang="en-US" sz="2800" baseline="30000" dirty="0">
                <a:latin typeface="Times New Roman" charset="0"/>
              </a:rPr>
              <a:t>27</a:t>
            </a:r>
            <a:r>
              <a:rPr lang="en-US" altLang="en-US" sz="2800" dirty="0">
                <a:latin typeface="Times New Roman" charset="0"/>
              </a:rPr>
              <a:t> kg. </a:t>
            </a:r>
          </a:p>
          <a:p>
            <a:pPr marL="0" indent="0" eaLnBrk="1" hangingPunct="1"/>
            <a:endParaRPr lang="en-US" altLang="en-US" sz="2800" dirty="0">
              <a:latin typeface="Times New Roman" charset="0"/>
            </a:endParaRPr>
          </a:p>
          <a:p>
            <a:pPr marL="0" indent="0" eaLnBrk="1" hangingPunct="1">
              <a:buFontTx/>
              <a:buNone/>
            </a:pPr>
            <a:r>
              <a:rPr lang="en-US" altLang="en-US" sz="2800" dirty="0">
                <a:latin typeface="Times New Roman" charset="0"/>
              </a:rPr>
              <a:t> Electron:  </a:t>
            </a:r>
            <a:r>
              <a:rPr lang="en-US" altLang="en-US" sz="2800" dirty="0" smtClean="0">
                <a:latin typeface="Times New Roman" charset="0"/>
              </a:rPr>
              <a:t>	 0.000549 </a:t>
            </a:r>
            <a:r>
              <a:rPr lang="en-US" altLang="en-US" sz="2800" i="1" dirty="0" err="1">
                <a:latin typeface="Times New Roman" charset="0"/>
              </a:rPr>
              <a:t>amu</a:t>
            </a:r>
            <a:r>
              <a:rPr lang="en-US" altLang="en-US" sz="2800" dirty="0">
                <a:latin typeface="Times New Roman" charset="0"/>
              </a:rPr>
              <a:t>;	    9.109 x 10</a:t>
            </a:r>
            <a:r>
              <a:rPr lang="en-US" altLang="en-US" sz="2800" baseline="30000" dirty="0"/>
              <a:t>–</a:t>
            </a:r>
            <a:r>
              <a:rPr lang="en-US" altLang="en-US" sz="2800" baseline="30000" dirty="0">
                <a:latin typeface="Times New Roman" charset="0"/>
              </a:rPr>
              <a:t>31</a:t>
            </a:r>
            <a:r>
              <a:rPr lang="en-US" altLang="en-US" sz="2800" dirty="0">
                <a:latin typeface="Times New Roman" charset="0"/>
              </a:rPr>
              <a:t> kg.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altLang="en-US" sz="4000">
                <a:latin typeface="Times New Roman" charset="0"/>
              </a:rPr>
              <a:t>Relative and Absolute Charges</a:t>
            </a:r>
          </a:p>
        </p:txBody>
      </p:sp>
      <p:sp>
        <p:nvSpPr>
          <p:cNvPr id="15363" name="Rectangle 3"/>
          <p:cNvSpPr>
            <a:spLocks noGrp="1" noChangeArrowheads="1"/>
          </p:cNvSpPr>
          <p:nvPr>
            <p:ph type="body" idx="1"/>
          </p:nvPr>
        </p:nvSpPr>
        <p:spPr/>
        <p:txBody>
          <a:bodyPr/>
          <a:lstStyle/>
          <a:p>
            <a:pPr marL="0" indent="0" eaLnBrk="1" hangingPunct="1">
              <a:buFontTx/>
              <a:buNone/>
            </a:pPr>
            <a:r>
              <a:rPr lang="en-US" altLang="en-US" dirty="0">
                <a:latin typeface="Times New Roman" charset="0"/>
              </a:rPr>
              <a:t>                </a:t>
            </a:r>
            <a:r>
              <a:rPr lang="en-US" altLang="en-US" dirty="0" smtClean="0">
                <a:latin typeface="Times New Roman" charset="0"/>
              </a:rPr>
              <a:t>	</a:t>
            </a:r>
            <a:r>
              <a:rPr lang="en-US" altLang="en-US" sz="2800" u="sng" dirty="0" smtClean="0">
                <a:latin typeface="Times New Roman" charset="0"/>
              </a:rPr>
              <a:t>Relative</a:t>
            </a:r>
            <a:r>
              <a:rPr lang="en-US" altLang="en-US" sz="2800" dirty="0">
                <a:latin typeface="Times New Roman" charset="0"/>
              </a:rPr>
              <a:t>	</a:t>
            </a:r>
            <a:r>
              <a:rPr lang="en-US" altLang="en-US" sz="2800" dirty="0" smtClean="0">
                <a:latin typeface="Times New Roman" charset="0"/>
              </a:rPr>
              <a:t> </a:t>
            </a:r>
            <a:r>
              <a:rPr lang="en-US" altLang="en-US" sz="2800" u="sng" dirty="0" smtClean="0">
                <a:latin typeface="Times New Roman" charset="0"/>
              </a:rPr>
              <a:t>Absolute</a:t>
            </a:r>
            <a:r>
              <a:rPr lang="en-US" altLang="en-US" sz="2800" dirty="0" smtClean="0">
                <a:latin typeface="Times New Roman" charset="0"/>
              </a:rPr>
              <a:t> </a:t>
            </a:r>
          </a:p>
          <a:p>
            <a:pPr eaLnBrk="1" hangingPunct="1">
              <a:buFont typeface="Arial" charset="0"/>
              <a:buChar char="•"/>
            </a:pPr>
            <a:r>
              <a:rPr lang="en-US" altLang="en-US" sz="2800" dirty="0" smtClean="0">
                <a:latin typeface="Times New Roman" charset="0"/>
              </a:rPr>
              <a:t>Proton =</a:t>
            </a:r>
            <a:r>
              <a:rPr lang="en-US" altLang="en-US" sz="2800" dirty="0">
                <a:latin typeface="Times New Roman" charset="0"/>
              </a:rPr>
              <a:t>	 </a:t>
            </a:r>
            <a:r>
              <a:rPr lang="en-US" altLang="en-US" sz="2800" dirty="0" smtClean="0">
                <a:latin typeface="Times New Roman" charset="0"/>
              </a:rPr>
              <a:t> +1</a:t>
            </a:r>
            <a:r>
              <a:rPr lang="en-US" altLang="en-US" sz="2800" dirty="0">
                <a:latin typeface="Times New Roman" charset="0"/>
              </a:rPr>
              <a:t>		+1.602 x 10</a:t>
            </a:r>
            <a:r>
              <a:rPr lang="en-US" altLang="en-US" sz="2800" baseline="30000" dirty="0"/>
              <a:t>–</a:t>
            </a:r>
            <a:r>
              <a:rPr lang="en-US" altLang="en-US" sz="2800" baseline="30000" dirty="0">
                <a:latin typeface="Times New Roman" charset="0"/>
              </a:rPr>
              <a:t>19</a:t>
            </a:r>
            <a:r>
              <a:rPr lang="en-US" altLang="en-US" sz="2800" dirty="0">
                <a:latin typeface="Times New Roman" charset="0"/>
              </a:rPr>
              <a:t> </a:t>
            </a:r>
            <a:r>
              <a:rPr lang="en-US" altLang="en-US" sz="2800" dirty="0" smtClean="0">
                <a:latin typeface="Times New Roman" charset="0"/>
              </a:rPr>
              <a:t>C; </a:t>
            </a:r>
          </a:p>
          <a:p>
            <a:pPr eaLnBrk="1" hangingPunct="1">
              <a:buFont typeface="Arial" charset="0"/>
              <a:buChar char="•"/>
            </a:pPr>
            <a:endParaRPr lang="en-US" altLang="en-US" sz="2800" dirty="0">
              <a:latin typeface="Times New Roman" charset="0"/>
            </a:endParaRPr>
          </a:p>
          <a:p>
            <a:pPr eaLnBrk="1" hangingPunct="1">
              <a:buFont typeface="Arial" charset="0"/>
              <a:buChar char="•"/>
            </a:pPr>
            <a:r>
              <a:rPr lang="en-US" altLang="en-US" sz="2800" dirty="0" smtClean="0">
                <a:latin typeface="Times New Roman" charset="0"/>
              </a:rPr>
              <a:t>Neutron </a:t>
            </a:r>
            <a:r>
              <a:rPr lang="en-US" altLang="en-US" sz="2800" dirty="0">
                <a:latin typeface="Times New Roman" charset="0"/>
              </a:rPr>
              <a:t>=   </a:t>
            </a:r>
            <a:r>
              <a:rPr lang="en-US" altLang="en-US" sz="2800" dirty="0" smtClean="0">
                <a:latin typeface="Times New Roman" charset="0"/>
              </a:rPr>
              <a:t>  0 </a:t>
            </a:r>
          </a:p>
          <a:p>
            <a:pPr eaLnBrk="1" hangingPunct="1">
              <a:buFont typeface="Arial" charset="0"/>
              <a:buChar char="•"/>
            </a:pPr>
            <a:endParaRPr lang="en-US" altLang="en-US" sz="2800" dirty="0">
              <a:latin typeface="Times New Roman" charset="0"/>
            </a:endParaRPr>
          </a:p>
          <a:p>
            <a:pPr eaLnBrk="1" hangingPunct="1">
              <a:buFont typeface="Arial" charset="0"/>
              <a:buChar char="•"/>
            </a:pPr>
            <a:r>
              <a:rPr lang="en-US" altLang="en-US" sz="2800" dirty="0" smtClean="0">
                <a:latin typeface="Times New Roman" charset="0"/>
              </a:rPr>
              <a:t>Electron </a:t>
            </a:r>
            <a:r>
              <a:rPr lang="en-US" altLang="en-US" sz="2800" dirty="0">
                <a:latin typeface="Times New Roman" charset="0"/>
              </a:rPr>
              <a:t>= </a:t>
            </a:r>
            <a:r>
              <a:rPr lang="en-US" altLang="en-US" sz="2800" dirty="0" smtClean="0">
                <a:latin typeface="Times New Roman" charset="0"/>
              </a:rPr>
              <a:t>   -1 </a:t>
            </a:r>
            <a:r>
              <a:rPr lang="en-US" altLang="en-US" sz="2800" dirty="0">
                <a:latin typeface="Times New Roman" charset="0"/>
              </a:rPr>
              <a:t>	 	-1.602 x 10</a:t>
            </a:r>
            <a:r>
              <a:rPr lang="en-US" altLang="en-US" sz="2800" baseline="30000" dirty="0"/>
              <a:t>–</a:t>
            </a:r>
            <a:r>
              <a:rPr lang="en-US" altLang="en-US" sz="2800" baseline="30000" dirty="0">
                <a:latin typeface="Times New Roman" charset="0"/>
              </a:rPr>
              <a:t>19</a:t>
            </a:r>
            <a:r>
              <a:rPr lang="en-US" altLang="en-US" sz="2800" dirty="0">
                <a:latin typeface="Times New Roman" charset="0"/>
              </a:rPr>
              <a:t>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8229600" cy="1020762"/>
          </a:xfrm>
        </p:spPr>
        <p:txBody>
          <a:bodyPr/>
          <a:lstStyle/>
          <a:p>
            <a:pPr eaLnBrk="1" hangingPunct="1"/>
            <a:r>
              <a:rPr lang="en-US" altLang="en-US" sz="4000">
                <a:latin typeface="Times New Roman" charset="0"/>
              </a:rPr>
              <a:t>The “Development” of Theory</a:t>
            </a:r>
          </a:p>
        </p:txBody>
      </p:sp>
      <p:sp>
        <p:nvSpPr>
          <p:cNvPr id="6147" name="Rectangle 3"/>
          <p:cNvSpPr>
            <a:spLocks noGrp="1" noChangeArrowheads="1"/>
          </p:cNvSpPr>
          <p:nvPr>
            <p:ph type="body" idx="1"/>
          </p:nvPr>
        </p:nvSpPr>
        <p:spPr>
          <a:xfrm>
            <a:off x="457200" y="1371600"/>
            <a:ext cx="8229600" cy="4754563"/>
          </a:xfrm>
        </p:spPr>
        <p:txBody>
          <a:bodyPr/>
          <a:lstStyle/>
          <a:p>
            <a:pPr marL="609600" indent="-609600" eaLnBrk="1" hangingPunct="1"/>
            <a:r>
              <a:rPr lang="en-US" altLang="en-US" sz="2800">
                <a:latin typeface="Times New Roman" charset="0"/>
              </a:rPr>
              <a:t>In early 18</a:t>
            </a:r>
            <a:r>
              <a:rPr lang="en-US" altLang="en-US" sz="2800" baseline="30000">
                <a:latin typeface="Times New Roman" charset="0"/>
              </a:rPr>
              <a:t>th</a:t>
            </a:r>
            <a:r>
              <a:rPr lang="en-US" altLang="en-US" sz="2800">
                <a:latin typeface="Times New Roman" charset="0"/>
              </a:rPr>
              <a:t> Century, theories were developed to explain combustion;</a:t>
            </a:r>
          </a:p>
          <a:p>
            <a:pPr marL="1009650" lvl="1" indent="-609600" eaLnBrk="1" hangingPunct="1">
              <a:buFont typeface="Wingdings" charset="2"/>
              <a:buChar char="§"/>
            </a:pPr>
            <a:r>
              <a:rPr lang="en-US" altLang="en-US" sz="2400">
                <a:latin typeface="Times New Roman" charset="0"/>
              </a:rPr>
              <a:t>Why do some materials burn, while others don’t?</a:t>
            </a:r>
          </a:p>
          <a:p>
            <a:pPr marL="1009650" lvl="1" indent="-609600" eaLnBrk="1" hangingPunct="1">
              <a:buFontTx/>
              <a:buNone/>
            </a:pPr>
            <a:endParaRPr lang="en-US" altLang="en-US" sz="2400">
              <a:latin typeface="Times New Roman" charset="0"/>
            </a:endParaRPr>
          </a:p>
          <a:p>
            <a:pPr marL="609600" indent="-609600" eaLnBrk="1" hangingPunct="1"/>
            <a:r>
              <a:rPr lang="en-US" altLang="en-US" sz="2800">
                <a:latin typeface="Times New Roman" charset="0"/>
              </a:rPr>
              <a:t>Qualitative observation:</a:t>
            </a:r>
          </a:p>
          <a:p>
            <a:pPr marL="1009650" lvl="1" indent="-609600" eaLnBrk="1" hangingPunct="1">
              <a:buFont typeface="Wingdings" charset="2"/>
              <a:buChar char="§"/>
            </a:pPr>
            <a:r>
              <a:rPr lang="en-US" altLang="en-US" sz="2600">
                <a:latin typeface="Times New Roman" charset="0"/>
              </a:rPr>
              <a:t>	When a piece of wood is burned, it turned into ash with much less mass that the original wood.”</a:t>
            </a:r>
          </a:p>
          <a:p>
            <a:pPr marL="1009650" lvl="1" indent="-609600" eaLnBrk="1" hangingPunct="1">
              <a:buFont typeface="Wingdings" charset="2"/>
              <a:buChar char="§"/>
            </a:pPr>
            <a:r>
              <a:rPr lang="en-US" altLang="en-US" sz="2600">
                <a:latin typeface="Times New Roman" charset="0"/>
              </a:rPr>
              <a:t>	What happen to the rest of the wood mass?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Discovery of Isotopes</a:t>
            </a:r>
          </a:p>
        </p:txBody>
      </p:sp>
      <p:pic>
        <p:nvPicPr>
          <p:cNvPr id="69634" name="Picture Placeholder 1" descr="CNX_Chem_02_03_MassSpec.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93" r="-3693"/>
          <a:stretch>
            <a:fillRect/>
          </a:stretch>
        </p:blipFill>
        <p:spPr>
          <a:xfrm>
            <a:off x="457200" y="1122363"/>
            <a:ext cx="8062913" cy="3500437"/>
          </a:xfrm>
        </p:spPr>
      </p:pic>
      <p:sp>
        <p:nvSpPr>
          <p:cNvPr id="69635" name="Text Placeholder 6"/>
          <p:cNvSpPr>
            <a:spLocks noGrp="1"/>
          </p:cNvSpPr>
          <p:nvPr>
            <p:ph type="body" sz="quarter" idx="14"/>
          </p:nvPr>
        </p:nvSpPr>
        <p:spPr>
          <a:xfrm>
            <a:off x="381000" y="5029200"/>
            <a:ext cx="8062913" cy="1166813"/>
          </a:xfrm>
        </p:spPr>
        <p:txBody>
          <a:bodyPr/>
          <a:lstStyle/>
          <a:p>
            <a:r>
              <a:rPr lang="en-US" altLang="en-US" sz="2000">
                <a:latin typeface="Times New Roman" charset="0"/>
                <a:ea typeface="Times New Roman" charset="0"/>
                <a:cs typeface="Times New Roman" charset="0"/>
              </a:rPr>
              <a:t>Analysis of zirconium in a mass spectrometer produces a mass spectrum with peaks showing the different isotopes of Zr.</a:t>
            </a:r>
          </a:p>
        </p:txBody>
      </p:sp>
      <p:pic>
        <p:nvPicPr>
          <p:cNvPr id="69636"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tLang="en-US" sz="4000">
                <a:latin typeface="Times New Roman" charset="0"/>
              </a:rPr>
              <a:t>Atoms and Isotopes</a:t>
            </a:r>
          </a:p>
        </p:txBody>
      </p:sp>
      <p:sp>
        <p:nvSpPr>
          <p:cNvPr id="18435" name="Rectangle 3"/>
          <p:cNvSpPr>
            <a:spLocks noGrp="1" noChangeArrowheads="1"/>
          </p:cNvSpPr>
          <p:nvPr>
            <p:ph type="body" idx="1"/>
          </p:nvPr>
        </p:nvSpPr>
        <p:spPr>
          <a:xfrm>
            <a:off x="457200" y="1447800"/>
            <a:ext cx="8229600" cy="5105400"/>
          </a:xfrm>
        </p:spPr>
        <p:txBody>
          <a:bodyPr/>
          <a:lstStyle/>
          <a:p>
            <a:pPr marL="609600" indent="-609600" eaLnBrk="1" hangingPunct="1">
              <a:lnSpc>
                <a:spcPct val="90000"/>
              </a:lnSpc>
              <a:buFontTx/>
              <a:buAutoNum type="arabicPeriod"/>
            </a:pPr>
            <a:r>
              <a:rPr lang="en-US" altLang="en-US" sz="2800" dirty="0">
                <a:latin typeface="Times New Roman" charset="0"/>
              </a:rPr>
              <a:t>J.J. Thomson and Goldstein discovered that atoms of the same element can have different masses; they called them </a:t>
            </a:r>
            <a:r>
              <a:rPr lang="en-US" altLang="en-US" sz="2800" b="1" i="1" dirty="0">
                <a:latin typeface="Times New Roman" charset="0"/>
              </a:rPr>
              <a:t>isotopes</a:t>
            </a:r>
            <a:r>
              <a:rPr lang="en-US" altLang="en-US" sz="2800" dirty="0">
                <a:latin typeface="Times New Roman" charset="0"/>
              </a:rPr>
              <a:t>. </a:t>
            </a:r>
            <a:r>
              <a:rPr lang="en-US" altLang="en-US" sz="2400" dirty="0">
                <a:latin typeface="Times New Roman" charset="0"/>
              </a:rPr>
              <a:t>(So Dalton </a:t>
            </a:r>
            <a:r>
              <a:rPr lang="en-US" altLang="en-US" sz="2400" dirty="0" smtClean="0">
                <a:latin typeface="Times New Roman" charset="0"/>
              </a:rPr>
              <a:t>was partly </a:t>
            </a:r>
            <a:r>
              <a:rPr lang="en-US" altLang="en-US" sz="2400" dirty="0">
                <a:latin typeface="Times New Roman" charset="0"/>
              </a:rPr>
              <a:t>wrong.)</a:t>
            </a:r>
            <a:endParaRPr lang="en-US" altLang="en-US" sz="2400" b="1" i="1" dirty="0">
              <a:latin typeface="Times New Roman" charset="0"/>
            </a:endParaRPr>
          </a:p>
          <a:p>
            <a:pPr marL="609600" indent="-609600" eaLnBrk="1" hangingPunct="1">
              <a:lnSpc>
                <a:spcPct val="90000"/>
              </a:lnSpc>
              <a:buFontTx/>
              <a:buAutoNum type="arabicPeriod"/>
            </a:pPr>
            <a:r>
              <a:rPr lang="en-US" altLang="en-US" sz="2800" i="1" dirty="0">
                <a:latin typeface="Times New Roman" charset="0"/>
              </a:rPr>
              <a:t>Isotopes</a:t>
            </a:r>
            <a:r>
              <a:rPr lang="en-US" altLang="en-US" sz="2800" b="1" dirty="0">
                <a:latin typeface="Times New Roman" charset="0"/>
              </a:rPr>
              <a:t> </a:t>
            </a:r>
            <a:r>
              <a:rPr lang="en-US" altLang="en-US" sz="2800" dirty="0">
                <a:latin typeface="Times New Roman" charset="0"/>
              </a:rPr>
              <a:t>are atoms that contain the same number of protons but different number of neutrons;</a:t>
            </a:r>
          </a:p>
          <a:p>
            <a:pPr marL="609600" indent="-609600" eaLnBrk="1" hangingPunct="1">
              <a:lnSpc>
                <a:spcPct val="90000"/>
              </a:lnSpc>
              <a:buFontTx/>
              <a:buAutoNum type="arabicPeriod"/>
            </a:pPr>
            <a:r>
              <a:rPr lang="en-US" altLang="en-US" sz="2800" i="1" dirty="0">
                <a:latin typeface="Times New Roman" charset="0"/>
              </a:rPr>
              <a:t>Isotopes</a:t>
            </a:r>
            <a:r>
              <a:rPr lang="en-US" altLang="en-US" sz="2800" b="1" i="1" dirty="0">
                <a:latin typeface="Times New Roman" charset="0"/>
              </a:rPr>
              <a:t> </a:t>
            </a:r>
            <a:r>
              <a:rPr lang="en-US" altLang="en-US" sz="2800" dirty="0">
                <a:latin typeface="Times New Roman" charset="0"/>
              </a:rPr>
              <a:t>are</a:t>
            </a:r>
            <a:r>
              <a:rPr lang="en-US" altLang="en-US" sz="2800" b="1" i="1" dirty="0">
                <a:latin typeface="Times New Roman" charset="0"/>
              </a:rPr>
              <a:t> </a:t>
            </a:r>
            <a:r>
              <a:rPr lang="en-US" altLang="en-US" sz="2800" dirty="0">
                <a:latin typeface="Times New Roman" charset="0"/>
              </a:rPr>
              <a:t>identified by </a:t>
            </a:r>
            <a:r>
              <a:rPr lang="en-US" altLang="en-US" sz="2800" i="1" dirty="0">
                <a:latin typeface="Times New Roman" charset="0"/>
              </a:rPr>
              <a:t>chemical symbol</a:t>
            </a:r>
            <a:r>
              <a:rPr lang="en-US" altLang="en-US" sz="2800" dirty="0">
                <a:latin typeface="Times New Roman" charset="0"/>
              </a:rPr>
              <a:t>:</a:t>
            </a:r>
          </a:p>
          <a:p>
            <a:pPr marL="990600" lvl="1" indent="-533400" eaLnBrk="1" hangingPunct="1">
              <a:lnSpc>
                <a:spcPct val="90000"/>
              </a:lnSpc>
              <a:buFontTx/>
              <a:buNone/>
            </a:pPr>
            <a:r>
              <a:rPr lang="en-US" altLang="en-US" sz="2600" dirty="0">
                <a:latin typeface="Times New Roman" charset="0"/>
              </a:rPr>
              <a:t>    where, </a:t>
            </a:r>
            <a:r>
              <a:rPr lang="en-US" altLang="en-US" sz="2600" i="1" dirty="0">
                <a:latin typeface="Times New Roman" charset="0"/>
              </a:rPr>
              <a:t>A </a:t>
            </a:r>
            <a:r>
              <a:rPr lang="en-US" altLang="en-US" sz="2600" dirty="0">
                <a:latin typeface="Times New Roman" charset="0"/>
              </a:rPr>
              <a:t>= </a:t>
            </a:r>
            <a:r>
              <a:rPr lang="en-US" altLang="en-US" sz="2600" i="1" dirty="0">
                <a:latin typeface="Times New Roman" charset="0"/>
              </a:rPr>
              <a:t>mass number = </a:t>
            </a:r>
            <a:r>
              <a:rPr lang="en-US" altLang="en-US" sz="2600" dirty="0">
                <a:latin typeface="Times New Roman" charset="0"/>
              </a:rPr>
              <a:t># of (protons + neutrons);</a:t>
            </a:r>
            <a:endParaRPr lang="en-US" altLang="en-US" sz="2600" i="1" dirty="0">
              <a:latin typeface="Times New Roman" charset="0"/>
            </a:endParaRPr>
          </a:p>
          <a:p>
            <a:pPr marL="990600" lvl="1" indent="-533400" eaLnBrk="1" hangingPunct="1">
              <a:lnSpc>
                <a:spcPct val="90000"/>
              </a:lnSpc>
              <a:buFontTx/>
              <a:buNone/>
            </a:pPr>
            <a:r>
              <a:rPr lang="en-US" altLang="en-US" sz="2600" i="1" dirty="0">
                <a:latin typeface="Times New Roman" charset="0"/>
              </a:rPr>
              <a:t>   	         </a:t>
            </a:r>
            <a:r>
              <a:rPr lang="en-US" altLang="en-US" sz="2600" dirty="0">
                <a:latin typeface="Times New Roman" charset="0"/>
              </a:rPr>
              <a:t>Z = </a:t>
            </a:r>
            <a:r>
              <a:rPr lang="en-US" altLang="en-US" sz="2600" i="1" dirty="0">
                <a:latin typeface="Times New Roman" charset="0"/>
              </a:rPr>
              <a:t>atomic number = </a:t>
            </a:r>
            <a:r>
              <a:rPr lang="en-US" altLang="en-US" sz="2600" dirty="0">
                <a:latin typeface="Times New Roman" charset="0"/>
              </a:rPr>
              <a:t> # of protons;</a:t>
            </a:r>
          </a:p>
          <a:p>
            <a:pPr marL="990600" lvl="1" indent="-533400" eaLnBrk="1" hangingPunct="1">
              <a:lnSpc>
                <a:spcPct val="90000"/>
              </a:lnSpc>
              <a:buFontTx/>
              <a:buNone/>
            </a:pPr>
            <a:r>
              <a:rPr lang="en-US" altLang="en-US" sz="2600" dirty="0">
                <a:latin typeface="Times New Roman" charset="0"/>
              </a:rPr>
              <a:t>	(</a:t>
            </a:r>
            <a:r>
              <a:rPr lang="en-US" altLang="en-US" sz="2600" i="1" dirty="0">
                <a:latin typeface="Times New Roman" charset="0"/>
              </a:rPr>
              <a:t>A </a:t>
            </a:r>
            <a:r>
              <a:rPr lang="en-US" altLang="en-US" sz="2600" dirty="0">
                <a:latin typeface="Times New Roman" charset="0"/>
              </a:rPr>
              <a:t>–</a:t>
            </a:r>
            <a:r>
              <a:rPr lang="en-US" altLang="en-US" sz="2600" i="1" dirty="0">
                <a:latin typeface="Times New Roman" charset="0"/>
              </a:rPr>
              <a:t> Z</a:t>
            </a:r>
            <a:r>
              <a:rPr lang="en-US" altLang="en-US" sz="2600" dirty="0">
                <a:latin typeface="Times New Roman" charset="0"/>
              </a:rPr>
              <a:t>) = # of neutrons;</a:t>
            </a:r>
          </a:p>
        </p:txBody>
      </p:sp>
      <p:sp>
        <p:nvSpPr>
          <p:cNvPr id="5632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endParaRPr lang="en-US" altLang="en-US" sz="1800"/>
          </a:p>
        </p:txBody>
      </p:sp>
      <p:sp>
        <p:nvSpPr>
          <p:cNvPr id="56325"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endParaRPr lang="en-US" altLang="en-US" sz="1800"/>
          </a:p>
        </p:txBody>
      </p:sp>
      <p:graphicFrame>
        <p:nvGraphicFramePr>
          <p:cNvPr id="70661" name="Object 4"/>
          <p:cNvGraphicFramePr>
            <a:graphicFrameLocks noChangeAspect="1"/>
          </p:cNvGraphicFramePr>
          <p:nvPr/>
        </p:nvGraphicFramePr>
        <p:xfrm>
          <a:off x="7543800" y="3505200"/>
          <a:ext cx="555625" cy="533400"/>
        </p:xfrm>
        <a:graphic>
          <a:graphicData uri="http://schemas.openxmlformats.org/presentationml/2006/ole">
            <mc:AlternateContent xmlns:mc="http://schemas.openxmlformats.org/markup-compatibility/2006">
              <mc:Choice xmlns:v="urn:schemas-microsoft-com:vml" Requires="v">
                <p:oleObj spid="_x0000_s70665" name="Equation" r:id="rId3" imgW="241300" imgH="228600" progId="Equation.3">
                  <p:embed/>
                </p:oleObj>
              </mc:Choice>
              <mc:Fallback>
                <p:oleObj name="Equation" r:id="rId3" imgW="2413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505200"/>
                        <a:ext cx="555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84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Isotope Symbols</a:t>
            </a:r>
          </a:p>
        </p:txBody>
      </p:sp>
      <p:pic>
        <p:nvPicPr>
          <p:cNvPr id="71682" name="Picture Placeholder 1" descr="CNX_Chem_02_03_AtomSym.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974" b="-47974"/>
          <a:stretch>
            <a:fillRect/>
          </a:stretch>
        </p:blipFill>
        <p:spPr>
          <a:xfrm>
            <a:off x="457200" y="1122363"/>
            <a:ext cx="8062913" cy="3500437"/>
          </a:xfrm>
        </p:spPr>
      </p:pic>
      <p:sp>
        <p:nvSpPr>
          <p:cNvPr id="71683" name="Text Placeholder 6"/>
          <p:cNvSpPr>
            <a:spLocks noGrp="1"/>
          </p:cNvSpPr>
          <p:nvPr>
            <p:ph type="body" sz="quarter" idx="14"/>
          </p:nvPr>
        </p:nvSpPr>
        <p:spPr>
          <a:xfrm>
            <a:off x="457200" y="4843463"/>
            <a:ext cx="8062913" cy="1166812"/>
          </a:xfrm>
        </p:spPr>
        <p:txBody>
          <a:bodyPr/>
          <a:lstStyle/>
          <a:p>
            <a:r>
              <a:rPr lang="en-US" altLang="en-US" sz="2000">
                <a:latin typeface="Times New Roman" charset="0"/>
                <a:ea typeface="Times New Roman" charset="0"/>
                <a:cs typeface="Times New Roman" charset="0"/>
              </a:rPr>
              <a:t>The symbol for an atom indicates the element via its usual two-letter symbol, the mass number as a left superscript, the atomic number as a left subscript (sometimes omitted), and the charge as a right superscript.</a:t>
            </a:r>
          </a:p>
        </p:txBody>
      </p:sp>
      <p:pic>
        <p:nvPicPr>
          <p:cNvPr id="71684"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en-US" sz="3200" dirty="0" smtClean="0">
                <a:latin typeface="Times New Roman" charset="0"/>
              </a:rPr>
              <a:t>Exercise-2</a:t>
            </a:r>
            <a:r>
              <a:rPr lang="en-US" altLang="en-US" sz="3200" dirty="0">
                <a:latin typeface="Times New Roman" charset="0"/>
              </a:rPr>
              <a:t>: </a:t>
            </a:r>
            <a:r>
              <a:rPr lang="en-US" altLang="en-US" sz="3600" dirty="0">
                <a:latin typeface="Times New Roman" charset="0"/>
              </a:rPr>
              <a:t>Isotope Symbols</a:t>
            </a:r>
          </a:p>
        </p:txBody>
      </p:sp>
      <p:sp>
        <p:nvSpPr>
          <p:cNvPr id="64515" name="Rectangle 3"/>
          <p:cNvSpPr>
            <a:spLocks noGrp="1" noChangeArrowheads="1"/>
          </p:cNvSpPr>
          <p:nvPr>
            <p:ph type="body" idx="1"/>
          </p:nvPr>
        </p:nvSpPr>
        <p:spPr>
          <a:xfrm>
            <a:off x="457200" y="1600200"/>
            <a:ext cx="8229600" cy="4800600"/>
          </a:xfrm>
        </p:spPr>
        <p:txBody>
          <a:bodyPr/>
          <a:lstStyle/>
          <a:p>
            <a:pPr eaLnBrk="1" hangingPunct="1">
              <a:buFontTx/>
              <a:buNone/>
            </a:pPr>
            <a:r>
              <a:rPr lang="en-US" altLang="en-US">
                <a:latin typeface="Times New Roman" charset="0"/>
              </a:rPr>
              <a:t>  </a:t>
            </a:r>
            <a:r>
              <a:rPr lang="en-US" altLang="en-US" sz="2800">
                <a:latin typeface="Times New Roman" charset="0"/>
              </a:rPr>
              <a:t>Write the symbols of isotopes that contain the following:</a:t>
            </a:r>
          </a:p>
          <a:p>
            <a:pPr eaLnBrk="1" hangingPunct="1">
              <a:buFontTx/>
              <a:buNone/>
            </a:pPr>
            <a:r>
              <a:rPr lang="en-US" altLang="en-US" sz="2800">
                <a:latin typeface="Times New Roman" charset="0"/>
              </a:rPr>
              <a:t>	(a) 10 protons, 10 neutrons, and 10 electrons.</a:t>
            </a:r>
          </a:p>
          <a:p>
            <a:pPr eaLnBrk="1" hangingPunct="1">
              <a:buFontTx/>
              <a:buNone/>
            </a:pPr>
            <a:r>
              <a:rPr lang="en-US" altLang="en-US" sz="2800">
                <a:latin typeface="Times New Roman" charset="0"/>
              </a:rPr>
              <a:t>	(b) 12 protons, 13 neutrons, and 10 electrons.</a:t>
            </a:r>
          </a:p>
          <a:p>
            <a:pPr eaLnBrk="1" hangingPunct="1">
              <a:buFontTx/>
              <a:buNone/>
            </a:pPr>
            <a:r>
              <a:rPr lang="en-US" altLang="en-US" sz="2800">
                <a:latin typeface="Times New Roman" charset="0"/>
              </a:rPr>
              <a:t>	(c) 15 protons, 16 neutrons, and 15 electrons.</a:t>
            </a:r>
          </a:p>
          <a:p>
            <a:pPr eaLnBrk="1" hangingPunct="1">
              <a:buFontTx/>
              <a:buNone/>
            </a:pPr>
            <a:r>
              <a:rPr lang="en-US" altLang="en-US" sz="2800">
                <a:latin typeface="Times New Roman" charset="0"/>
              </a:rPr>
              <a:t>	(d)  17 protons, 18 neutrons, and 18 electrons.</a:t>
            </a:r>
          </a:p>
          <a:p>
            <a:pPr eaLnBrk="1" hangingPunct="1">
              <a:buFontTx/>
              <a:buNone/>
            </a:pPr>
            <a:r>
              <a:rPr lang="en-US" altLang="en-US" sz="2800">
                <a:latin typeface="Times New Roman" charset="0"/>
              </a:rPr>
              <a:t>	(e)  24 protons, 28 neutrons, and 21 electrons.</a:t>
            </a:r>
          </a:p>
          <a:p>
            <a:pPr eaLnBrk="1" hangingPunct="1">
              <a:buFontTx/>
              <a:buNone/>
            </a:pPr>
            <a:endParaRPr lang="en-US" altLang="en-US" sz="2800">
              <a:latin typeface="Times New Roman" charset="0"/>
            </a:endParaRPr>
          </a:p>
          <a:p>
            <a:pPr eaLnBrk="1" hangingPunct="1">
              <a:buFontTx/>
              <a:buNone/>
            </a:pPr>
            <a:r>
              <a:rPr lang="en-US" altLang="en-US" sz="2400">
                <a:latin typeface="Times New Roman" charset="0"/>
              </a:rPr>
              <a:t>	</a:t>
            </a:r>
            <a:r>
              <a:rPr lang="en-US" altLang="en-US" sz="2800">
                <a:solidFill>
                  <a:schemeClr val="hlink"/>
                </a:solidFill>
                <a:latin typeface="Times New Roman" charset="0"/>
              </a:rPr>
              <a:t>(a) </a:t>
            </a:r>
            <a:r>
              <a:rPr lang="en-US" altLang="en-US" sz="2800" baseline="34000">
                <a:solidFill>
                  <a:schemeClr val="hlink"/>
                </a:solidFill>
                <a:latin typeface="Times New Roman" charset="0"/>
              </a:rPr>
              <a:t>20</a:t>
            </a:r>
            <a:r>
              <a:rPr lang="en-US" altLang="en-US" sz="2800">
                <a:solidFill>
                  <a:schemeClr val="hlink"/>
                </a:solidFill>
                <a:latin typeface="Times New Roman" charset="0"/>
              </a:rPr>
              <a:t>Ne;  (b) </a:t>
            </a:r>
            <a:r>
              <a:rPr lang="en-US" altLang="en-US" sz="2800" baseline="34000">
                <a:solidFill>
                  <a:schemeClr val="hlink"/>
                </a:solidFill>
                <a:latin typeface="Times New Roman" charset="0"/>
              </a:rPr>
              <a:t>25</a:t>
            </a:r>
            <a:r>
              <a:rPr lang="en-US" altLang="en-US" sz="2800">
                <a:solidFill>
                  <a:schemeClr val="hlink"/>
                </a:solidFill>
                <a:latin typeface="Times New Roman" charset="0"/>
              </a:rPr>
              <a:t>Mg</a:t>
            </a:r>
            <a:r>
              <a:rPr lang="en-US" altLang="en-US" sz="2800" baseline="36000">
                <a:solidFill>
                  <a:schemeClr val="hlink"/>
                </a:solidFill>
                <a:latin typeface="Times New Roman" charset="0"/>
              </a:rPr>
              <a:t>2 </a:t>
            </a:r>
            <a:r>
              <a:rPr lang="en-US" altLang="en-US" sz="2800" baseline="34000">
                <a:solidFill>
                  <a:schemeClr val="hlink"/>
                </a:solidFill>
                <a:latin typeface="Times New Roman" charset="0"/>
              </a:rPr>
              <a:t>+</a:t>
            </a:r>
            <a:r>
              <a:rPr lang="en-US" altLang="en-US" sz="2800">
                <a:solidFill>
                  <a:schemeClr val="hlink"/>
                </a:solidFill>
                <a:latin typeface="Times New Roman" charset="0"/>
              </a:rPr>
              <a:t>;  (c) </a:t>
            </a:r>
            <a:r>
              <a:rPr lang="en-US" altLang="en-US" sz="2800" baseline="34000">
                <a:solidFill>
                  <a:schemeClr val="hlink"/>
                </a:solidFill>
                <a:latin typeface="Times New Roman" charset="0"/>
              </a:rPr>
              <a:t>31</a:t>
            </a:r>
            <a:r>
              <a:rPr lang="en-US" altLang="en-US" sz="2800">
                <a:solidFill>
                  <a:schemeClr val="hlink"/>
                </a:solidFill>
                <a:latin typeface="Times New Roman" charset="0"/>
              </a:rPr>
              <a:t>P;  (d) </a:t>
            </a:r>
            <a:r>
              <a:rPr lang="en-US" altLang="en-US" sz="2800" baseline="34000">
                <a:solidFill>
                  <a:schemeClr val="hlink"/>
                </a:solidFill>
                <a:latin typeface="Times New Roman" charset="0"/>
              </a:rPr>
              <a:t>35</a:t>
            </a:r>
            <a:r>
              <a:rPr lang="en-US" altLang="en-US" sz="2800">
                <a:solidFill>
                  <a:schemeClr val="hlink"/>
                </a:solidFill>
                <a:latin typeface="Times New Roman" charset="0"/>
              </a:rPr>
              <a:t>Cl</a:t>
            </a:r>
            <a:r>
              <a:rPr lang="en-US" altLang="en-US" sz="2800" baseline="34000">
                <a:solidFill>
                  <a:schemeClr val="hlink"/>
                </a:solidFill>
                <a:latin typeface="Times New Roman" charset="0"/>
              </a:rPr>
              <a:t>-</a:t>
            </a:r>
            <a:r>
              <a:rPr lang="en-US" altLang="en-US" sz="2800">
                <a:solidFill>
                  <a:schemeClr val="hlink"/>
                </a:solidFill>
                <a:latin typeface="Times New Roman" charset="0"/>
              </a:rPr>
              <a:t>;  (e) </a:t>
            </a:r>
            <a:r>
              <a:rPr lang="en-US" altLang="en-US" sz="2800" baseline="34000">
                <a:solidFill>
                  <a:schemeClr val="hlink"/>
                </a:solidFill>
                <a:latin typeface="Times New Roman" charset="0"/>
              </a:rPr>
              <a:t>52</a:t>
            </a:r>
            <a:r>
              <a:rPr lang="en-US" altLang="en-US" sz="2800">
                <a:solidFill>
                  <a:schemeClr val="hlink"/>
                </a:solidFill>
                <a:latin typeface="Times New Roman" charset="0"/>
              </a:rPr>
              <a:t>Cr</a:t>
            </a:r>
            <a:r>
              <a:rPr lang="en-US" altLang="en-US" sz="2800" baseline="34000">
                <a:solidFill>
                  <a:schemeClr val="hlink"/>
                </a:solidFill>
                <a:latin typeface="Times New Roman"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274638"/>
            <a:ext cx="7696200" cy="1143000"/>
          </a:xfrm>
        </p:spPr>
        <p:txBody>
          <a:bodyPr/>
          <a:lstStyle/>
          <a:p>
            <a:pPr eaLnBrk="1" hangingPunct="1"/>
            <a:r>
              <a:rPr lang="en-US" altLang="en-US" sz="3200" smtClean="0">
                <a:latin typeface="Times New Roman" charset="0"/>
              </a:rPr>
              <a:t>Exercise-3</a:t>
            </a:r>
            <a:r>
              <a:rPr lang="en-US" altLang="en-US" sz="3200">
                <a:latin typeface="Times New Roman" charset="0"/>
              </a:rPr>
              <a:t>: </a:t>
            </a:r>
            <a:r>
              <a:rPr lang="en-US" altLang="en-US" sz="3600">
                <a:latin typeface="Times New Roman" charset="0"/>
              </a:rPr>
              <a:t>Isotopes</a:t>
            </a:r>
          </a:p>
        </p:txBody>
      </p:sp>
      <p:sp>
        <p:nvSpPr>
          <p:cNvPr id="65539" name="Rectangle 3"/>
          <p:cNvSpPr>
            <a:spLocks noGrp="1" noChangeArrowheads="1"/>
          </p:cNvSpPr>
          <p:nvPr>
            <p:ph type="body" idx="1"/>
          </p:nvPr>
        </p:nvSpPr>
        <p:spPr/>
        <p:txBody>
          <a:bodyPr/>
          <a:lstStyle/>
          <a:p>
            <a:pPr eaLnBrk="1" hangingPunct="1">
              <a:buFont typeface="Arial" charset="0"/>
              <a:buChar char="•"/>
            </a:pPr>
            <a:r>
              <a:rPr lang="en-US" altLang="en-US" sz="2800" dirty="0" smtClean="0">
                <a:latin typeface="Times New Roman" charset="0"/>
              </a:rPr>
              <a:t>Indicate </a:t>
            </a:r>
            <a:r>
              <a:rPr lang="en-US" altLang="en-US" sz="2800" dirty="0">
                <a:latin typeface="Times New Roman" charset="0"/>
              </a:rPr>
              <a:t>the number of protons, neutrons, and electrons in each isotope with the following symbols</a:t>
            </a:r>
            <a:r>
              <a:rPr lang="en-US" altLang="en-US" sz="2800" dirty="0" smtClean="0">
                <a:latin typeface="Times New Roman" charset="0"/>
              </a:rPr>
              <a:t>. </a:t>
            </a:r>
          </a:p>
          <a:p>
            <a:pPr marL="457200" lvl="1" indent="0" eaLnBrk="1" hangingPunct="1">
              <a:buNone/>
            </a:pPr>
            <a:endParaRPr lang="en-US" altLang="en-US" sz="2000" dirty="0" smtClean="0">
              <a:latin typeface="Times New Roman" charset="0"/>
            </a:endParaRPr>
          </a:p>
          <a:p>
            <a:pPr marL="914400" lvl="1" indent="-457200" eaLnBrk="1" hangingPunct="1">
              <a:buAutoNum type="alphaLcParenBoth"/>
            </a:pPr>
            <a:r>
              <a:rPr lang="en-US" altLang="en-US" sz="2400" baseline="36000" dirty="0" smtClean="0">
                <a:latin typeface="Times New Roman" charset="0"/>
              </a:rPr>
              <a:t>60</a:t>
            </a:r>
            <a:r>
              <a:rPr lang="en-US" altLang="en-US" sz="2400" dirty="0" smtClean="0">
                <a:latin typeface="Times New Roman" charset="0"/>
              </a:rPr>
              <a:t>Ni</a:t>
            </a:r>
            <a:r>
              <a:rPr lang="en-US" altLang="en-US" sz="2400" dirty="0">
                <a:latin typeface="Times New Roman" charset="0"/>
              </a:rPr>
              <a:t>	 	(b) </a:t>
            </a:r>
            <a:r>
              <a:rPr lang="en-US" altLang="en-US" sz="2400" baseline="36000" dirty="0">
                <a:latin typeface="Times New Roman" charset="0"/>
              </a:rPr>
              <a:t>239</a:t>
            </a:r>
            <a:r>
              <a:rPr lang="en-US" altLang="en-US" sz="2400" dirty="0">
                <a:latin typeface="Times New Roman" charset="0"/>
              </a:rPr>
              <a:t>Pu</a:t>
            </a:r>
            <a:r>
              <a:rPr lang="en-US" altLang="en-US" sz="2400" baseline="36000" dirty="0">
                <a:latin typeface="Times New Roman" charset="0"/>
              </a:rPr>
              <a:t>4+</a:t>
            </a:r>
            <a:r>
              <a:rPr lang="en-US" altLang="en-US" sz="2400" dirty="0">
                <a:latin typeface="Times New Roman" charset="0"/>
              </a:rPr>
              <a:t>	 	(c) </a:t>
            </a:r>
            <a:r>
              <a:rPr lang="en-US" altLang="en-US" sz="2400" baseline="36000" dirty="0" smtClean="0">
                <a:latin typeface="Times New Roman" charset="0"/>
              </a:rPr>
              <a:t>79</a:t>
            </a:r>
            <a:r>
              <a:rPr lang="en-US" altLang="en-US" sz="2400" dirty="0" smtClean="0">
                <a:latin typeface="Times New Roman" charset="0"/>
              </a:rPr>
              <a:t>Se</a:t>
            </a:r>
            <a:r>
              <a:rPr lang="en-US" altLang="en-US" sz="2400" baseline="36000" dirty="0" smtClean="0">
                <a:latin typeface="Times New Roman" charset="0"/>
              </a:rPr>
              <a:t>2-</a:t>
            </a:r>
            <a:r>
              <a:rPr lang="en-US" altLang="en-US" sz="1200" dirty="0" smtClean="0">
                <a:latin typeface="Times New Roman" charset="0"/>
              </a:rPr>
              <a:t> </a:t>
            </a:r>
            <a:r>
              <a:rPr lang="en-US" altLang="en-US" sz="2400" dirty="0" smtClean="0">
                <a:latin typeface="Times New Roman" charset="0"/>
              </a:rPr>
              <a:t>  </a:t>
            </a:r>
          </a:p>
          <a:p>
            <a:pPr eaLnBrk="1" hangingPunct="1">
              <a:buFontTx/>
              <a:buNone/>
            </a:pPr>
            <a:endParaRPr lang="en-US" altLang="en-US" sz="2800" dirty="0" smtClean="0">
              <a:latin typeface="Times New Roman" charset="0"/>
            </a:endParaRPr>
          </a:p>
          <a:p>
            <a:pPr eaLnBrk="1" hangingPunct="1">
              <a:buFontTx/>
              <a:buNone/>
            </a:pPr>
            <a:endParaRPr lang="en-US" altLang="en-US" sz="2400" dirty="0" smtClean="0">
              <a:latin typeface="Times New Roman" charset="0"/>
            </a:endParaRPr>
          </a:p>
          <a:p>
            <a:pPr eaLnBrk="1" hangingPunct="1">
              <a:buFontTx/>
              <a:buNone/>
            </a:pPr>
            <a:r>
              <a:rPr lang="en-US" altLang="en-US" sz="2000" dirty="0" smtClean="0">
                <a:solidFill>
                  <a:schemeClr val="hlink"/>
                </a:solidFill>
                <a:latin typeface="Times New Roman" charset="0"/>
              </a:rPr>
              <a:t>Answers</a:t>
            </a:r>
            <a:r>
              <a:rPr lang="en-US" altLang="en-US" sz="2000" dirty="0">
                <a:solidFill>
                  <a:schemeClr val="hlink"/>
                </a:solidFill>
                <a:latin typeface="Times New Roman" charset="0"/>
              </a:rPr>
              <a:t>:</a:t>
            </a:r>
          </a:p>
          <a:p>
            <a:pPr eaLnBrk="1" hangingPunct="1">
              <a:buFontTx/>
              <a:buNone/>
            </a:pPr>
            <a:r>
              <a:rPr lang="en-US" altLang="en-US" sz="2000" dirty="0">
                <a:solidFill>
                  <a:schemeClr val="hlink"/>
                </a:solidFill>
                <a:latin typeface="Times New Roman" charset="0"/>
              </a:rPr>
              <a:t>	(a) 28 protons, 32 neutrons, and 28 electrons;</a:t>
            </a:r>
          </a:p>
          <a:p>
            <a:pPr eaLnBrk="1" hangingPunct="1">
              <a:buFontTx/>
              <a:buNone/>
            </a:pPr>
            <a:r>
              <a:rPr lang="en-US" altLang="en-US" sz="2000" dirty="0">
                <a:solidFill>
                  <a:schemeClr val="hlink"/>
                </a:solidFill>
                <a:latin typeface="Times New Roman" charset="0"/>
              </a:rPr>
              <a:t>	(b) 94 protons, 145 neutrons, and 90 electrons;</a:t>
            </a:r>
          </a:p>
          <a:p>
            <a:pPr eaLnBrk="1" hangingPunct="1">
              <a:buFontTx/>
              <a:buNone/>
            </a:pPr>
            <a:r>
              <a:rPr lang="en-US" altLang="en-US" sz="2000" dirty="0">
                <a:solidFill>
                  <a:schemeClr val="hlink"/>
                </a:solidFill>
                <a:latin typeface="Times New Roman" charset="0"/>
              </a:rPr>
              <a:t>	(c) 34 protons, 45 neutrons, and 36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tLang="en-US" sz="4000">
                <a:latin typeface="Times" charset="0"/>
              </a:rPr>
              <a:t>Molecules and Ions</a:t>
            </a:r>
          </a:p>
        </p:txBody>
      </p:sp>
      <p:sp>
        <p:nvSpPr>
          <p:cNvPr id="19459" name="Rectangle 3"/>
          <p:cNvSpPr>
            <a:spLocks noGrp="1" noChangeArrowheads="1"/>
          </p:cNvSpPr>
          <p:nvPr>
            <p:ph type="body" idx="1"/>
          </p:nvPr>
        </p:nvSpPr>
        <p:spPr/>
        <p:txBody>
          <a:bodyPr/>
          <a:lstStyle/>
          <a:p>
            <a:pPr eaLnBrk="1" hangingPunct="1"/>
            <a:r>
              <a:rPr lang="en-US" altLang="en-US" sz="2800" b="1" i="1">
                <a:latin typeface="Times" charset="0"/>
              </a:rPr>
              <a:t>Molecule</a:t>
            </a:r>
            <a:r>
              <a:rPr lang="en-US" altLang="en-US" sz="2800">
                <a:latin typeface="Times" charset="0"/>
              </a:rPr>
              <a:t>:</a:t>
            </a:r>
          </a:p>
          <a:p>
            <a:pPr lvl="1" eaLnBrk="1" hangingPunct="1">
              <a:buFontTx/>
              <a:buNone/>
            </a:pPr>
            <a:r>
              <a:rPr lang="en-US" altLang="en-US">
                <a:latin typeface="Times" charset="0"/>
              </a:rPr>
              <a:t>	A neutral particle that contains two or more atoms bound together by covalent bonds.</a:t>
            </a:r>
          </a:p>
          <a:p>
            <a:pPr lvl="1" eaLnBrk="1" hangingPunct="1">
              <a:buFontTx/>
              <a:buNone/>
            </a:pPr>
            <a:endParaRPr lang="en-US" altLang="en-US">
              <a:latin typeface="Times" charset="0"/>
            </a:endParaRPr>
          </a:p>
          <a:p>
            <a:pPr eaLnBrk="1" hangingPunct="1"/>
            <a:r>
              <a:rPr lang="en-US" altLang="en-US" sz="2800" b="1" i="1">
                <a:latin typeface="Times" charset="0"/>
              </a:rPr>
              <a:t>Ions</a:t>
            </a:r>
            <a:r>
              <a:rPr lang="en-US" altLang="en-US" sz="2800">
                <a:latin typeface="Times" charset="0"/>
              </a:rPr>
              <a:t> = electrically charged particles – formed when atoms lose or gain electrons. </a:t>
            </a:r>
          </a:p>
          <a:p>
            <a:pPr lvl="1" eaLnBrk="1" hangingPunct="1">
              <a:buFont typeface="Arial" charset="0"/>
              <a:buAutoNum type="arabicPeriod"/>
            </a:pPr>
            <a:r>
              <a:rPr lang="en-US" altLang="en-US" sz="2400" b="1" i="1">
                <a:latin typeface="Times" charset="0"/>
              </a:rPr>
              <a:t>Cation</a:t>
            </a:r>
            <a:r>
              <a:rPr lang="en-US" altLang="en-US" sz="2400">
                <a:latin typeface="Times" charset="0"/>
              </a:rPr>
              <a:t> = </a:t>
            </a:r>
            <a:r>
              <a:rPr lang="en-US" altLang="en-US" sz="2400" i="1">
                <a:latin typeface="Times" charset="0"/>
              </a:rPr>
              <a:t>positive</a:t>
            </a:r>
            <a:r>
              <a:rPr lang="en-US" altLang="en-US" sz="2400">
                <a:latin typeface="Times" charset="0"/>
              </a:rPr>
              <a:t> ion; formed when atom loses electrons</a:t>
            </a:r>
          </a:p>
          <a:p>
            <a:pPr lvl="1" eaLnBrk="1" hangingPunct="1">
              <a:buFont typeface="Arial" charset="0"/>
              <a:buAutoNum type="arabicPeriod"/>
            </a:pPr>
            <a:r>
              <a:rPr lang="en-US" altLang="en-US" sz="2400" b="1" i="1">
                <a:latin typeface="Times" charset="0"/>
              </a:rPr>
              <a:t>Anion</a:t>
            </a:r>
            <a:r>
              <a:rPr lang="en-US" altLang="en-US" sz="2400">
                <a:latin typeface="Times" charset="0"/>
              </a:rPr>
              <a:t> = </a:t>
            </a:r>
            <a:r>
              <a:rPr lang="en-US" altLang="en-US" sz="2400" i="1">
                <a:latin typeface="Times" charset="0"/>
              </a:rPr>
              <a:t>negative</a:t>
            </a:r>
            <a:r>
              <a:rPr lang="en-US" altLang="en-US" sz="2400">
                <a:latin typeface="Times" charset="0"/>
              </a:rPr>
              <a:t> ion; formed when atom gains electrons</a:t>
            </a:r>
            <a:endParaRPr lang="en-US" altLang="en-US">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Formation of Cation</a:t>
            </a:r>
          </a:p>
        </p:txBody>
      </p:sp>
      <p:pic>
        <p:nvPicPr>
          <p:cNvPr id="75778" name="Picture Placeholder 1" descr="CNX_Chem_02_06_NaCati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45" b="-3745"/>
          <a:stretch>
            <a:fillRect/>
          </a:stretch>
        </p:blipFill>
        <p:spPr>
          <a:xfrm>
            <a:off x="457200" y="1122363"/>
            <a:ext cx="8062913" cy="3500437"/>
          </a:xfrm>
        </p:spPr>
      </p:pic>
      <p:sp>
        <p:nvSpPr>
          <p:cNvPr id="75779" name="Text Placeholder 6"/>
          <p:cNvSpPr>
            <a:spLocks noGrp="1"/>
          </p:cNvSpPr>
          <p:nvPr>
            <p:ph type="body" sz="quarter" idx="14"/>
          </p:nvPr>
        </p:nvSpPr>
        <p:spPr>
          <a:xfrm>
            <a:off x="457200" y="4843463"/>
            <a:ext cx="8062913" cy="1166812"/>
          </a:xfrm>
        </p:spPr>
        <p:txBody>
          <a:bodyPr/>
          <a:lstStyle/>
          <a:p>
            <a:r>
              <a:rPr lang="en-US" altLang="en-US" sz="1600" b="1">
                <a:solidFill>
                  <a:srgbClr val="6CB255"/>
                </a:solidFill>
              </a:rPr>
              <a:t>(</a:t>
            </a:r>
            <a:r>
              <a:rPr lang="en-US" altLang="en-US" sz="1600">
                <a:solidFill>
                  <a:srgbClr val="6CB255"/>
                </a:solidFill>
              </a:rPr>
              <a:t>a) </a:t>
            </a:r>
            <a:r>
              <a:rPr lang="en-US" altLang="en-US" sz="1600"/>
              <a:t>A sodium atom (Na) has equal numbers of protons and electrons (11) and is uncharged. </a:t>
            </a:r>
            <a:r>
              <a:rPr lang="en-US" altLang="en-US" sz="1600">
                <a:solidFill>
                  <a:srgbClr val="6CB255"/>
                </a:solidFill>
              </a:rPr>
              <a:t>(b)</a:t>
            </a:r>
            <a:r>
              <a:rPr lang="en-US" altLang="en-US" sz="1600"/>
              <a:t> A sodium cation (Na</a:t>
            </a:r>
            <a:r>
              <a:rPr lang="en-US" altLang="en-US" sz="1600" baseline="30000"/>
              <a:t>+</a:t>
            </a:r>
            <a:r>
              <a:rPr lang="en-US" altLang="en-US" sz="1600"/>
              <a:t>) has lost an electron, so it has one more proton (11) than electrons (10), giving it an overall positive charge, signified by a superscripted plus sign.</a:t>
            </a:r>
          </a:p>
        </p:txBody>
      </p:sp>
      <p:pic>
        <p:nvPicPr>
          <p:cNvPr id="75780"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4"/>
          <p:cNvSpPr>
            <a:spLocks noGrp="1"/>
          </p:cNvSpPr>
          <p:nvPr>
            <p:ph type="title"/>
          </p:nvPr>
        </p:nvSpPr>
        <p:spPr>
          <a:xfrm>
            <a:off x="457200" y="241300"/>
            <a:ext cx="8062913" cy="658813"/>
          </a:xfrm>
        </p:spPr>
        <p:txBody>
          <a:bodyPr/>
          <a:lstStyle/>
          <a:p>
            <a:r>
              <a:rPr lang="en-US" altLang="en-US" sz="3600">
                <a:latin typeface="Times New Roman" charset="0"/>
                <a:ea typeface="Times New Roman" charset="0"/>
                <a:cs typeface="Times New Roman" charset="0"/>
              </a:rPr>
              <a:t>Mendeleev’s Periodic Table</a:t>
            </a:r>
          </a:p>
        </p:txBody>
      </p:sp>
      <p:pic>
        <p:nvPicPr>
          <p:cNvPr id="76802" name="Picture Placeholder 1" descr="CNX_Chem_02_05_Mendeleev.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886" b="-6886"/>
          <a:stretch>
            <a:fillRect/>
          </a:stretch>
        </p:blipFill>
        <p:spPr>
          <a:xfrm>
            <a:off x="457200" y="1122363"/>
            <a:ext cx="8062913" cy="3500437"/>
          </a:xfrm>
        </p:spPr>
      </p:pic>
      <p:sp>
        <p:nvSpPr>
          <p:cNvPr id="76803" name="Text Placeholder 6"/>
          <p:cNvSpPr>
            <a:spLocks noGrp="1"/>
          </p:cNvSpPr>
          <p:nvPr>
            <p:ph type="body" sz="quarter" idx="14"/>
          </p:nvPr>
        </p:nvSpPr>
        <p:spPr>
          <a:xfrm>
            <a:off x="457200" y="4843463"/>
            <a:ext cx="8062913" cy="1166812"/>
          </a:xfrm>
        </p:spPr>
        <p:txBody>
          <a:bodyPr/>
          <a:lstStyle/>
          <a:p>
            <a:r>
              <a:rPr lang="en-US" altLang="en-US" sz="1600">
                <a:solidFill>
                  <a:srgbClr val="6CB255"/>
                </a:solidFill>
              </a:rPr>
              <a:t>(a) </a:t>
            </a:r>
            <a:r>
              <a:rPr lang="en-US" altLang="en-US" sz="1600"/>
              <a:t>Dimitri Mendeleev is widely credited with creating </a:t>
            </a:r>
            <a:r>
              <a:rPr lang="en-US" altLang="en-US" sz="1600">
                <a:solidFill>
                  <a:srgbClr val="6CB255"/>
                </a:solidFill>
              </a:rPr>
              <a:t>(b)</a:t>
            </a:r>
            <a:r>
              <a:rPr lang="en-US" altLang="en-US" sz="1600"/>
              <a:t> the first periodic table of the elements. (credit a: modification of work by Serge Lachinov; credit b: modification of work by “Den fjättrade ankan”/Wikimedia Commons)</a:t>
            </a:r>
          </a:p>
        </p:txBody>
      </p:sp>
      <p:pic>
        <p:nvPicPr>
          <p:cNvPr id="76804"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Placeholder 1" descr="CNX_Chem_02_05_PerTable1.jpg"/>
          <p:cNvPicPr>
            <a:picLocks noChangeAspect="1"/>
          </p:cNvPicPr>
          <p:nvPr/>
        </p:nvPicPr>
        <p:blipFill>
          <a:blip r:embed="rId2">
            <a:extLst>
              <a:ext uri="{28A0092B-C50C-407E-A947-70E740481C1C}">
                <a14:useLocalDpi xmlns:a14="http://schemas.microsoft.com/office/drawing/2010/main" val="0"/>
              </a:ext>
            </a:extLst>
          </a:blip>
          <a:srcRect l="-40019" r="-40019"/>
          <a:stretch>
            <a:fillRect/>
          </a:stretch>
        </p:blipFill>
        <p:spPr bwMode="auto">
          <a:xfrm>
            <a:off x="-2057400" y="457200"/>
            <a:ext cx="131064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endParaRPr lang="en-US" altLang="en-US"/>
          </a:p>
        </p:txBody>
      </p:sp>
      <p:sp>
        <p:nvSpPr>
          <p:cNvPr id="78850" name="Content Placeholder 2"/>
          <p:cNvSpPr>
            <a:spLocks noGrp="1"/>
          </p:cNvSpPr>
          <p:nvPr>
            <p:ph idx="1"/>
          </p:nvPr>
        </p:nvSpPr>
        <p:spPr/>
        <p:txBody>
          <a:bodyPr/>
          <a:lstStyle/>
          <a:p>
            <a:endParaRPr lang="en-US" altLang="en-US"/>
          </a:p>
        </p:txBody>
      </p:sp>
      <p:pic>
        <p:nvPicPr>
          <p:cNvPr id="78851" name="Picture 2" descr="http://media3.s-nbcnews.com/i/newscms/2014_18/416971/140502-science-periodic-table-elements_b2bbb9954b92280ff8011bdcee6e4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sz="4000">
                <a:latin typeface="Times New Roman" charset="0"/>
              </a:rPr>
              <a:t>The </a:t>
            </a:r>
            <a:r>
              <a:rPr lang="en-US" altLang="en-US" sz="4000" i="1">
                <a:latin typeface="Times New Roman" charset="0"/>
              </a:rPr>
              <a:t>Phlogiston</a:t>
            </a:r>
            <a:r>
              <a:rPr lang="en-US" altLang="en-US" sz="4000">
                <a:latin typeface="Times New Roman" charset="0"/>
              </a:rPr>
              <a:t> Theory?</a:t>
            </a:r>
          </a:p>
        </p:txBody>
      </p:sp>
      <p:sp>
        <p:nvSpPr>
          <p:cNvPr id="6147" name="Rectangle 3"/>
          <p:cNvSpPr>
            <a:spLocks noGrp="1" noChangeArrowheads="1"/>
          </p:cNvSpPr>
          <p:nvPr>
            <p:ph type="body" idx="1"/>
          </p:nvPr>
        </p:nvSpPr>
        <p:spPr>
          <a:xfrm>
            <a:off x="457200" y="1600200"/>
            <a:ext cx="8229600" cy="4724400"/>
          </a:xfrm>
        </p:spPr>
        <p:txBody>
          <a:bodyPr/>
          <a:lstStyle/>
          <a:p>
            <a:pPr eaLnBrk="1" hangingPunct="1">
              <a:defRPr/>
            </a:pPr>
            <a:r>
              <a:rPr lang="en-US" altLang="en-US" sz="2800" dirty="0" smtClean="0">
                <a:latin typeface="Times New Roman" pitchFamily="18" charset="0"/>
                <a:ea typeface="+mn-ea"/>
              </a:rPr>
              <a:t>Georg Stahl (1659-1735) proposed the </a:t>
            </a:r>
            <a:r>
              <a:rPr lang="en-US" altLang="en-US" sz="2800" i="1" dirty="0" smtClean="0">
                <a:latin typeface="Times New Roman" pitchFamily="18" charset="0"/>
                <a:ea typeface="+mn-ea"/>
              </a:rPr>
              <a:t>phlogiston</a:t>
            </a:r>
            <a:r>
              <a:rPr lang="en-US" altLang="en-US" sz="2800" dirty="0" smtClean="0">
                <a:latin typeface="Times New Roman" pitchFamily="18" charset="0"/>
                <a:ea typeface="+mn-ea"/>
              </a:rPr>
              <a:t> theory</a:t>
            </a:r>
            <a:r>
              <a:rPr lang="en-US" altLang="en-US" sz="2800" dirty="0">
                <a:latin typeface="Times New Roman" pitchFamily="18" charset="0"/>
                <a:ea typeface="+mn-ea"/>
              </a:rPr>
              <a:t> </a:t>
            </a:r>
            <a:r>
              <a:rPr lang="en-US" altLang="en-US" sz="2800" dirty="0" smtClean="0">
                <a:latin typeface="Times New Roman" pitchFamily="18" charset="0"/>
                <a:ea typeface="+mn-ea"/>
              </a:rPr>
              <a:t>to explain combustion: </a:t>
            </a:r>
          </a:p>
          <a:p>
            <a:pPr lvl="1" eaLnBrk="1" hangingPunct="1">
              <a:buFontTx/>
              <a:buAutoNum type="arabicPeriod"/>
              <a:defRPr/>
            </a:pPr>
            <a:r>
              <a:rPr lang="en-US" altLang="en-US" dirty="0" smtClean="0">
                <a:latin typeface="Times New Roman" pitchFamily="18" charset="0"/>
              </a:rPr>
              <a:t> Combustible materials contain </a:t>
            </a:r>
            <a:r>
              <a:rPr lang="en-US" altLang="en-US" i="1" dirty="0" smtClean="0">
                <a:latin typeface="Times New Roman" pitchFamily="18" charset="0"/>
              </a:rPr>
              <a:t>phlogiston</a:t>
            </a:r>
            <a:r>
              <a:rPr lang="en-US" altLang="en-US" dirty="0" smtClean="0">
                <a:latin typeface="Times New Roman" pitchFamily="18" charset="0"/>
              </a:rPr>
              <a:t>; </a:t>
            </a:r>
          </a:p>
          <a:p>
            <a:pPr lvl="1" eaLnBrk="1" hangingPunct="1">
              <a:buFontTx/>
              <a:buAutoNum type="arabicPeriod"/>
              <a:defRPr/>
            </a:pPr>
            <a:r>
              <a:rPr lang="en-US" altLang="en-US" dirty="0" smtClean="0">
                <a:latin typeface="Times New Roman" pitchFamily="18" charset="0"/>
              </a:rPr>
              <a:t> When </a:t>
            </a:r>
            <a:r>
              <a:rPr lang="en-US" altLang="en-US" dirty="0">
                <a:latin typeface="Times New Roman" pitchFamily="18" charset="0"/>
              </a:rPr>
              <a:t>a</a:t>
            </a:r>
            <a:r>
              <a:rPr lang="en-US" altLang="en-US" dirty="0" smtClean="0">
                <a:latin typeface="Times New Roman" pitchFamily="18" charset="0"/>
              </a:rPr>
              <a:t> substance burns it loses </a:t>
            </a:r>
            <a:r>
              <a:rPr lang="en-US" altLang="en-US" i="1" dirty="0" smtClean="0">
                <a:latin typeface="Times New Roman" pitchFamily="18" charset="0"/>
              </a:rPr>
              <a:t>phlogiston</a:t>
            </a:r>
            <a:r>
              <a:rPr lang="en-US" altLang="en-US" dirty="0" smtClean="0">
                <a:latin typeface="Times New Roman" pitchFamily="18" charset="0"/>
              </a:rPr>
              <a:t>, so that the mass decreases;</a:t>
            </a:r>
          </a:p>
          <a:p>
            <a:pPr lvl="1" eaLnBrk="1" hangingPunct="1">
              <a:buFontTx/>
              <a:buAutoNum type="arabicPeriod"/>
              <a:defRPr/>
            </a:pPr>
            <a:r>
              <a:rPr lang="en-US" altLang="en-US" dirty="0" smtClean="0">
                <a:latin typeface="Times New Roman" pitchFamily="18" charset="0"/>
              </a:rPr>
              <a:t> Non-combustible substances do not contain </a:t>
            </a:r>
            <a:r>
              <a:rPr lang="en-US" altLang="en-US" i="1" dirty="0" smtClean="0">
                <a:latin typeface="Times New Roman" pitchFamily="18" charset="0"/>
              </a:rPr>
              <a:t>phlogiston</a:t>
            </a:r>
            <a:r>
              <a:rPr lang="en-US" altLang="en-US" dirty="0" smtClean="0">
                <a:latin typeface="Times New Roman" pitchFamily="18" charset="0"/>
              </a:rPr>
              <a:t>.</a:t>
            </a:r>
          </a:p>
          <a:p>
            <a:pPr lvl="1" eaLnBrk="1" hangingPunct="1">
              <a:buFontTx/>
              <a:buAutoNum type="arabicPeriod"/>
              <a:defRPr/>
            </a:pPr>
            <a:r>
              <a:rPr lang="en-US" altLang="en-US" dirty="0" smtClean="0">
                <a:latin typeface="Times New Roman" pitchFamily="18" charset="0"/>
              </a:rPr>
              <a:t>When a candle burns in a closed jar, it burns for a while before the flame goes out; this is because the air in the jar is saturated with </a:t>
            </a:r>
            <a:r>
              <a:rPr lang="en-US" altLang="en-US" i="1" dirty="0" smtClean="0">
                <a:latin typeface="Times New Roman" pitchFamily="18" charset="0"/>
              </a:rPr>
              <a:t>phlogiston</a:t>
            </a:r>
            <a:r>
              <a:rPr lang="en-US" altLang="en-US" dirty="0" smtClean="0">
                <a:latin typeface="Times New Roman" pitchFamily="18" charset="0"/>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altLang="en-US">
                <a:latin typeface="Times" charset="0"/>
              </a:rPr>
              <a:t>Periodic Table</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a:latin typeface="Times" charset="0"/>
              </a:rPr>
              <a:t>The modern Periodic Table is divided into 18 columns (</a:t>
            </a:r>
            <a:r>
              <a:rPr lang="en-US" altLang="en-US" i="1">
                <a:latin typeface="Times" charset="0"/>
              </a:rPr>
              <a:t>groups</a:t>
            </a:r>
            <a:r>
              <a:rPr lang="en-US" altLang="en-US">
                <a:latin typeface="Times" charset="0"/>
              </a:rPr>
              <a:t>) and 7 rows (</a:t>
            </a:r>
            <a:r>
              <a:rPr lang="en-US" altLang="en-US" i="1">
                <a:latin typeface="Times" charset="0"/>
              </a:rPr>
              <a:t>periods</a:t>
            </a:r>
            <a:r>
              <a:rPr lang="en-US" altLang="en-US">
                <a:latin typeface="Times" charset="0"/>
              </a:rPr>
              <a:t>).</a:t>
            </a:r>
          </a:p>
          <a:p>
            <a:pPr eaLnBrk="1" hangingPunct="1">
              <a:lnSpc>
                <a:spcPct val="90000"/>
              </a:lnSpc>
            </a:pPr>
            <a:r>
              <a:rPr lang="en-US" altLang="en-US" i="1">
                <a:latin typeface="Times" charset="0"/>
              </a:rPr>
              <a:t>Groups</a:t>
            </a:r>
            <a:r>
              <a:rPr lang="en-US" altLang="en-US">
                <a:latin typeface="Times" charset="0"/>
              </a:rPr>
              <a:t> are numbered 1 – 18 in the IUPAC configuration, or 1A – 8A and 1B – 8B in the ACS configuration.</a:t>
            </a:r>
          </a:p>
          <a:p>
            <a:pPr eaLnBrk="1" hangingPunct="1">
              <a:lnSpc>
                <a:spcPct val="90000"/>
              </a:lnSpc>
            </a:pPr>
            <a:r>
              <a:rPr lang="en-US" altLang="en-US">
                <a:latin typeface="Times" charset="0"/>
              </a:rPr>
              <a:t>In each </a:t>
            </a:r>
            <a:r>
              <a:rPr lang="en-US" altLang="en-US" i="1">
                <a:latin typeface="Times" charset="0"/>
              </a:rPr>
              <a:t>period</a:t>
            </a:r>
            <a:r>
              <a:rPr lang="en-US" altLang="en-US">
                <a:latin typeface="Times" charset="0"/>
              </a:rPr>
              <a:t>, elements are arranged left-to-right in increasing atomic number;</a:t>
            </a:r>
          </a:p>
          <a:p>
            <a:pPr eaLnBrk="1" hangingPunct="1">
              <a:lnSpc>
                <a:spcPct val="90000"/>
              </a:lnSpc>
            </a:pPr>
            <a:r>
              <a:rPr lang="en-US" altLang="en-US">
                <a:latin typeface="Times" charset="0"/>
              </a:rPr>
              <a:t>Within each </a:t>
            </a:r>
            <a:r>
              <a:rPr lang="en-US" altLang="en-US" i="1">
                <a:latin typeface="Times" charset="0"/>
              </a:rPr>
              <a:t>group</a:t>
            </a:r>
            <a:r>
              <a:rPr lang="en-US" altLang="en-US">
                <a:latin typeface="Times" charset="0"/>
              </a:rPr>
              <a:t>, elements share similar chemical and physical characteristics.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57200" y="381000"/>
            <a:ext cx="8229600" cy="762000"/>
          </a:xfrm>
        </p:spPr>
        <p:txBody>
          <a:bodyPr/>
          <a:lstStyle/>
          <a:p>
            <a:pPr eaLnBrk="1" hangingPunct="1"/>
            <a:r>
              <a:rPr lang="en-US" altLang="en-US" sz="4000">
                <a:latin typeface="Times" charset="0"/>
              </a:rPr>
              <a:t>Major Classifications of Elements</a:t>
            </a:r>
          </a:p>
        </p:txBody>
      </p:sp>
      <p:sp>
        <p:nvSpPr>
          <p:cNvPr id="22531" name="Rectangle 3"/>
          <p:cNvSpPr>
            <a:spLocks noGrp="1" noChangeArrowheads="1"/>
          </p:cNvSpPr>
          <p:nvPr>
            <p:ph type="body" idx="1"/>
          </p:nvPr>
        </p:nvSpPr>
        <p:spPr>
          <a:xfrm>
            <a:off x="457200" y="1295400"/>
            <a:ext cx="8229600" cy="5181600"/>
          </a:xfrm>
        </p:spPr>
        <p:txBody>
          <a:bodyPr/>
          <a:lstStyle/>
          <a:p>
            <a:pPr eaLnBrk="1" hangingPunct="1">
              <a:lnSpc>
                <a:spcPct val="90000"/>
              </a:lnSpc>
            </a:pPr>
            <a:r>
              <a:rPr lang="en-US" altLang="en-US">
                <a:latin typeface="Times" charset="0"/>
              </a:rPr>
              <a:t>Main group or representative elements:</a:t>
            </a:r>
          </a:p>
          <a:p>
            <a:pPr marL="990600" lvl="1" indent="-533400" eaLnBrk="1" hangingPunct="1">
              <a:lnSpc>
                <a:spcPct val="90000"/>
              </a:lnSpc>
              <a:buFontTx/>
              <a:buAutoNum type="arabicPeriod"/>
            </a:pPr>
            <a:r>
              <a:rPr lang="en-US" altLang="en-US">
                <a:latin typeface="Times" charset="0"/>
              </a:rPr>
              <a:t>Group 1A (1): the alkali metals; </a:t>
            </a:r>
          </a:p>
          <a:p>
            <a:pPr marL="990600" lvl="1" indent="-533400" eaLnBrk="1" hangingPunct="1">
              <a:lnSpc>
                <a:spcPct val="90000"/>
              </a:lnSpc>
              <a:buFontTx/>
              <a:buAutoNum type="arabicPeriod"/>
            </a:pPr>
            <a:r>
              <a:rPr lang="en-US" altLang="en-US">
                <a:latin typeface="Times" charset="0"/>
              </a:rPr>
              <a:t>Group 2A (2): the alkaline Earth metals; </a:t>
            </a:r>
          </a:p>
          <a:p>
            <a:pPr marL="990600" lvl="1" indent="-533400" eaLnBrk="1" hangingPunct="1">
              <a:lnSpc>
                <a:spcPct val="90000"/>
              </a:lnSpc>
              <a:buFontTx/>
              <a:buAutoNum type="arabicPeriod"/>
            </a:pPr>
            <a:r>
              <a:rPr lang="en-US" altLang="en-US">
                <a:latin typeface="Times" charset="0"/>
              </a:rPr>
              <a:t>Groups 3A (13), 4A (14), 5A (15), and 6A (16), </a:t>
            </a:r>
          </a:p>
          <a:p>
            <a:pPr marL="990600" lvl="1" indent="-533400" eaLnBrk="1" hangingPunct="1">
              <a:lnSpc>
                <a:spcPct val="90000"/>
              </a:lnSpc>
              <a:buFontTx/>
              <a:buAutoNum type="arabicPeriod"/>
            </a:pPr>
            <a:r>
              <a:rPr lang="en-US" altLang="en-US">
                <a:latin typeface="Times" charset="0"/>
              </a:rPr>
              <a:t>Group 7A (17): the halogens, and </a:t>
            </a:r>
          </a:p>
          <a:p>
            <a:pPr marL="990600" lvl="1" indent="-533400" eaLnBrk="1" hangingPunct="1">
              <a:lnSpc>
                <a:spcPct val="90000"/>
              </a:lnSpc>
              <a:buFontTx/>
              <a:buAutoNum type="arabicPeriod"/>
            </a:pPr>
            <a:r>
              <a:rPr lang="en-US" altLang="en-US">
                <a:latin typeface="Times" charset="0"/>
              </a:rPr>
              <a:t>Group 8A (18): the noble gases.</a:t>
            </a:r>
          </a:p>
          <a:p>
            <a:pPr eaLnBrk="1" hangingPunct="1">
              <a:lnSpc>
                <a:spcPct val="90000"/>
              </a:lnSpc>
            </a:pPr>
            <a:r>
              <a:rPr lang="en-US" altLang="en-US">
                <a:latin typeface="Times" charset="0"/>
              </a:rPr>
              <a:t>Transition metals:</a:t>
            </a:r>
          </a:p>
          <a:p>
            <a:pPr marL="990600" lvl="1" indent="-533400" eaLnBrk="1" hangingPunct="1">
              <a:lnSpc>
                <a:spcPct val="90000"/>
              </a:lnSpc>
              <a:buFontTx/>
              <a:buNone/>
            </a:pPr>
            <a:r>
              <a:rPr lang="en-US" altLang="en-US">
                <a:latin typeface="Times" charset="0"/>
              </a:rPr>
              <a:t>	Groups 3B (3) – 2B (12) ; contains heavy metals.</a:t>
            </a:r>
          </a:p>
          <a:p>
            <a:pPr eaLnBrk="1" hangingPunct="1"/>
            <a:r>
              <a:rPr lang="en-US" altLang="en-US">
                <a:latin typeface="Times New Roman" charset="0"/>
                <a:ea typeface="Times New Roman" charset="0"/>
                <a:cs typeface="Times New Roman" charset="0"/>
              </a:rPr>
              <a:t>Metalloids (semi-metals):</a:t>
            </a:r>
          </a:p>
          <a:p>
            <a:pPr eaLnBrk="1" hangingPunct="1">
              <a:buFontTx/>
              <a:buNone/>
            </a:pPr>
            <a:r>
              <a:rPr lang="en-US" altLang="en-US"/>
              <a:t>	</a:t>
            </a:r>
            <a:r>
              <a:rPr lang="en-US" altLang="en-US" sz="2800">
                <a:latin typeface="Times New Roman" charset="0"/>
                <a:ea typeface="Times New Roman" charset="0"/>
                <a:cs typeface="Times New Roman" charset="0"/>
              </a:rPr>
              <a:t>	B, Si, Ge, As, Sb, Te, Po and At</a:t>
            </a:r>
          </a:p>
          <a:p>
            <a:pPr marL="990600" lvl="1" indent="-533400" eaLnBrk="1" hangingPunct="1">
              <a:lnSpc>
                <a:spcPct val="90000"/>
              </a:lnSpc>
              <a:buFontTx/>
              <a:buNone/>
            </a:pPr>
            <a:endParaRPr lang="en-US" altLang="en-US">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altLang="en-US" sz="3200">
                <a:latin typeface="Times" charset="0"/>
              </a:rPr>
              <a:t>Classification of Elements in The Periodic Table</a:t>
            </a:r>
          </a:p>
        </p:txBody>
      </p:sp>
      <p:pic>
        <p:nvPicPr>
          <p:cNvPr id="81922"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600200"/>
            <a:ext cx="6858000" cy="3592513"/>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Groups with Special Names</a:t>
            </a:r>
          </a:p>
        </p:txBody>
      </p:sp>
      <p:pic>
        <p:nvPicPr>
          <p:cNvPr id="82946" name="Picture Placeholder 1" descr="CNX_Chem_02_05_PerTable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957" r="-17957"/>
          <a:stretch>
            <a:fillRect/>
          </a:stretch>
        </p:blipFill>
        <p:spPr>
          <a:xfrm>
            <a:off x="457200" y="1371600"/>
            <a:ext cx="8062913" cy="3500438"/>
          </a:xfrm>
        </p:spPr>
      </p:pic>
      <p:sp>
        <p:nvSpPr>
          <p:cNvPr id="82947" name="Text Placeholder 6"/>
          <p:cNvSpPr>
            <a:spLocks noGrp="1"/>
          </p:cNvSpPr>
          <p:nvPr>
            <p:ph type="body" sz="quarter" idx="14"/>
          </p:nvPr>
        </p:nvSpPr>
        <p:spPr>
          <a:xfrm>
            <a:off x="457200" y="5105400"/>
            <a:ext cx="8062913" cy="947738"/>
          </a:xfrm>
        </p:spPr>
        <p:txBody>
          <a:bodyPr/>
          <a:lstStyle/>
          <a:p>
            <a:r>
              <a:rPr lang="en-US" altLang="en-US" sz="1600"/>
              <a:t>The periodic table organizes elements with similar properties into groups.</a:t>
            </a:r>
          </a:p>
        </p:txBody>
      </p:sp>
      <p:pic>
        <p:nvPicPr>
          <p:cNvPr id="82948"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457200" y="457200"/>
            <a:ext cx="8229600" cy="868363"/>
          </a:xfrm>
        </p:spPr>
        <p:txBody>
          <a:bodyPr/>
          <a:lstStyle/>
          <a:p>
            <a:pPr eaLnBrk="1" hangingPunct="1"/>
            <a:r>
              <a:rPr lang="en-US" altLang="en-US" sz="3600">
                <a:latin typeface="Times" charset="0"/>
              </a:rPr>
              <a:t>Characteristics of Metals</a:t>
            </a:r>
          </a:p>
        </p:txBody>
      </p:sp>
      <p:sp>
        <p:nvSpPr>
          <p:cNvPr id="21507" name="Rectangle 3"/>
          <p:cNvSpPr>
            <a:spLocks noGrp="1" noChangeArrowheads="1"/>
          </p:cNvSpPr>
          <p:nvPr>
            <p:ph type="body" idx="1"/>
          </p:nvPr>
        </p:nvSpPr>
        <p:spPr>
          <a:xfrm>
            <a:off x="457200" y="1676400"/>
            <a:ext cx="8229600" cy="4953000"/>
          </a:xfrm>
        </p:spPr>
        <p:txBody>
          <a:bodyPr/>
          <a:lstStyle/>
          <a:p>
            <a:pPr marL="0" indent="0" eaLnBrk="1" hangingPunct="1">
              <a:lnSpc>
                <a:spcPct val="80000"/>
              </a:lnSpc>
              <a:buFontTx/>
              <a:buNone/>
            </a:pPr>
            <a:endParaRPr lang="en-US" altLang="en-US">
              <a:latin typeface="Times" charset="0"/>
            </a:endParaRPr>
          </a:p>
          <a:p>
            <a:pPr marL="990600" lvl="1" indent="-533400" eaLnBrk="1" hangingPunct="1">
              <a:lnSpc>
                <a:spcPct val="80000"/>
              </a:lnSpc>
              <a:buFontTx/>
              <a:buAutoNum type="arabicPeriod"/>
            </a:pPr>
            <a:r>
              <a:rPr lang="en-US" altLang="en-US">
                <a:latin typeface="Times" charset="0"/>
              </a:rPr>
              <a:t>Solid, except mercury; have shiny appearance;</a:t>
            </a:r>
          </a:p>
          <a:p>
            <a:pPr marL="990600" lvl="1" indent="-533400" eaLnBrk="1" hangingPunct="1">
              <a:lnSpc>
                <a:spcPct val="80000"/>
              </a:lnSpc>
              <a:buFontTx/>
              <a:buAutoNum type="arabicPeriod"/>
            </a:pPr>
            <a:r>
              <a:rPr lang="en-US" altLang="en-US">
                <a:latin typeface="Times" charset="0"/>
              </a:rPr>
              <a:t>Good conductors of heat and electricity;</a:t>
            </a:r>
          </a:p>
          <a:p>
            <a:pPr marL="990600" lvl="1" indent="-533400" eaLnBrk="1" hangingPunct="1">
              <a:lnSpc>
                <a:spcPct val="80000"/>
              </a:lnSpc>
              <a:buFontTx/>
              <a:buAutoNum type="arabicPeriod"/>
            </a:pPr>
            <a:r>
              <a:rPr lang="en-US" altLang="en-US">
                <a:latin typeface="Times" charset="0"/>
              </a:rPr>
              <a:t>Malleable and ductile;</a:t>
            </a:r>
          </a:p>
          <a:p>
            <a:pPr marL="990600" lvl="1" indent="-533400" eaLnBrk="1" hangingPunct="1">
              <a:lnSpc>
                <a:spcPct val="80000"/>
              </a:lnSpc>
              <a:buFontTx/>
              <a:buAutoNum type="arabicPeriod"/>
            </a:pPr>
            <a:r>
              <a:rPr lang="en-US" altLang="en-US">
                <a:latin typeface="Times" charset="0"/>
              </a:rPr>
              <a:t>Only react with nonmetals; </a:t>
            </a:r>
          </a:p>
          <a:p>
            <a:pPr marL="990600" lvl="1" indent="-533400" eaLnBrk="1" hangingPunct="1">
              <a:lnSpc>
                <a:spcPct val="80000"/>
              </a:lnSpc>
              <a:buFontTx/>
              <a:buAutoNum type="arabicPeriod"/>
            </a:pPr>
            <a:r>
              <a:rPr lang="en-US" altLang="en-US">
                <a:latin typeface="Times" charset="0"/>
              </a:rPr>
              <a:t>Metals lose electrons and become </a:t>
            </a:r>
            <a:r>
              <a:rPr lang="en-US" altLang="en-US" i="1">
                <a:latin typeface="Times" charset="0"/>
              </a:rPr>
              <a:t>cations</a:t>
            </a:r>
            <a:r>
              <a:rPr lang="en-US" altLang="en-US">
                <a:latin typeface="Times" charset="0"/>
              </a:rPr>
              <a:t>; </a:t>
            </a:r>
          </a:p>
          <a:p>
            <a:pPr marL="990600" lvl="1" indent="-533400" eaLnBrk="1" hangingPunct="1">
              <a:lnSpc>
                <a:spcPct val="80000"/>
              </a:lnSpc>
              <a:buFontTx/>
              <a:buAutoNum type="arabicPeriod"/>
            </a:pPr>
            <a:r>
              <a:rPr lang="en-US" altLang="en-US">
                <a:latin typeface="Times" charset="0"/>
              </a:rPr>
              <a:t>Metals cannot react with one another.</a:t>
            </a:r>
          </a:p>
          <a:p>
            <a:pPr marL="990600" lvl="1" indent="-533400" eaLnBrk="1" hangingPunct="1">
              <a:lnSpc>
                <a:spcPct val="80000"/>
              </a:lnSpc>
              <a:buFontTx/>
              <a:buAutoNum type="arabicPeriod"/>
            </a:pPr>
            <a:r>
              <a:rPr lang="en-US" altLang="en-US">
                <a:latin typeface="Times" charset="0"/>
              </a:rPr>
              <a:t>Compounds of metals are primarily </a:t>
            </a:r>
            <a:r>
              <a:rPr lang="en-US" altLang="en-US" i="1">
                <a:latin typeface="Times" charset="0"/>
              </a:rPr>
              <a:t>ionic</a:t>
            </a:r>
            <a:r>
              <a:rPr lang="en-US" altLang="en-US">
                <a:latin typeface="Times"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381000"/>
            <a:ext cx="8229600" cy="1143000"/>
          </a:xfrm>
        </p:spPr>
        <p:txBody>
          <a:bodyPr/>
          <a:lstStyle/>
          <a:p>
            <a:r>
              <a:rPr lang="en-US" altLang="en-US" sz="3600">
                <a:latin typeface="Times" charset="0"/>
              </a:rPr>
              <a:t>Characteristics of Nonmetals</a:t>
            </a:r>
            <a:endParaRPr lang="en-US" altLang="en-US" sz="3600"/>
          </a:p>
        </p:txBody>
      </p:sp>
      <p:sp>
        <p:nvSpPr>
          <p:cNvPr id="84994" name="Content Placeholder 2"/>
          <p:cNvSpPr>
            <a:spLocks noGrp="1"/>
          </p:cNvSpPr>
          <p:nvPr>
            <p:ph idx="1"/>
          </p:nvPr>
        </p:nvSpPr>
        <p:spPr>
          <a:xfrm>
            <a:off x="457200" y="1752600"/>
            <a:ext cx="8229600" cy="4144963"/>
          </a:xfrm>
        </p:spPr>
        <p:txBody>
          <a:bodyPr/>
          <a:lstStyle/>
          <a:p>
            <a:pPr marL="0" indent="0" eaLnBrk="1" hangingPunct="1">
              <a:lnSpc>
                <a:spcPct val="80000"/>
              </a:lnSpc>
              <a:buFontTx/>
              <a:buNone/>
            </a:pPr>
            <a:endParaRPr lang="en-US" altLang="en-US">
              <a:latin typeface="Times" charset="0"/>
            </a:endParaRPr>
          </a:p>
          <a:p>
            <a:pPr marL="990600" lvl="1" indent="-533400" eaLnBrk="1" hangingPunct="1">
              <a:lnSpc>
                <a:spcPct val="80000"/>
              </a:lnSpc>
              <a:buFontTx/>
              <a:buAutoNum type="arabicPeriod"/>
            </a:pPr>
            <a:r>
              <a:rPr lang="en-US" altLang="en-US">
                <a:latin typeface="Times" charset="0"/>
              </a:rPr>
              <a:t>Mainly gases; bromine is liquid; few are solids;</a:t>
            </a:r>
          </a:p>
          <a:p>
            <a:pPr marL="990600" lvl="1" indent="-533400" eaLnBrk="1" hangingPunct="1">
              <a:lnSpc>
                <a:spcPct val="80000"/>
              </a:lnSpc>
              <a:buFontTx/>
              <a:buAutoNum type="arabicPeriod"/>
            </a:pPr>
            <a:r>
              <a:rPr lang="en-US" altLang="en-US">
                <a:latin typeface="Times" charset="0"/>
              </a:rPr>
              <a:t>Poor conductors of electricity;</a:t>
            </a:r>
          </a:p>
          <a:p>
            <a:pPr marL="990600" lvl="1" indent="-533400" eaLnBrk="1" hangingPunct="1">
              <a:lnSpc>
                <a:spcPct val="80000"/>
              </a:lnSpc>
              <a:buFontTx/>
              <a:buAutoNum type="arabicPeriod"/>
            </a:pPr>
            <a:r>
              <a:rPr lang="en-US" altLang="en-US">
                <a:latin typeface="Times" charset="0"/>
              </a:rPr>
              <a:t>Solids are brittle and not lustrous.</a:t>
            </a:r>
          </a:p>
          <a:p>
            <a:pPr marL="990600" lvl="1" indent="-533400" eaLnBrk="1" hangingPunct="1">
              <a:lnSpc>
                <a:spcPct val="80000"/>
              </a:lnSpc>
              <a:buFontTx/>
              <a:buAutoNum type="arabicPeriod"/>
            </a:pPr>
            <a:r>
              <a:rPr lang="en-US" altLang="en-US">
                <a:latin typeface="Times" charset="0"/>
              </a:rPr>
              <a:t>In reactions with metals, nonmetals gain electrons and become </a:t>
            </a:r>
            <a:r>
              <a:rPr lang="en-US" altLang="en-US" i="1">
                <a:latin typeface="Times" charset="0"/>
              </a:rPr>
              <a:t>anions</a:t>
            </a:r>
            <a:r>
              <a:rPr lang="en-US" altLang="en-US">
                <a:latin typeface="Times" charset="0"/>
              </a:rPr>
              <a:t>; </a:t>
            </a:r>
          </a:p>
          <a:p>
            <a:pPr marL="990600" lvl="1" indent="-533400" eaLnBrk="1" hangingPunct="1">
              <a:lnSpc>
                <a:spcPct val="80000"/>
              </a:lnSpc>
              <a:buFontTx/>
              <a:buAutoNum type="arabicPeriod"/>
            </a:pPr>
            <a:r>
              <a:rPr lang="en-US" altLang="en-US">
                <a:latin typeface="Times" charset="0"/>
              </a:rPr>
              <a:t>Nonmetals also react with one another or with metalloids to form molecular compounds.</a:t>
            </a:r>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1477962"/>
          </a:xfrm>
        </p:spPr>
        <p:txBody>
          <a:bodyPr/>
          <a:lstStyle/>
          <a:p>
            <a:r>
              <a:rPr lang="en-US" altLang="en-US" sz="4000">
                <a:latin typeface="Times" charset="0"/>
              </a:rPr>
              <a:t>Characteristics of Metalloids</a:t>
            </a:r>
            <a:br>
              <a:rPr lang="en-US" altLang="en-US" sz="4000">
                <a:latin typeface="Times" charset="0"/>
              </a:rPr>
            </a:br>
            <a:r>
              <a:rPr lang="en-US" altLang="en-US" sz="4000">
                <a:latin typeface="Times" charset="0"/>
              </a:rPr>
              <a:t>(Semi-metals)</a:t>
            </a:r>
            <a:endParaRPr lang="en-US" altLang="en-US" sz="4000"/>
          </a:p>
        </p:txBody>
      </p:sp>
      <p:sp>
        <p:nvSpPr>
          <p:cNvPr id="86018" name="Content Placeholder 2"/>
          <p:cNvSpPr>
            <a:spLocks noGrp="1"/>
          </p:cNvSpPr>
          <p:nvPr>
            <p:ph idx="1"/>
          </p:nvPr>
        </p:nvSpPr>
        <p:spPr>
          <a:xfrm>
            <a:off x="457200" y="2057400"/>
            <a:ext cx="8229600" cy="4068763"/>
          </a:xfrm>
        </p:spPr>
        <p:txBody>
          <a:bodyPr/>
          <a:lstStyle/>
          <a:p>
            <a:pPr marL="0" indent="0" eaLnBrk="1" hangingPunct="1">
              <a:lnSpc>
                <a:spcPct val="80000"/>
              </a:lnSpc>
              <a:buFontTx/>
              <a:buNone/>
            </a:pPr>
            <a:endParaRPr lang="en-US" altLang="en-US" sz="2800">
              <a:latin typeface="Times" charset="0"/>
            </a:endParaRPr>
          </a:p>
          <a:p>
            <a:pPr marL="990600" lvl="1" indent="-533400" eaLnBrk="1" hangingPunct="1">
              <a:lnSpc>
                <a:spcPct val="80000"/>
              </a:lnSpc>
              <a:buFontTx/>
              <a:buAutoNum type="arabicPeriod"/>
            </a:pPr>
            <a:r>
              <a:rPr lang="en-US" altLang="en-US">
                <a:latin typeface="Times" charset="0"/>
              </a:rPr>
              <a:t>Very hard; they covalent network solids; </a:t>
            </a:r>
          </a:p>
          <a:p>
            <a:pPr marL="990600" lvl="1" indent="-533400" eaLnBrk="1" hangingPunct="1">
              <a:lnSpc>
                <a:spcPct val="80000"/>
              </a:lnSpc>
              <a:buFontTx/>
              <a:buAutoNum type="arabicPeriod"/>
            </a:pPr>
            <a:r>
              <a:rPr lang="en-US" altLang="en-US">
                <a:latin typeface="Times" charset="0"/>
              </a:rPr>
              <a:t>Physically look like metals, but chemically behave like nonmetals;</a:t>
            </a:r>
          </a:p>
          <a:p>
            <a:pPr marL="990600" lvl="1" indent="-533400" eaLnBrk="1" hangingPunct="1">
              <a:lnSpc>
                <a:spcPct val="80000"/>
              </a:lnSpc>
              <a:buFontTx/>
              <a:buAutoNum type="arabicPeriod"/>
            </a:pPr>
            <a:r>
              <a:rPr lang="en-US" altLang="en-US">
                <a:latin typeface="Times" charset="0"/>
              </a:rPr>
              <a:t>Metalloids only react with nonmetals to form </a:t>
            </a:r>
            <a:r>
              <a:rPr lang="en-US" altLang="en-US" i="1">
                <a:latin typeface="Times" charset="0"/>
              </a:rPr>
              <a:t>molecular compounds</a:t>
            </a:r>
            <a:r>
              <a:rPr lang="en-US" altLang="en-US">
                <a:latin typeface="Times" charset="0"/>
              </a:rPr>
              <a:t>.</a:t>
            </a:r>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tLang="en-US" sz="4000">
                <a:latin typeface="Times" charset="0"/>
              </a:rPr>
              <a:t>Other Classifications of Elements</a:t>
            </a:r>
          </a:p>
        </p:txBody>
      </p:sp>
      <p:sp>
        <p:nvSpPr>
          <p:cNvPr id="23555" name="Rectangle 3"/>
          <p:cNvSpPr>
            <a:spLocks noGrp="1" noChangeArrowheads="1"/>
          </p:cNvSpPr>
          <p:nvPr>
            <p:ph type="body" idx="1"/>
          </p:nvPr>
        </p:nvSpPr>
        <p:spPr/>
        <p:txBody>
          <a:bodyPr/>
          <a:lstStyle/>
          <a:p>
            <a:pPr marL="609600" indent="-609600" eaLnBrk="1" hangingPunct="1"/>
            <a:r>
              <a:rPr lang="en-US" altLang="en-US">
                <a:latin typeface="Times" charset="0"/>
              </a:rPr>
              <a:t>Lanthanide series:</a:t>
            </a:r>
          </a:p>
          <a:p>
            <a:pPr marL="990600" lvl="1" indent="-533400" eaLnBrk="1" hangingPunct="1">
              <a:buFontTx/>
              <a:buNone/>
            </a:pPr>
            <a:r>
              <a:rPr lang="en-US" altLang="en-US">
                <a:latin typeface="Times" charset="0"/>
              </a:rPr>
              <a:t>	Elements after lanthanum (La): Ce, Pr, Nd, Pm, Sm, Eu, Gd, Tb, Dy, Ho, Er, Tm, Yb, and Lu;</a:t>
            </a:r>
          </a:p>
          <a:p>
            <a:pPr marL="990600" lvl="1" indent="-533400" eaLnBrk="1" hangingPunct="1">
              <a:buFontTx/>
              <a:buNone/>
            </a:pPr>
            <a:endParaRPr lang="en-US" altLang="en-US" sz="1200">
              <a:latin typeface="Times" charset="0"/>
            </a:endParaRPr>
          </a:p>
          <a:p>
            <a:pPr marL="609600" indent="-609600" eaLnBrk="1" hangingPunct="1"/>
            <a:r>
              <a:rPr lang="en-US" altLang="en-US">
                <a:latin typeface="Times" charset="0"/>
              </a:rPr>
              <a:t>Actinide series:</a:t>
            </a:r>
          </a:p>
          <a:p>
            <a:pPr marL="990600" lvl="1" indent="-533400" eaLnBrk="1" hangingPunct="1">
              <a:buFontTx/>
              <a:buAutoNum type="arabicPeriod"/>
            </a:pPr>
            <a:r>
              <a:rPr lang="en-US" altLang="en-US">
                <a:latin typeface="Times" charset="0"/>
              </a:rPr>
              <a:t>Elements after actinium (Ac): Th, Pa, U, Pu, Am, Cm, Bk, Cf, Es, Fm, Md, No, and Lr;</a:t>
            </a:r>
          </a:p>
          <a:p>
            <a:pPr marL="990600" lvl="1" indent="-533400" eaLnBrk="1" hangingPunct="1">
              <a:buFontTx/>
              <a:buAutoNum type="arabicPeriod"/>
            </a:pPr>
            <a:r>
              <a:rPr lang="en-US" altLang="en-US">
                <a:latin typeface="Times" charset="0"/>
              </a:rPr>
              <a:t>Mostly synthesized in particle accelerators and all are radioactive;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sz="4000">
                <a:latin typeface="Times New Roman" charset="0"/>
                <a:ea typeface="Times New Roman" charset="0"/>
                <a:cs typeface="Times New Roman" charset="0"/>
              </a:rPr>
              <a:t>Formula &amp; Naming System</a:t>
            </a:r>
          </a:p>
        </p:txBody>
      </p:sp>
      <p:sp>
        <p:nvSpPr>
          <p:cNvPr id="88066" name="Content Placeholder 2"/>
          <p:cNvSpPr>
            <a:spLocks noGrp="1"/>
          </p:cNvSpPr>
          <p:nvPr>
            <p:ph idx="1"/>
          </p:nvPr>
        </p:nvSpPr>
        <p:spPr/>
        <p:txBody>
          <a:bodyPr/>
          <a:lstStyle/>
          <a:p>
            <a:r>
              <a:rPr lang="en-US" altLang="en-US">
                <a:latin typeface="Times New Roman" charset="0"/>
                <a:ea typeface="Times New Roman" charset="0"/>
                <a:cs typeface="Times New Roman" charset="0"/>
              </a:rPr>
              <a:t>Ionic Compounds:</a:t>
            </a:r>
          </a:p>
          <a:p>
            <a:pPr marL="971550" lvl="1" indent="-514350">
              <a:buFontTx/>
              <a:buAutoNum type="arabicPeriod"/>
            </a:pPr>
            <a:r>
              <a:rPr lang="en-US" altLang="en-US">
                <a:latin typeface="Times New Roman" charset="0"/>
                <a:ea typeface="Times New Roman" charset="0"/>
                <a:cs typeface="Times New Roman" charset="0"/>
              </a:rPr>
              <a:t>Formula: cation (metal) first, followed by anion;</a:t>
            </a:r>
          </a:p>
          <a:p>
            <a:pPr marL="971550" lvl="1" indent="-514350">
              <a:buFontTx/>
              <a:buAutoNum type="arabicPeriod"/>
            </a:pPr>
            <a:r>
              <a:rPr lang="en-US" altLang="en-US">
                <a:latin typeface="Times New Roman" charset="0"/>
                <a:ea typeface="Times New Roman" charset="0"/>
                <a:cs typeface="Times New Roman" charset="0"/>
              </a:rPr>
              <a:t>Naming: name cation first, followed by anion</a:t>
            </a:r>
          </a:p>
          <a:p>
            <a:pPr marL="971550" lvl="1" indent="-514350">
              <a:buFontTx/>
              <a:buAutoNum type="arabicPeriod"/>
            </a:pPr>
            <a:r>
              <a:rPr lang="en-US" altLang="en-US">
                <a:latin typeface="Times New Roman" charset="0"/>
                <a:ea typeface="Times New Roman" charset="0"/>
                <a:cs typeface="Times New Roman" charset="0"/>
              </a:rPr>
              <a:t>Name of cations: same as name of elements;</a:t>
            </a:r>
          </a:p>
          <a:p>
            <a:pPr marL="971550" lvl="1" indent="-514350">
              <a:buFontTx/>
              <a:buAutoNum type="arabicPeriod"/>
            </a:pPr>
            <a:r>
              <a:rPr lang="en-US" altLang="en-US">
                <a:latin typeface="Times New Roman" charset="0"/>
                <a:ea typeface="Times New Roman" charset="0"/>
                <a:cs typeface="Times New Roman" charset="0"/>
              </a:rPr>
              <a:t>Name of anions: take first syllable of element’s name and add </a:t>
            </a:r>
            <a:r>
              <a:rPr lang="en-US" altLang="en-US" b="1" i="1">
                <a:latin typeface="Times New Roman" charset="0"/>
                <a:ea typeface="Times New Roman" charset="0"/>
                <a:cs typeface="Times New Roman" charset="0"/>
              </a:rPr>
              <a:t>ide</a:t>
            </a:r>
            <a:r>
              <a:rPr lang="en-US" altLang="en-US">
                <a:latin typeface="Times New Roman" charset="0"/>
                <a:ea typeface="Times New Roman" charset="0"/>
                <a:cs typeface="Times New Roman" charset="0"/>
              </a:rPr>
              <a:t>; </a:t>
            </a:r>
          </a:p>
          <a:p>
            <a:pPr marL="971550" lvl="1" indent="-514350">
              <a:buFontTx/>
              <a:buNone/>
            </a:pPr>
            <a:r>
              <a:rPr lang="en-US" altLang="en-US" b="1">
                <a:latin typeface="Times New Roman" charset="0"/>
                <a:ea typeface="Times New Roman" charset="0"/>
                <a:cs typeface="Times New Roman" charset="0"/>
              </a:rPr>
              <a:t>	</a:t>
            </a:r>
            <a:r>
              <a:rPr lang="en-US" altLang="en-US">
                <a:latin typeface="Times New Roman" charset="0"/>
                <a:ea typeface="Times New Roman" charset="0"/>
                <a:cs typeface="Times New Roman" charset="0"/>
              </a:rPr>
              <a:t>Examples: 	oxygen becomes ox</a:t>
            </a:r>
            <a:r>
              <a:rPr lang="en-US" altLang="en-US" b="1" i="1">
                <a:latin typeface="Times New Roman" charset="0"/>
                <a:ea typeface="Times New Roman" charset="0"/>
                <a:cs typeface="Times New Roman" charset="0"/>
              </a:rPr>
              <a:t>ide</a:t>
            </a:r>
            <a:r>
              <a:rPr lang="en-US" altLang="en-US">
                <a:latin typeface="Times New Roman" charset="0"/>
                <a:ea typeface="Times New Roman" charset="0"/>
                <a:cs typeface="Times New Roman" charset="0"/>
              </a:rPr>
              <a:t>;</a:t>
            </a:r>
            <a:endParaRPr lang="en-US" altLang="en-US" i="1">
              <a:latin typeface="Times New Roman" charset="0"/>
              <a:ea typeface="Times New Roman" charset="0"/>
              <a:cs typeface="Times New Roman" charset="0"/>
            </a:endParaRPr>
          </a:p>
          <a:p>
            <a:pPr marL="971550" lvl="1" indent="-514350">
              <a:buFontTx/>
              <a:buNone/>
            </a:pPr>
            <a:r>
              <a:rPr lang="en-US" altLang="en-US" i="1">
                <a:latin typeface="Times New Roman" charset="0"/>
                <a:ea typeface="Times New Roman" charset="0"/>
                <a:cs typeface="Times New Roman" charset="0"/>
              </a:rPr>
              <a:t>			</a:t>
            </a:r>
            <a:r>
              <a:rPr lang="en-US" altLang="en-US">
                <a:latin typeface="Times New Roman" charset="0"/>
                <a:ea typeface="Times New Roman" charset="0"/>
                <a:cs typeface="Times New Roman" charset="0"/>
              </a:rPr>
              <a:t>chlorine becomes chlor</a:t>
            </a:r>
            <a:r>
              <a:rPr lang="en-US" altLang="en-US" b="1" i="1">
                <a:latin typeface="Times New Roman" charset="0"/>
                <a:ea typeface="Times New Roman" charset="0"/>
                <a:cs typeface="Times New Roman" charset="0"/>
              </a:rPr>
              <a:t>ide</a:t>
            </a:r>
            <a:r>
              <a:rPr lang="en-US" altLang="en-US">
                <a:latin typeface="Times New Roman" charset="0"/>
                <a:ea typeface="Times New Roman" charset="0"/>
                <a:cs typeface="Times New Roman" charset="0"/>
              </a:rPr>
              <a:t>;</a:t>
            </a:r>
          </a:p>
          <a:p>
            <a:pPr marL="971550" lvl="1" indent="-514350">
              <a:buFontTx/>
              <a:buNone/>
            </a:pPr>
            <a:r>
              <a:rPr lang="en-US" altLang="en-US">
                <a:latin typeface="Times New Roman" charset="0"/>
                <a:ea typeface="Times New Roman" charset="0"/>
                <a:cs typeface="Times New Roman" charset="0"/>
              </a:rPr>
              <a:t>			sulfur becomes sulf</a:t>
            </a:r>
            <a:r>
              <a:rPr lang="en-US" altLang="en-US" b="1" i="1">
                <a:latin typeface="Times New Roman" charset="0"/>
                <a:ea typeface="Times New Roman" charset="0"/>
                <a:cs typeface="Times New Roman" charset="0"/>
              </a:rPr>
              <a:t>ide</a:t>
            </a:r>
            <a:r>
              <a:rPr lang="en-US" altLang="en-US">
                <a:latin typeface="Times New Roman" charset="0"/>
                <a:ea typeface="Times New Roman" charset="0"/>
                <a:cs typeface="Times New Roman" charset="0"/>
              </a:rPr>
              <a:t>, etc…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en-US" sz="4000">
                <a:latin typeface="Times New Roman" charset="0"/>
                <a:ea typeface="Times New Roman" charset="0"/>
                <a:cs typeface="Times New Roman" charset="0"/>
              </a:rPr>
              <a:t>Formula &amp; Naming System</a:t>
            </a:r>
            <a:endParaRPr lang="en-US" altLang="en-US" sz="4000"/>
          </a:p>
        </p:txBody>
      </p:sp>
      <p:sp>
        <p:nvSpPr>
          <p:cNvPr id="89090" name="Content Placeholder 2"/>
          <p:cNvSpPr>
            <a:spLocks noGrp="1"/>
          </p:cNvSpPr>
          <p:nvPr>
            <p:ph idx="1"/>
          </p:nvPr>
        </p:nvSpPr>
        <p:spPr/>
        <p:txBody>
          <a:bodyPr/>
          <a:lstStyle/>
          <a:p>
            <a:r>
              <a:rPr lang="en-US" altLang="en-US">
                <a:latin typeface="Times New Roman" charset="0"/>
                <a:ea typeface="Times New Roman" charset="0"/>
                <a:cs typeface="Times New Roman" charset="0"/>
              </a:rPr>
              <a:t>Molecular Compounds:</a:t>
            </a:r>
          </a:p>
          <a:p>
            <a:pPr marL="971550" lvl="1" indent="-514350">
              <a:buFontTx/>
              <a:buAutoNum type="arabicPeriod"/>
            </a:pPr>
            <a:r>
              <a:rPr lang="en-US" altLang="en-US">
                <a:latin typeface="Times New Roman" charset="0"/>
                <a:ea typeface="Times New Roman" charset="0"/>
                <a:cs typeface="Times New Roman" charset="0"/>
              </a:rPr>
              <a:t>Formula: if both elements come from same group, element appears lower in the group is written first; if elements come from different groups, element with lower Group # is written first.</a:t>
            </a:r>
          </a:p>
          <a:p>
            <a:pPr marL="971550" lvl="1" indent="-514350">
              <a:buFontTx/>
              <a:buAutoNum type="arabicPeriod"/>
            </a:pPr>
            <a:r>
              <a:rPr lang="en-US" altLang="en-US">
                <a:latin typeface="Times New Roman" charset="0"/>
                <a:ea typeface="Times New Roman" charset="0"/>
                <a:cs typeface="Times New Roman" charset="0"/>
              </a:rPr>
              <a:t>Naming: element on left is named first without modification (like naming cation); </a:t>
            </a:r>
          </a:p>
          <a:p>
            <a:pPr marL="971550" lvl="1" indent="-514350">
              <a:buFontTx/>
              <a:buAutoNum type="arabicPeriod"/>
            </a:pPr>
            <a:r>
              <a:rPr lang="en-US" altLang="en-US">
                <a:latin typeface="Times New Roman" charset="0"/>
                <a:ea typeface="Times New Roman" charset="0"/>
                <a:cs typeface="Times New Roman" charset="0"/>
              </a:rPr>
              <a:t>The second element is named like anion.</a:t>
            </a:r>
          </a:p>
          <a:p>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74638"/>
            <a:ext cx="8229600" cy="868362"/>
          </a:xfrm>
        </p:spPr>
        <p:txBody>
          <a:bodyPr/>
          <a:lstStyle/>
          <a:p>
            <a:pPr eaLnBrk="1" hangingPunct="1"/>
            <a:r>
              <a:rPr lang="en-US" altLang="en-US" sz="3600" i="1">
                <a:latin typeface="Times" charset="0"/>
              </a:rPr>
              <a:t>Discovery of Scientific Laws</a:t>
            </a:r>
          </a:p>
        </p:txBody>
      </p:sp>
      <p:sp>
        <p:nvSpPr>
          <p:cNvPr id="34819" name="Rectangle 3"/>
          <p:cNvSpPr>
            <a:spLocks noGrp="1" noChangeArrowheads="1"/>
          </p:cNvSpPr>
          <p:nvPr>
            <p:ph type="body" idx="1"/>
          </p:nvPr>
        </p:nvSpPr>
        <p:spPr>
          <a:xfrm>
            <a:off x="457200" y="1371600"/>
            <a:ext cx="8229600" cy="5181600"/>
          </a:xfrm>
        </p:spPr>
        <p:txBody>
          <a:bodyPr/>
          <a:lstStyle/>
          <a:p>
            <a:pPr marL="609600" indent="-609600" eaLnBrk="1" hangingPunct="1"/>
            <a:r>
              <a:rPr lang="en-US" altLang="en-US" sz="2800">
                <a:latin typeface="Times" charset="0"/>
              </a:rPr>
              <a:t>Antoine Lavoisier (1743-1794) performed many </a:t>
            </a:r>
            <a:r>
              <a:rPr lang="en-US" altLang="en-US" sz="2800" i="1">
                <a:latin typeface="Times" charset="0"/>
              </a:rPr>
              <a:t>quantitative</a:t>
            </a:r>
            <a:r>
              <a:rPr lang="en-US" altLang="en-US" sz="2800">
                <a:latin typeface="Times" charset="0"/>
              </a:rPr>
              <a:t> experiments to study chemical reactions, including the combustion process, and discovered the </a:t>
            </a:r>
            <a:r>
              <a:rPr lang="en-US" altLang="en-US" sz="2800" i="1">
                <a:latin typeface="Times" charset="0"/>
              </a:rPr>
              <a:t>Law of the Conservation of Mass.</a:t>
            </a:r>
          </a:p>
          <a:p>
            <a:pPr marL="609600" indent="-609600" eaLnBrk="1" hangingPunct="1"/>
            <a:endParaRPr lang="en-US" altLang="en-US" sz="2800" i="1">
              <a:latin typeface="Times" charset="0"/>
            </a:endParaRPr>
          </a:p>
          <a:p>
            <a:pPr marL="609600" indent="-609600" eaLnBrk="1" hangingPunct="1"/>
            <a:r>
              <a:rPr lang="en-US" altLang="en-US" sz="2800">
                <a:latin typeface="Times" charset="0"/>
              </a:rPr>
              <a:t>Joseph Proust (1754-1826) also performed </a:t>
            </a:r>
            <a:r>
              <a:rPr lang="en-US" altLang="en-US" sz="2800" i="1">
                <a:latin typeface="Times" charset="0"/>
              </a:rPr>
              <a:t>quantitative</a:t>
            </a:r>
            <a:r>
              <a:rPr lang="en-US" altLang="en-US" sz="2800">
                <a:latin typeface="Times" charset="0"/>
              </a:rPr>
              <a:t> experiments and discovered the </a:t>
            </a:r>
            <a:r>
              <a:rPr lang="en-US" altLang="en-US" sz="2800" i="1">
                <a:latin typeface="Times" charset="0"/>
              </a:rPr>
              <a:t>Law of Constant Composition</a:t>
            </a:r>
            <a:r>
              <a:rPr lang="en-US" altLang="en-US" sz="2800">
                <a:latin typeface="Times" charset="0"/>
              </a:rPr>
              <a:t>.</a:t>
            </a:r>
          </a:p>
          <a:p>
            <a:pPr marL="609600" indent="-609600" eaLnBrk="1" hangingPunct="1"/>
            <a:endParaRPr lang="en-US" altLang="en-US" sz="2800">
              <a:latin typeface="Times" charset="0"/>
            </a:endParaRPr>
          </a:p>
          <a:p>
            <a:pPr marL="609600" indent="-609600" eaLnBrk="1" hangingPunct="1">
              <a:buFont typeface="Wingdings" charset="2"/>
              <a:buChar char="§"/>
            </a:pPr>
            <a:r>
              <a:rPr lang="en-US" altLang="en-US" sz="2800">
                <a:latin typeface="Times" charset="0"/>
              </a:rPr>
              <a:t>(These laws need explanations or a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altLang="en-US">
                <a:latin typeface="Times" charset="0"/>
              </a:rPr>
              <a:t>Nomenclature</a:t>
            </a:r>
          </a:p>
        </p:txBody>
      </p:sp>
      <p:sp>
        <p:nvSpPr>
          <p:cNvPr id="24579" name="Rectangle 3"/>
          <p:cNvSpPr>
            <a:spLocks noGrp="1" noChangeArrowheads="1"/>
          </p:cNvSpPr>
          <p:nvPr>
            <p:ph type="body" idx="1"/>
          </p:nvPr>
        </p:nvSpPr>
        <p:spPr>
          <a:xfrm>
            <a:off x="457200" y="1600200"/>
            <a:ext cx="8229600" cy="4876800"/>
          </a:xfrm>
        </p:spPr>
        <p:txBody>
          <a:bodyPr/>
          <a:lstStyle/>
          <a:p>
            <a:pPr eaLnBrk="1" hangingPunct="1"/>
            <a:r>
              <a:rPr lang="en-US" altLang="en-US" sz="2800">
                <a:latin typeface="Times" charset="0"/>
              </a:rPr>
              <a:t>Type-I (</a:t>
            </a:r>
            <a:r>
              <a:rPr lang="en-US" altLang="en-US" sz="2800" i="1">
                <a:latin typeface="Times" charset="0"/>
              </a:rPr>
              <a:t>Ionic</a:t>
            </a:r>
            <a:r>
              <a:rPr lang="en-US" altLang="en-US" sz="2800">
                <a:latin typeface="Times" charset="0"/>
              </a:rPr>
              <a:t>) Compounds:</a:t>
            </a:r>
          </a:p>
          <a:p>
            <a:pPr lvl="1" eaLnBrk="1" hangingPunct="1">
              <a:buFontTx/>
              <a:buNone/>
            </a:pPr>
            <a:r>
              <a:rPr lang="en-US" altLang="en-US" sz="2400">
                <a:latin typeface="Times" charset="0"/>
              </a:rPr>
              <a:t>	</a:t>
            </a:r>
            <a:r>
              <a:rPr lang="en-US" altLang="en-US">
                <a:latin typeface="Times" charset="0"/>
              </a:rPr>
              <a:t>Cations have fixed charges: Group 1 &amp; Group 2 metals, plus aluminum.</a:t>
            </a:r>
          </a:p>
          <a:p>
            <a:pPr eaLnBrk="1" hangingPunct="1"/>
            <a:r>
              <a:rPr lang="en-US" altLang="en-US" sz="2800">
                <a:latin typeface="Times" charset="0"/>
              </a:rPr>
              <a:t>Type-II (</a:t>
            </a:r>
            <a:r>
              <a:rPr lang="en-US" altLang="en-US" sz="2800" i="1">
                <a:latin typeface="Times" charset="0"/>
              </a:rPr>
              <a:t>Ionic</a:t>
            </a:r>
            <a:r>
              <a:rPr lang="en-US" altLang="en-US" sz="2800">
                <a:latin typeface="Times" charset="0"/>
              </a:rPr>
              <a:t>) Compounds:</a:t>
            </a:r>
          </a:p>
          <a:p>
            <a:pPr lvl="1" eaLnBrk="1" hangingPunct="1">
              <a:buFontTx/>
              <a:buNone/>
            </a:pPr>
            <a:r>
              <a:rPr lang="en-US" altLang="en-US" sz="2400">
                <a:latin typeface="Times" charset="0"/>
              </a:rPr>
              <a:t>	</a:t>
            </a:r>
            <a:r>
              <a:rPr lang="en-US" altLang="en-US">
                <a:latin typeface="Times" charset="0"/>
              </a:rPr>
              <a:t>Cations have variable charges: transition metals, plus In, Sn, Tl, Pb, and metals from </a:t>
            </a:r>
            <a:r>
              <a:rPr lang="en-US" altLang="en-US" i="1">
                <a:latin typeface="Times" charset="0"/>
              </a:rPr>
              <a:t>lanthanide</a:t>
            </a:r>
            <a:r>
              <a:rPr lang="en-US" altLang="en-US">
                <a:latin typeface="Times" charset="0"/>
              </a:rPr>
              <a:t> or </a:t>
            </a:r>
            <a:r>
              <a:rPr lang="en-US" altLang="en-US" i="1">
                <a:latin typeface="Times" charset="0"/>
              </a:rPr>
              <a:t>actinide </a:t>
            </a:r>
            <a:r>
              <a:rPr lang="en-US" altLang="en-US">
                <a:latin typeface="Times" charset="0"/>
              </a:rPr>
              <a:t>series.</a:t>
            </a:r>
          </a:p>
          <a:p>
            <a:pPr eaLnBrk="1" hangingPunct="1"/>
            <a:r>
              <a:rPr lang="en-US" altLang="en-US" sz="2800" i="1">
                <a:latin typeface="Times" charset="0"/>
              </a:rPr>
              <a:t>Molecular</a:t>
            </a:r>
            <a:r>
              <a:rPr lang="en-US" altLang="en-US" sz="2800">
                <a:latin typeface="Times" charset="0"/>
              </a:rPr>
              <a:t> Compounds:</a:t>
            </a:r>
          </a:p>
          <a:p>
            <a:pPr lvl="1" eaLnBrk="1" hangingPunct="1">
              <a:buFontTx/>
              <a:buNone/>
            </a:pPr>
            <a:r>
              <a:rPr lang="en-US" altLang="en-US" sz="2400">
                <a:latin typeface="Times" charset="0"/>
              </a:rPr>
              <a:t>	</a:t>
            </a:r>
            <a:r>
              <a:rPr lang="en-US" altLang="en-US">
                <a:latin typeface="Times" charset="0"/>
              </a:rPr>
              <a:t>Made up only nonmetals or metalloids and nonmetals;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Common Ions</a:t>
            </a:r>
          </a:p>
        </p:txBody>
      </p:sp>
      <p:pic>
        <p:nvPicPr>
          <p:cNvPr id="91138" name="Picture Placeholder 1" descr="CNX_Chem_02_06_IonCharge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084" r="-20084"/>
          <a:stretch>
            <a:fillRect/>
          </a:stretch>
        </p:blipFill>
        <p:spPr>
          <a:xfrm>
            <a:off x="457200" y="1122363"/>
            <a:ext cx="8062913" cy="3500437"/>
          </a:xfrm>
        </p:spPr>
      </p:pic>
      <p:sp>
        <p:nvSpPr>
          <p:cNvPr id="91139" name="Text Placeholder 6"/>
          <p:cNvSpPr>
            <a:spLocks noGrp="1"/>
          </p:cNvSpPr>
          <p:nvPr>
            <p:ph type="body" sz="quarter" idx="14"/>
          </p:nvPr>
        </p:nvSpPr>
        <p:spPr>
          <a:xfrm>
            <a:off x="457200" y="4843463"/>
            <a:ext cx="8062913" cy="1166812"/>
          </a:xfrm>
        </p:spPr>
        <p:txBody>
          <a:bodyPr/>
          <a:lstStyle/>
          <a:p>
            <a:r>
              <a:rPr lang="en-US" altLang="en-US" sz="2000">
                <a:latin typeface="Times New Roman" charset="0"/>
                <a:ea typeface="Times New Roman" charset="0"/>
                <a:cs typeface="Times New Roman" charset="0"/>
              </a:rPr>
              <a:t>Some elements exhibit a regular pattern of ionic charge when they form ions.</a:t>
            </a:r>
          </a:p>
        </p:txBody>
      </p:sp>
      <p:pic>
        <p:nvPicPr>
          <p:cNvPr id="91140"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tLang="en-US" sz="4000">
                <a:latin typeface="Times New Roman" charset="0"/>
                <a:ea typeface="Times New Roman" charset="0"/>
                <a:cs typeface="Times New Roman" charset="0"/>
              </a:rPr>
              <a:t>Type-I Cations</a:t>
            </a:r>
          </a:p>
        </p:txBody>
      </p:sp>
      <p:sp>
        <p:nvSpPr>
          <p:cNvPr id="92162" name="Content Placeholder 2"/>
          <p:cNvSpPr>
            <a:spLocks noGrp="1"/>
          </p:cNvSpPr>
          <p:nvPr>
            <p:ph idx="1"/>
          </p:nvPr>
        </p:nvSpPr>
        <p:spPr>
          <a:xfrm>
            <a:off x="457200" y="1600200"/>
            <a:ext cx="8229600" cy="4648200"/>
          </a:xfrm>
        </p:spPr>
        <p:txBody>
          <a:bodyPr/>
          <a:lstStyle/>
          <a:p>
            <a:pPr marL="0" indent="0">
              <a:buFontTx/>
              <a:buNone/>
            </a:pPr>
            <a:r>
              <a:rPr lang="en-US" altLang="en-US" sz="2800">
                <a:latin typeface="Times New Roman" charset="0"/>
                <a:ea typeface="Times New Roman" charset="0"/>
                <a:cs typeface="Times New Roman" charset="0"/>
              </a:rPr>
              <a:t>These are cations with a single change (no variation in the charge magnitude):</a:t>
            </a:r>
          </a:p>
          <a:p>
            <a:pPr marL="0" indent="0"/>
            <a:r>
              <a:rPr lang="en-US" altLang="en-US" sz="2800">
                <a:latin typeface="Times New Roman" charset="0"/>
                <a:ea typeface="Times New Roman" charset="0"/>
                <a:cs typeface="Times New Roman" charset="0"/>
              </a:rPr>
              <a:t>Li</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Lithium ion</a:t>
            </a:r>
          </a:p>
          <a:p>
            <a:pPr marL="0" indent="0"/>
            <a:r>
              <a:rPr lang="en-US" altLang="en-US" sz="2800">
                <a:latin typeface="Times New Roman" charset="0"/>
                <a:ea typeface="Times New Roman" charset="0"/>
                <a:cs typeface="Times New Roman" charset="0"/>
              </a:rPr>
              <a:t>Na</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Sodium ion</a:t>
            </a:r>
          </a:p>
          <a:p>
            <a:pPr marL="0" indent="0"/>
            <a:r>
              <a:rPr lang="en-US" altLang="en-US" sz="2800">
                <a:latin typeface="Times New Roman" charset="0"/>
                <a:ea typeface="Times New Roman" charset="0"/>
                <a:cs typeface="Times New Roman" charset="0"/>
              </a:rPr>
              <a:t>K</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Potassium ion</a:t>
            </a:r>
            <a:endParaRPr lang="en-US" altLang="en-US" sz="1600"/>
          </a:p>
          <a:p>
            <a:pPr marL="0" indent="0"/>
            <a:r>
              <a:rPr lang="en-US" altLang="en-US" sz="2800">
                <a:latin typeface="Times New Roman" charset="0"/>
                <a:ea typeface="Times New Roman" charset="0"/>
                <a:cs typeface="Times New Roman" charset="0"/>
              </a:rPr>
              <a:t>Mg</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Magnesium ion</a:t>
            </a:r>
          </a:p>
          <a:p>
            <a:pPr marL="0" indent="0"/>
            <a:r>
              <a:rPr lang="en-US" altLang="en-US" sz="2800">
                <a:latin typeface="Times New Roman" charset="0"/>
                <a:ea typeface="Times New Roman" charset="0"/>
                <a:cs typeface="Times New Roman" charset="0"/>
              </a:rPr>
              <a:t>Ca</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Calcium ion</a:t>
            </a:r>
          </a:p>
          <a:p>
            <a:pPr marL="0" indent="0"/>
            <a:r>
              <a:rPr lang="en-US" altLang="en-US" sz="2800">
                <a:latin typeface="Times New Roman" charset="0"/>
                <a:ea typeface="Times New Roman" charset="0"/>
                <a:cs typeface="Times New Roman" charset="0"/>
              </a:rPr>
              <a:t>Ba</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Barium ion</a:t>
            </a:r>
            <a:endParaRPr lang="en-US" altLang="en-US" sz="1600"/>
          </a:p>
          <a:p>
            <a:pPr marL="0" indent="0"/>
            <a:r>
              <a:rPr lang="en-US" altLang="en-US" sz="2800">
                <a:latin typeface="Times New Roman" charset="0"/>
                <a:ea typeface="Times New Roman" charset="0"/>
                <a:cs typeface="Times New Roman" charset="0"/>
              </a:rPr>
              <a:t>Al</a:t>
            </a:r>
            <a:r>
              <a:rPr lang="en-US" altLang="en-US" sz="2800" baseline="30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 Aluminum 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274638"/>
            <a:ext cx="8229600" cy="944562"/>
          </a:xfrm>
        </p:spPr>
        <p:txBody>
          <a:bodyPr/>
          <a:lstStyle/>
          <a:p>
            <a:pPr eaLnBrk="1" hangingPunct="1"/>
            <a:r>
              <a:rPr lang="en-US" altLang="en-US" sz="3600">
                <a:latin typeface="Times" charset="0"/>
              </a:rPr>
              <a:t>Type-II Ionic Compounds</a:t>
            </a:r>
          </a:p>
        </p:txBody>
      </p:sp>
      <p:sp>
        <p:nvSpPr>
          <p:cNvPr id="26627" name="Rectangle 3"/>
          <p:cNvSpPr>
            <a:spLocks noGrp="1" noChangeArrowheads="1"/>
          </p:cNvSpPr>
          <p:nvPr>
            <p:ph type="body" idx="1"/>
          </p:nvPr>
        </p:nvSpPr>
        <p:spPr>
          <a:xfrm>
            <a:off x="457200" y="1447800"/>
            <a:ext cx="8229600" cy="5029200"/>
          </a:xfrm>
        </p:spPr>
        <p:txBody>
          <a:bodyPr/>
          <a:lstStyle/>
          <a:p>
            <a:pPr eaLnBrk="1" hangingPunct="1"/>
            <a:r>
              <a:rPr lang="en-US" altLang="en-US" sz="2800">
                <a:latin typeface="Times" charset="0"/>
              </a:rPr>
              <a:t>Cations with more than one charge; cations derived from </a:t>
            </a:r>
            <a:r>
              <a:rPr lang="en-US" altLang="en-US" sz="2800" i="1">
                <a:latin typeface="Times" charset="0"/>
              </a:rPr>
              <a:t>transition metals </a:t>
            </a:r>
            <a:r>
              <a:rPr lang="en-US" altLang="en-US" sz="2800">
                <a:latin typeface="Times" charset="0"/>
              </a:rPr>
              <a:t>are mostly of this type.</a:t>
            </a:r>
          </a:p>
          <a:p>
            <a:pPr eaLnBrk="1" hangingPunct="1"/>
            <a:r>
              <a:rPr lang="en-US" altLang="en-US" sz="2800">
                <a:latin typeface="Times" charset="0"/>
              </a:rPr>
              <a:t>Roman </a:t>
            </a:r>
            <a:r>
              <a:rPr lang="en-US" altLang="en-US" sz="2800" i="1">
                <a:latin typeface="Times" charset="0"/>
              </a:rPr>
              <a:t>numeral</a:t>
            </a:r>
            <a:r>
              <a:rPr lang="en-US" altLang="en-US" sz="2800">
                <a:latin typeface="Times" charset="0"/>
              </a:rPr>
              <a:t> are inserted after the names of the metal to indicate the charge on cation. Examples:</a:t>
            </a:r>
          </a:p>
          <a:p>
            <a:pPr lvl="1" eaLnBrk="1" hangingPunct="1">
              <a:buFontTx/>
              <a:buNone/>
            </a:pPr>
            <a:r>
              <a:rPr lang="en-US" altLang="en-US">
                <a:latin typeface="Times New Roman" charset="0"/>
                <a:ea typeface="Times New Roman" charset="0"/>
                <a:cs typeface="Times New Roman" charset="0"/>
              </a:rPr>
              <a:t>Fe</a:t>
            </a:r>
            <a:r>
              <a:rPr lang="en-US" altLang="en-US" baseline="30000">
                <a:latin typeface="Times New Roman" charset="0"/>
                <a:ea typeface="Times New Roman" charset="0"/>
                <a:cs typeface="Times New Roman" charset="0"/>
              </a:rPr>
              <a:t>2+</a:t>
            </a:r>
            <a:r>
              <a:rPr lang="en-US" altLang="en-US">
                <a:latin typeface="Times" charset="0"/>
              </a:rPr>
              <a:t> = Iron(II); 		FeO = Iron(II) oxide</a:t>
            </a:r>
          </a:p>
          <a:p>
            <a:pPr lvl="1" eaLnBrk="1" hangingPunct="1">
              <a:buFontTx/>
              <a:buNone/>
            </a:pPr>
            <a:r>
              <a:rPr lang="en-US" altLang="en-US">
                <a:latin typeface="Times New Roman" charset="0"/>
                <a:ea typeface="Times New Roman" charset="0"/>
                <a:cs typeface="Times New Roman" charset="0"/>
              </a:rPr>
              <a:t>Fe</a:t>
            </a:r>
            <a:r>
              <a:rPr lang="en-US" altLang="en-US" baseline="30000">
                <a:latin typeface="Times New Roman" charset="0"/>
                <a:ea typeface="Times New Roman" charset="0"/>
                <a:cs typeface="Times New Roman" charset="0"/>
              </a:rPr>
              <a:t>3+</a:t>
            </a:r>
            <a:r>
              <a:rPr lang="en-US" altLang="en-US">
                <a:latin typeface="Times" charset="0"/>
              </a:rPr>
              <a:t> = Iron(III); 	Fe</a:t>
            </a:r>
            <a:r>
              <a:rPr lang="en-US" altLang="en-US" baseline="-25000">
                <a:latin typeface="Times" charset="0"/>
              </a:rPr>
              <a:t>2</a:t>
            </a:r>
            <a:r>
              <a:rPr lang="en-US" altLang="en-US">
                <a:latin typeface="Times" charset="0"/>
              </a:rPr>
              <a:t>O</a:t>
            </a:r>
            <a:r>
              <a:rPr lang="en-US" altLang="en-US" baseline="-25000">
                <a:latin typeface="Times" charset="0"/>
              </a:rPr>
              <a:t>3</a:t>
            </a:r>
            <a:r>
              <a:rPr lang="en-US" altLang="en-US">
                <a:latin typeface="Times" charset="0"/>
              </a:rPr>
              <a:t> = Iron(III) oxide </a:t>
            </a:r>
          </a:p>
          <a:p>
            <a:pPr lvl="1" eaLnBrk="1" hangingPunct="1">
              <a:buFontTx/>
              <a:buNone/>
            </a:pPr>
            <a:r>
              <a:rPr lang="en-US" altLang="en-US">
                <a:latin typeface="Times New Roman" charset="0"/>
                <a:ea typeface="Times New Roman" charset="0"/>
                <a:cs typeface="Times New Roman" charset="0"/>
              </a:rPr>
              <a:t>Cu</a:t>
            </a:r>
            <a:r>
              <a:rPr lang="en-US" altLang="en-US" baseline="30000">
                <a:latin typeface="Times New Roman" charset="0"/>
                <a:ea typeface="Times New Roman" charset="0"/>
                <a:cs typeface="Times New Roman" charset="0"/>
              </a:rPr>
              <a:t>+</a:t>
            </a:r>
            <a:r>
              <a:rPr lang="en-US" altLang="en-US">
                <a:latin typeface="Times New Roman" charset="0"/>
                <a:ea typeface="Times New Roman" charset="0"/>
                <a:cs typeface="Times New Roman" charset="0"/>
              </a:rPr>
              <a:t> = Copper(I);</a:t>
            </a:r>
            <a:r>
              <a:rPr lang="en-US" altLang="en-US">
                <a:latin typeface="Times" charset="0"/>
              </a:rPr>
              <a:t>	 Cu</a:t>
            </a:r>
            <a:r>
              <a:rPr lang="en-US" altLang="en-US" baseline="-25000">
                <a:latin typeface="Times" charset="0"/>
              </a:rPr>
              <a:t>2</a:t>
            </a:r>
            <a:r>
              <a:rPr lang="en-US" altLang="en-US">
                <a:latin typeface="Times" charset="0"/>
              </a:rPr>
              <a:t>S = Copper(I) sulfide</a:t>
            </a:r>
          </a:p>
          <a:p>
            <a:pPr lvl="1" eaLnBrk="1" hangingPunct="1">
              <a:buFontTx/>
              <a:buNone/>
            </a:pPr>
            <a:r>
              <a:rPr lang="en-US" altLang="en-US">
                <a:latin typeface="Times New Roman" charset="0"/>
                <a:ea typeface="Times New Roman" charset="0"/>
                <a:cs typeface="Times New Roman" charset="0"/>
              </a:rPr>
              <a:t>Cu</a:t>
            </a:r>
            <a:r>
              <a:rPr lang="en-US" altLang="en-US" baseline="30000">
                <a:latin typeface="Times New Roman" charset="0"/>
                <a:ea typeface="Times New Roman" charset="0"/>
                <a:cs typeface="Times New Roman" charset="0"/>
              </a:rPr>
              <a:t>2+</a:t>
            </a:r>
            <a:r>
              <a:rPr lang="en-US" altLang="en-US">
                <a:latin typeface="Times New Roman" charset="0"/>
                <a:ea typeface="Times New Roman" charset="0"/>
                <a:cs typeface="Times New Roman" charset="0"/>
              </a:rPr>
              <a:t> = Copper(II); 	</a:t>
            </a:r>
            <a:r>
              <a:rPr lang="en-US" altLang="en-US">
                <a:latin typeface="Times" charset="0"/>
              </a:rPr>
              <a:t> CuS = Copper(II) sulfide</a:t>
            </a:r>
          </a:p>
          <a:p>
            <a:pPr lvl="1" eaLnBrk="1" hangingPunct="1">
              <a:buFontTx/>
              <a:buNone/>
            </a:pPr>
            <a:r>
              <a:rPr lang="en-US" altLang="en-US">
                <a:latin typeface="Times New Roman" charset="0"/>
                <a:ea typeface="Times New Roman" charset="0"/>
                <a:cs typeface="Times New Roman" charset="0"/>
              </a:rPr>
              <a:t>Pb</a:t>
            </a:r>
            <a:r>
              <a:rPr lang="en-US" altLang="en-US" baseline="30000">
                <a:latin typeface="Times New Roman" charset="0"/>
                <a:ea typeface="Times New Roman" charset="0"/>
                <a:cs typeface="Times New Roman" charset="0"/>
              </a:rPr>
              <a:t>2+</a:t>
            </a:r>
            <a:r>
              <a:rPr lang="en-US" altLang="en-US">
                <a:latin typeface="Times New Roman" charset="0"/>
                <a:ea typeface="Times New Roman" charset="0"/>
                <a:cs typeface="Times New Roman" charset="0"/>
              </a:rPr>
              <a:t> = Lead(II);</a:t>
            </a:r>
            <a:r>
              <a:rPr lang="en-US" altLang="en-US">
                <a:latin typeface="Times" charset="0"/>
              </a:rPr>
              <a:t> 	 PbCl</a:t>
            </a:r>
            <a:r>
              <a:rPr lang="en-US" altLang="en-US" baseline="-25000">
                <a:latin typeface="Times" charset="0"/>
              </a:rPr>
              <a:t>2</a:t>
            </a:r>
            <a:r>
              <a:rPr lang="en-US" altLang="en-US">
                <a:latin typeface="Times" charset="0"/>
              </a:rPr>
              <a:t> = Lead(II) chloride</a:t>
            </a:r>
          </a:p>
          <a:p>
            <a:pPr lvl="1" eaLnBrk="1" hangingPunct="1">
              <a:buFontTx/>
              <a:buNone/>
            </a:pPr>
            <a:r>
              <a:rPr lang="en-US" altLang="en-US">
                <a:latin typeface="Times New Roman" charset="0"/>
                <a:ea typeface="Times New Roman" charset="0"/>
                <a:cs typeface="Times New Roman" charset="0"/>
              </a:rPr>
              <a:t>Pb</a:t>
            </a:r>
            <a:r>
              <a:rPr lang="en-US" altLang="en-US" baseline="30000">
                <a:latin typeface="Times New Roman" charset="0"/>
                <a:ea typeface="Times New Roman" charset="0"/>
                <a:cs typeface="Times New Roman" charset="0"/>
              </a:rPr>
              <a:t>4+</a:t>
            </a:r>
            <a:r>
              <a:rPr lang="en-US" altLang="en-US">
                <a:latin typeface="Times New Roman" charset="0"/>
                <a:ea typeface="Times New Roman" charset="0"/>
                <a:cs typeface="Times New Roman" charset="0"/>
              </a:rPr>
              <a:t> = Lead(IV);</a:t>
            </a:r>
            <a:r>
              <a:rPr lang="en-US" altLang="en-US">
                <a:latin typeface="Times" charset="0"/>
              </a:rPr>
              <a:t> 	 PbCl</a:t>
            </a:r>
            <a:r>
              <a:rPr lang="en-US" altLang="en-US" baseline="-25000">
                <a:latin typeface="Times" charset="0"/>
              </a:rPr>
              <a:t>4</a:t>
            </a:r>
            <a:r>
              <a:rPr lang="en-US" altLang="en-US">
                <a:latin typeface="Times" charset="0"/>
              </a:rPr>
              <a:t> = Lead(IV) chloride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sz="4000">
                <a:latin typeface="Times New Roman" charset="0"/>
                <a:ea typeface="Times New Roman" charset="0"/>
                <a:cs typeface="Times New Roman" charset="0"/>
              </a:rPr>
              <a:t>Simple Anions</a:t>
            </a:r>
          </a:p>
        </p:txBody>
      </p:sp>
      <p:sp>
        <p:nvSpPr>
          <p:cNvPr id="94210" name="Content Placeholder 2"/>
          <p:cNvSpPr>
            <a:spLocks noGrp="1"/>
          </p:cNvSpPr>
          <p:nvPr>
            <p:ph idx="1"/>
          </p:nvPr>
        </p:nvSpPr>
        <p:spPr>
          <a:xfrm>
            <a:off x="457200" y="1600200"/>
            <a:ext cx="8229600" cy="4724400"/>
          </a:xfrm>
        </p:spPr>
        <p:txBody>
          <a:bodyPr/>
          <a:lstStyle/>
          <a:p>
            <a:pPr marL="0" indent="0">
              <a:buFontTx/>
              <a:buNone/>
            </a:pPr>
            <a:r>
              <a:rPr lang="en-US" altLang="en-US" sz="2800">
                <a:latin typeface="Times New Roman" charset="0"/>
                <a:ea typeface="Times New Roman" charset="0"/>
                <a:cs typeface="Times New Roman" charset="0"/>
              </a:rPr>
              <a:t>Examples:</a:t>
            </a:r>
          </a:p>
          <a:p>
            <a:pPr marL="0" indent="0"/>
            <a:r>
              <a:rPr lang="en-US" altLang="en-US" sz="2800">
                <a:latin typeface="Times New Roman" charset="0"/>
                <a:ea typeface="Times New Roman" charset="0"/>
                <a:cs typeface="Times New Roman" charset="0"/>
              </a:rPr>
              <a:t>  F</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Fluor</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Cl</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Chlor</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Br</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Brom</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I</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Iod</a:t>
            </a:r>
            <a:r>
              <a:rPr lang="en-US" altLang="en-US" sz="2800" i="1">
                <a:solidFill>
                  <a:srgbClr val="00B050"/>
                </a:solidFill>
                <a:latin typeface="Times New Roman" charset="0"/>
                <a:ea typeface="Times New Roman" charset="0"/>
                <a:cs typeface="Times New Roman" charset="0"/>
              </a:rPr>
              <a:t>ide</a:t>
            </a:r>
            <a:endParaRPr lang="en-US" altLang="en-US" sz="1600">
              <a:solidFill>
                <a:srgbClr val="00B050"/>
              </a:solidFill>
            </a:endParaRPr>
          </a:p>
          <a:p>
            <a:pPr marL="0" indent="0"/>
            <a:r>
              <a:rPr lang="en-US" altLang="en-US" sz="2800">
                <a:latin typeface="Times New Roman" charset="0"/>
                <a:ea typeface="Times New Roman" charset="0"/>
                <a:cs typeface="Times New Roman" charset="0"/>
              </a:rPr>
              <a:t>  O</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Ox</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S</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Sulf</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N</a:t>
            </a:r>
            <a:r>
              <a:rPr lang="en-US" altLang="en-US" sz="2800" baseline="30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 Nitr</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P</a:t>
            </a:r>
            <a:r>
              <a:rPr lang="en-US" altLang="en-US" sz="2800" baseline="30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 Phosph</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endParaRPr lang="en-US" altLang="en-US" sz="280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tLang="en-US" sz="4000">
                <a:latin typeface="Times New Roman" charset="0"/>
                <a:ea typeface="Times New Roman" charset="0"/>
                <a:cs typeface="Times New Roman" charset="0"/>
              </a:rPr>
              <a:t>Polyatomic Ions </a:t>
            </a:r>
            <a:r>
              <a:rPr lang="en-US" altLang="en-US" sz="3600">
                <a:latin typeface="Times New Roman" charset="0"/>
                <a:ea typeface="Times New Roman" charset="0"/>
                <a:cs typeface="Times New Roman" charset="0"/>
              </a:rPr>
              <a:t>(1)</a:t>
            </a:r>
          </a:p>
        </p:txBody>
      </p:sp>
      <p:sp>
        <p:nvSpPr>
          <p:cNvPr id="95234" name="Content Placeholder 2"/>
          <p:cNvSpPr>
            <a:spLocks noGrp="1"/>
          </p:cNvSpPr>
          <p:nvPr>
            <p:ph idx="1"/>
          </p:nvPr>
        </p:nvSpPr>
        <p:spPr>
          <a:xfrm>
            <a:off x="457200" y="1600200"/>
            <a:ext cx="8229600" cy="4800600"/>
          </a:xfrm>
        </p:spPr>
        <p:txBody>
          <a:bodyPr/>
          <a:lstStyle/>
          <a:p>
            <a:r>
              <a:rPr lang="en-US" altLang="en-US" dirty="0">
                <a:latin typeface="Times New Roman" charset="0"/>
                <a:ea typeface="Times New Roman" charset="0"/>
                <a:cs typeface="Times New Roman" charset="0"/>
              </a:rPr>
              <a:t>CO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Carbon</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HCO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Hydrogen carbon</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a:t>
            </a:r>
            <a:r>
              <a:rPr lang="en-US" altLang="en-US" i="1" dirty="0" smtClean="0">
                <a:latin typeface="Times New Roman" charset="0"/>
                <a:ea typeface="Times New Roman" charset="0"/>
                <a:cs typeface="Times New Roman" charset="0"/>
              </a:rPr>
              <a:t>bi</a:t>
            </a:r>
            <a:r>
              <a:rPr lang="en-US" altLang="en-US" dirty="0" smtClean="0">
                <a:latin typeface="Times New Roman" charset="0"/>
                <a:ea typeface="Times New Roman" charset="0"/>
                <a:cs typeface="Times New Roman" charset="0"/>
              </a:rPr>
              <a:t>carbon</a:t>
            </a:r>
            <a:r>
              <a:rPr lang="en-US" altLang="en-US" i="1" dirty="0" smtClean="0">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C</a:t>
            </a:r>
            <a:r>
              <a:rPr lang="en-US" altLang="en-US" baseline="-25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H</a:t>
            </a:r>
            <a:r>
              <a:rPr lang="en-US" altLang="en-US" baseline="-25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 Acet</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NO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Nitr</a:t>
            </a:r>
            <a:r>
              <a:rPr lang="en-US" altLang="en-US" i="1" dirty="0">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NO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Nitr</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SO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Sulf</a:t>
            </a:r>
            <a:r>
              <a:rPr lang="en-US" altLang="en-US" i="1" dirty="0">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SO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Sulf</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HSO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Hydrogen sulf</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tLang="en-US" sz="4000">
                <a:latin typeface="Times New Roman" charset="0"/>
                <a:ea typeface="Times New Roman" charset="0"/>
                <a:cs typeface="Times New Roman" charset="0"/>
              </a:rPr>
              <a:t>Polyatomic Ions </a:t>
            </a:r>
            <a:r>
              <a:rPr lang="en-US" altLang="en-US" sz="3600">
                <a:latin typeface="Times New Roman" charset="0"/>
                <a:ea typeface="Times New Roman" charset="0"/>
                <a:cs typeface="Times New Roman" charset="0"/>
              </a:rPr>
              <a:t>(2)</a:t>
            </a:r>
            <a:endParaRPr lang="en-US" altLang="en-US" sz="3600"/>
          </a:p>
        </p:txBody>
      </p:sp>
      <p:sp>
        <p:nvSpPr>
          <p:cNvPr id="96258" name="Content Placeholder 2"/>
          <p:cNvSpPr>
            <a:spLocks noGrp="1"/>
          </p:cNvSpPr>
          <p:nvPr>
            <p:ph idx="1"/>
          </p:nvPr>
        </p:nvSpPr>
        <p:spPr>
          <a:xfrm>
            <a:off x="457200" y="1600200"/>
            <a:ext cx="8229600" cy="4800600"/>
          </a:xfrm>
        </p:spPr>
        <p:txBody>
          <a:bodyPr/>
          <a:lstStyle/>
          <a:p>
            <a:r>
              <a:rPr lang="en-US" altLang="en-US" dirty="0">
                <a:latin typeface="Times New Roman" charset="0"/>
                <a:ea typeface="Times New Roman" charset="0"/>
                <a:cs typeface="Times New Roman" charset="0"/>
              </a:rPr>
              <a:t>PO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err="1">
                <a:latin typeface="Times New Roman" charset="0"/>
                <a:ea typeface="Times New Roman" charset="0"/>
                <a:cs typeface="Times New Roman" charset="0"/>
              </a:rPr>
              <a:t>Phosph</a:t>
            </a:r>
            <a:r>
              <a:rPr lang="en-US" altLang="en-US" i="1" dirty="0" err="1">
                <a:solidFill>
                  <a:srgbClr val="7030A0"/>
                </a:solidFill>
                <a:latin typeface="Times New Roman" charset="0"/>
                <a:ea typeface="Times New Roman" charset="0"/>
                <a:cs typeface="Times New Roman" charset="0"/>
              </a:rPr>
              <a:t>ite</a:t>
            </a:r>
            <a:endParaRPr lang="en-US" altLang="en-US" dirty="0">
              <a:solidFill>
                <a:srgbClr val="7030A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PO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Phosph</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HPO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Hydrogen phosph</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H</a:t>
            </a:r>
            <a:r>
              <a:rPr lang="en-US" altLang="en-US" baseline="-25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PO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a:solidFill>
                  <a:srgbClr val="C00000"/>
                </a:solidFill>
                <a:latin typeface="Times New Roman" charset="0"/>
                <a:ea typeface="Times New Roman" charset="0"/>
                <a:cs typeface="Times New Roman" charset="0"/>
              </a:rPr>
              <a:t>Di</a:t>
            </a:r>
            <a:r>
              <a:rPr lang="en-US" altLang="en-US" dirty="0">
                <a:latin typeface="Times New Roman" charset="0"/>
                <a:ea typeface="Times New Roman" charset="0"/>
                <a:cs typeface="Times New Roman" charset="0"/>
              </a:rPr>
              <a:t>hydrogen phosph</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C</a:t>
            </a:r>
            <a:r>
              <a:rPr lang="en-US" altLang="en-US" baseline="-25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Oxal</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CrO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Chrom</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Cr</a:t>
            </a:r>
            <a:r>
              <a:rPr lang="en-US" altLang="en-US" baseline="-25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O</a:t>
            </a:r>
            <a:r>
              <a:rPr lang="en-US" altLang="en-US" baseline="-25000" dirty="0">
                <a:latin typeface="Times New Roman" charset="0"/>
                <a:ea typeface="Times New Roman" charset="0"/>
                <a:cs typeface="Times New Roman" charset="0"/>
              </a:rPr>
              <a:t>7</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a:latin typeface="Times New Roman" charset="0"/>
                <a:ea typeface="Times New Roman" charset="0"/>
                <a:cs typeface="Times New Roman" charset="0"/>
              </a:rPr>
              <a:t>Di</a:t>
            </a:r>
            <a:r>
              <a:rPr lang="en-US" altLang="en-US" dirty="0">
                <a:latin typeface="Times New Roman" charset="0"/>
                <a:ea typeface="Times New Roman" charset="0"/>
                <a:cs typeface="Times New Roman" charset="0"/>
              </a:rPr>
              <a:t>chrom</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tLang="en-US" sz="4000">
                <a:latin typeface="Times New Roman" charset="0"/>
                <a:ea typeface="Times New Roman" charset="0"/>
                <a:cs typeface="Times New Roman" charset="0"/>
              </a:rPr>
              <a:t>Polyatomic Ions </a:t>
            </a:r>
            <a:r>
              <a:rPr lang="en-US" altLang="en-US" sz="3600">
                <a:latin typeface="Times New Roman" charset="0"/>
                <a:ea typeface="Times New Roman" charset="0"/>
                <a:cs typeface="Times New Roman" charset="0"/>
              </a:rPr>
              <a:t>(3)</a:t>
            </a:r>
          </a:p>
        </p:txBody>
      </p:sp>
      <p:sp>
        <p:nvSpPr>
          <p:cNvPr id="97282" name="Content Placeholder 2"/>
          <p:cNvSpPr>
            <a:spLocks noGrp="1"/>
          </p:cNvSpPr>
          <p:nvPr>
            <p:ph idx="1"/>
          </p:nvPr>
        </p:nvSpPr>
        <p:spPr>
          <a:xfrm>
            <a:off x="457200" y="1600200"/>
            <a:ext cx="8229600" cy="4800600"/>
          </a:xfrm>
        </p:spPr>
        <p:txBody>
          <a:bodyPr/>
          <a:lstStyle/>
          <a:p>
            <a:r>
              <a:rPr lang="en-US" altLang="en-US" dirty="0" err="1">
                <a:latin typeface="Times New Roman" charset="0"/>
                <a:ea typeface="Times New Roman" charset="0"/>
                <a:cs typeface="Times New Roman" charset="0"/>
              </a:rPr>
              <a:t>ClO</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a:solidFill>
                  <a:srgbClr val="C00000"/>
                </a:solidFill>
                <a:latin typeface="Times New Roman" charset="0"/>
                <a:ea typeface="Times New Roman" charset="0"/>
                <a:cs typeface="Times New Roman" charset="0"/>
              </a:rPr>
              <a:t>Hy</a:t>
            </a:r>
            <a:r>
              <a:rPr lang="en-US" altLang="en-US" i="1" dirty="0">
                <a:latin typeface="Times New Roman" charset="0"/>
                <a:ea typeface="Times New Roman" charset="0"/>
                <a:cs typeface="Times New Roman" charset="0"/>
              </a:rPr>
              <a:t>po</a:t>
            </a:r>
            <a:r>
              <a:rPr lang="en-US" altLang="en-US" dirty="0">
                <a:latin typeface="Times New Roman" charset="0"/>
                <a:ea typeface="Times New Roman" charset="0"/>
                <a:cs typeface="Times New Roman" charset="0"/>
              </a:rPr>
              <a:t>chlor</a:t>
            </a:r>
            <a:r>
              <a:rPr lang="en-US" altLang="en-US" i="1" dirty="0">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ClO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Chlor</a:t>
            </a:r>
            <a:r>
              <a:rPr lang="en-US" altLang="en-US" i="1" dirty="0">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ClO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Chlor</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ClO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a:solidFill>
                  <a:srgbClr val="FF0000"/>
                </a:solidFill>
                <a:latin typeface="Times New Roman" charset="0"/>
                <a:ea typeface="Times New Roman" charset="0"/>
                <a:cs typeface="Times New Roman" charset="0"/>
              </a:rPr>
              <a:t>Per</a:t>
            </a:r>
            <a:r>
              <a:rPr lang="en-US" altLang="en-US" dirty="0">
                <a:latin typeface="Times New Roman" charset="0"/>
                <a:ea typeface="Times New Roman" charset="0"/>
                <a:cs typeface="Times New Roman" charset="0"/>
              </a:rPr>
              <a:t>chlor</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err="1">
                <a:latin typeface="Times New Roman" charset="0"/>
                <a:ea typeface="Times New Roman" charset="0"/>
                <a:cs typeface="Times New Roman" charset="0"/>
              </a:rPr>
              <a:t>BrO</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err="1">
                <a:solidFill>
                  <a:srgbClr val="C00000"/>
                </a:solidFill>
                <a:latin typeface="Times New Roman" charset="0"/>
                <a:ea typeface="Times New Roman" charset="0"/>
                <a:cs typeface="Times New Roman" charset="0"/>
              </a:rPr>
              <a:t>Hy</a:t>
            </a:r>
            <a:r>
              <a:rPr lang="en-US" altLang="en-US" i="1" dirty="0" err="1">
                <a:latin typeface="Times New Roman" charset="0"/>
                <a:ea typeface="Times New Roman" charset="0"/>
                <a:cs typeface="Times New Roman" charset="0"/>
              </a:rPr>
              <a:t>po</a:t>
            </a:r>
            <a:r>
              <a:rPr lang="en-US" altLang="en-US" dirty="0" err="1">
                <a:latin typeface="Times New Roman" charset="0"/>
                <a:ea typeface="Times New Roman" charset="0"/>
                <a:cs typeface="Times New Roman" charset="0"/>
              </a:rPr>
              <a:t>brom</a:t>
            </a:r>
            <a:r>
              <a:rPr lang="en-US" altLang="en-US" i="1" dirty="0" err="1">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BrO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err="1">
                <a:latin typeface="Times New Roman" charset="0"/>
                <a:ea typeface="Times New Roman" charset="0"/>
                <a:cs typeface="Times New Roman" charset="0"/>
              </a:rPr>
              <a:t>Brom</a:t>
            </a:r>
            <a:r>
              <a:rPr lang="en-US" altLang="en-US" i="1" dirty="0" err="1">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BrO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Brom</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BrO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err="1">
                <a:solidFill>
                  <a:srgbClr val="FF0000"/>
                </a:solidFill>
                <a:latin typeface="Times New Roman" charset="0"/>
                <a:ea typeface="Times New Roman" charset="0"/>
                <a:cs typeface="Times New Roman" charset="0"/>
              </a:rPr>
              <a:t>Per</a:t>
            </a:r>
            <a:r>
              <a:rPr lang="en-US" altLang="en-US" dirty="0" err="1">
                <a:latin typeface="Times New Roman" charset="0"/>
                <a:ea typeface="Times New Roman" charset="0"/>
                <a:cs typeface="Times New Roman" charset="0"/>
              </a:rPr>
              <a:t>brom</a:t>
            </a:r>
            <a:r>
              <a:rPr lang="en-US" altLang="en-US" i="1" dirty="0" err="1">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tLang="en-US" sz="4000">
                <a:latin typeface="Times New Roman" charset="0"/>
                <a:ea typeface="Times New Roman" charset="0"/>
                <a:cs typeface="Times New Roman" charset="0"/>
              </a:rPr>
              <a:t>Polyatomic Ions </a:t>
            </a:r>
            <a:r>
              <a:rPr lang="en-US" altLang="en-US" sz="3600">
                <a:latin typeface="Times New Roman" charset="0"/>
                <a:ea typeface="Times New Roman" charset="0"/>
                <a:cs typeface="Times New Roman" charset="0"/>
              </a:rPr>
              <a:t>(4)</a:t>
            </a:r>
            <a:endParaRPr lang="en-US" altLang="en-US" sz="4000">
              <a:latin typeface="Times New Roman" charset="0"/>
              <a:ea typeface="Times New Roman" charset="0"/>
              <a:cs typeface="Times New Roman" charset="0"/>
            </a:endParaRPr>
          </a:p>
        </p:txBody>
      </p:sp>
      <p:sp>
        <p:nvSpPr>
          <p:cNvPr id="98306" name="Content Placeholder 2"/>
          <p:cNvSpPr>
            <a:spLocks noGrp="1"/>
          </p:cNvSpPr>
          <p:nvPr>
            <p:ph idx="1"/>
          </p:nvPr>
        </p:nvSpPr>
        <p:spPr/>
        <p:txBody>
          <a:bodyPr/>
          <a:lstStyle/>
          <a:p>
            <a:r>
              <a:rPr lang="en-US" altLang="en-US" dirty="0">
                <a:latin typeface="Times New Roman" charset="0"/>
                <a:ea typeface="Times New Roman" charset="0"/>
                <a:cs typeface="Times New Roman" charset="0"/>
              </a:rPr>
              <a:t>IO</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err="1">
                <a:solidFill>
                  <a:srgbClr val="C00000"/>
                </a:solidFill>
                <a:latin typeface="Times New Roman" charset="0"/>
                <a:ea typeface="Times New Roman" charset="0"/>
                <a:cs typeface="Times New Roman" charset="0"/>
              </a:rPr>
              <a:t>Hy</a:t>
            </a:r>
            <a:r>
              <a:rPr lang="en-US" altLang="en-US" i="1" dirty="0" err="1">
                <a:latin typeface="Times New Roman" charset="0"/>
                <a:ea typeface="Times New Roman" charset="0"/>
                <a:cs typeface="Times New Roman" charset="0"/>
              </a:rPr>
              <a:t>po</a:t>
            </a:r>
            <a:r>
              <a:rPr lang="en-US" altLang="en-US" dirty="0" err="1">
                <a:latin typeface="Times New Roman" charset="0"/>
                <a:ea typeface="Times New Roman" charset="0"/>
                <a:cs typeface="Times New Roman" charset="0"/>
              </a:rPr>
              <a:t>iod</a:t>
            </a:r>
            <a:r>
              <a:rPr lang="en-US" altLang="en-US" i="1" dirty="0" err="1">
                <a:solidFill>
                  <a:srgbClr val="7030A0"/>
                </a:solidFill>
                <a:latin typeface="Times New Roman" charset="0"/>
                <a:ea typeface="Times New Roman" charset="0"/>
                <a:cs typeface="Times New Roman" charset="0"/>
              </a:rPr>
              <a:t>ite</a:t>
            </a:r>
            <a:endParaRPr lang="en-US" altLang="en-US" i="1" dirty="0">
              <a:solidFill>
                <a:srgbClr val="7030A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IO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err="1">
                <a:latin typeface="Times New Roman" charset="0"/>
                <a:ea typeface="Times New Roman" charset="0"/>
                <a:cs typeface="Times New Roman" charset="0"/>
              </a:rPr>
              <a:t>Iod</a:t>
            </a:r>
            <a:r>
              <a:rPr lang="en-US" altLang="en-US" i="1" dirty="0" err="1">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IO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Iod</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IO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err="1">
                <a:solidFill>
                  <a:srgbClr val="FF0000"/>
                </a:solidFill>
                <a:latin typeface="Times New Roman" charset="0"/>
                <a:ea typeface="Times New Roman" charset="0"/>
                <a:cs typeface="Times New Roman" charset="0"/>
              </a:rPr>
              <a:t>Per</a:t>
            </a:r>
            <a:r>
              <a:rPr lang="en-US" altLang="en-US" dirty="0" err="1">
                <a:latin typeface="Times New Roman" charset="0"/>
                <a:ea typeface="Times New Roman" charset="0"/>
                <a:cs typeface="Times New Roman" charset="0"/>
              </a:rPr>
              <a:t>iod</a:t>
            </a:r>
            <a:r>
              <a:rPr lang="en-US" altLang="en-US" i="1" dirty="0" err="1">
                <a:solidFill>
                  <a:srgbClr val="00B0F0"/>
                </a:solidFill>
                <a:latin typeface="Times New Roman" charset="0"/>
                <a:ea typeface="Times New Roman" charset="0"/>
                <a:cs typeface="Times New Roman" charset="0"/>
              </a:rPr>
              <a:t>ate</a:t>
            </a:r>
            <a:endParaRPr lang="en-US" altLang="en-US" i="1"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OH</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Hydrox</a:t>
            </a:r>
            <a:r>
              <a:rPr lang="en-US" altLang="en-US" i="1" dirty="0">
                <a:solidFill>
                  <a:srgbClr val="00B050"/>
                </a:solidFill>
                <a:latin typeface="Times New Roman" charset="0"/>
                <a:ea typeface="Times New Roman" charset="0"/>
                <a:cs typeface="Times New Roman" charset="0"/>
              </a:rPr>
              <a:t>ide</a:t>
            </a:r>
            <a:endParaRPr lang="en-US" altLang="en-US" dirty="0">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CN</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Cyan</a:t>
            </a:r>
            <a:r>
              <a:rPr lang="en-US" altLang="en-US" i="1" dirty="0">
                <a:solidFill>
                  <a:srgbClr val="00B050"/>
                </a:solidFill>
                <a:latin typeface="Times New Roman" charset="0"/>
                <a:ea typeface="Times New Roman" charset="0"/>
                <a:cs typeface="Times New Roman" charset="0"/>
              </a:rPr>
              <a:t>ide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NH</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Ammonium ion</a:t>
            </a:r>
          </a:p>
          <a:p>
            <a:endParaRPr lang="en-US" altLang="en-US"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tLang="en-US" sz="3200" dirty="0">
                <a:latin typeface="Times" charset="0"/>
              </a:rPr>
              <a:t>Ionic Compounds </a:t>
            </a:r>
            <a:r>
              <a:rPr lang="en-US" altLang="en-US" sz="3200" dirty="0" smtClean="0">
                <a:latin typeface="Times" charset="0"/>
              </a:rPr>
              <a:t>Type-I </a:t>
            </a:r>
            <a:r>
              <a:rPr lang="en-US" altLang="en-US" sz="3200" dirty="0">
                <a:latin typeface="Times" charset="0"/>
              </a:rPr>
              <a:t>Cations</a:t>
            </a:r>
          </a:p>
        </p:txBody>
      </p:sp>
      <p:sp>
        <p:nvSpPr>
          <p:cNvPr id="25603" name="Rectangle 3"/>
          <p:cNvSpPr>
            <a:spLocks noGrp="1" noChangeArrowheads="1"/>
          </p:cNvSpPr>
          <p:nvPr>
            <p:ph type="body" idx="1"/>
          </p:nvPr>
        </p:nvSpPr>
        <p:spPr/>
        <p:txBody>
          <a:bodyPr/>
          <a:lstStyle/>
          <a:p>
            <a:pPr eaLnBrk="1" hangingPunct="1"/>
            <a:r>
              <a:rPr lang="en-US" altLang="en-US" sz="2800" dirty="0">
                <a:latin typeface="Times" charset="0"/>
              </a:rPr>
              <a:t>Type-I Ionic Compounds containing simple anions:</a:t>
            </a:r>
          </a:p>
          <a:p>
            <a:pPr lvl="1" eaLnBrk="1" hangingPunct="1">
              <a:buFontTx/>
              <a:buNone/>
            </a:pPr>
            <a:r>
              <a:rPr lang="en-US" altLang="en-US" dirty="0">
                <a:latin typeface="Times" charset="0"/>
              </a:rPr>
              <a:t>	</a:t>
            </a:r>
            <a:r>
              <a:rPr lang="en-US" altLang="en-US" dirty="0" err="1">
                <a:latin typeface="Times" charset="0"/>
              </a:rPr>
              <a:t>NaBr</a:t>
            </a:r>
            <a:r>
              <a:rPr lang="en-US" altLang="en-US" dirty="0">
                <a:latin typeface="Times" charset="0"/>
              </a:rPr>
              <a:t> </a:t>
            </a:r>
            <a:r>
              <a:rPr lang="en-US" altLang="en-US" dirty="0" smtClean="0">
                <a:latin typeface="Times" charset="0"/>
              </a:rPr>
              <a:t>	= </a:t>
            </a:r>
            <a:r>
              <a:rPr lang="en-US" altLang="en-US" dirty="0">
                <a:latin typeface="Times" charset="0"/>
              </a:rPr>
              <a:t>Sodium brom</a:t>
            </a:r>
            <a:r>
              <a:rPr lang="en-US" altLang="en-US" i="1" dirty="0">
                <a:latin typeface="Times" charset="0"/>
              </a:rPr>
              <a:t>ide</a:t>
            </a:r>
            <a:r>
              <a:rPr lang="en-US" altLang="en-US" dirty="0">
                <a:latin typeface="Times" charset="0"/>
              </a:rPr>
              <a:t>;</a:t>
            </a:r>
          </a:p>
          <a:p>
            <a:pPr lvl="1" eaLnBrk="1" hangingPunct="1">
              <a:buFontTx/>
              <a:buNone/>
            </a:pPr>
            <a:r>
              <a:rPr lang="en-US" altLang="en-US" dirty="0">
                <a:latin typeface="Times" charset="0"/>
              </a:rPr>
              <a:t>	CaF</a:t>
            </a:r>
            <a:r>
              <a:rPr lang="en-US" altLang="en-US" baseline="-25000" dirty="0">
                <a:latin typeface="Times" charset="0"/>
              </a:rPr>
              <a:t>2</a:t>
            </a:r>
            <a:r>
              <a:rPr lang="en-US" altLang="en-US" dirty="0">
                <a:latin typeface="Times" charset="0"/>
              </a:rPr>
              <a:t> </a:t>
            </a:r>
            <a:r>
              <a:rPr lang="en-US" altLang="en-US" dirty="0" smtClean="0">
                <a:latin typeface="Times" charset="0"/>
              </a:rPr>
              <a:t>	= </a:t>
            </a:r>
            <a:r>
              <a:rPr lang="en-US" altLang="en-US" dirty="0">
                <a:latin typeface="Times" charset="0"/>
              </a:rPr>
              <a:t>Calcium fluor</a:t>
            </a:r>
            <a:r>
              <a:rPr lang="en-US" altLang="en-US" i="1" dirty="0">
                <a:latin typeface="Times" charset="0"/>
              </a:rPr>
              <a:t>ide</a:t>
            </a:r>
            <a:r>
              <a:rPr lang="en-US" altLang="en-US" dirty="0">
                <a:latin typeface="Times" charset="0"/>
              </a:rPr>
              <a:t>;</a:t>
            </a:r>
          </a:p>
          <a:p>
            <a:pPr lvl="1" eaLnBrk="1" hangingPunct="1">
              <a:buFontTx/>
              <a:buNone/>
            </a:pPr>
            <a:r>
              <a:rPr lang="en-US" altLang="en-US" dirty="0">
                <a:latin typeface="Times" charset="0"/>
              </a:rPr>
              <a:t>	Al</a:t>
            </a:r>
            <a:r>
              <a:rPr lang="en-US" altLang="en-US" baseline="-25000" dirty="0">
                <a:latin typeface="Times" charset="0"/>
              </a:rPr>
              <a:t>2</a:t>
            </a:r>
            <a:r>
              <a:rPr lang="en-US" altLang="en-US" dirty="0">
                <a:latin typeface="Times" charset="0"/>
              </a:rPr>
              <a:t>O</a:t>
            </a:r>
            <a:r>
              <a:rPr lang="en-US" altLang="en-US" baseline="-25000" dirty="0">
                <a:latin typeface="Times" charset="0"/>
              </a:rPr>
              <a:t>3</a:t>
            </a:r>
            <a:r>
              <a:rPr lang="en-US" altLang="en-US" dirty="0">
                <a:latin typeface="Times" charset="0"/>
              </a:rPr>
              <a:t> </a:t>
            </a:r>
            <a:r>
              <a:rPr lang="en-US" altLang="en-US" dirty="0" smtClean="0">
                <a:latin typeface="Times" charset="0"/>
              </a:rPr>
              <a:t>	= </a:t>
            </a:r>
            <a:r>
              <a:rPr lang="en-US" altLang="en-US" dirty="0">
                <a:latin typeface="Times" charset="0"/>
              </a:rPr>
              <a:t>Aluminum ox</a:t>
            </a:r>
            <a:r>
              <a:rPr lang="en-US" altLang="en-US" i="1" dirty="0">
                <a:latin typeface="Times" charset="0"/>
              </a:rPr>
              <a:t>ide</a:t>
            </a:r>
            <a:r>
              <a:rPr lang="en-US" altLang="en-US" dirty="0">
                <a:latin typeface="Times" charset="0"/>
              </a:rPr>
              <a:t>;</a:t>
            </a:r>
          </a:p>
          <a:p>
            <a:pPr lvl="1" eaLnBrk="1" hangingPunct="1">
              <a:buFontTx/>
              <a:buNone/>
            </a:pPr>
            <a:r>
              <a:rPr lang="en-US" altLang="en-US" dirty="0">
                <a:latin typeface="Times" charset="0"/>
              </a:rPr>
              <a:t>	Mg</a:t>
            </a:r>
            <a:r>
              <a:rPr lang="en-US" altLang="en-US" baseline="-25000" dirty="0">
                <a:latin typeface="Times" charset="0"/>
              </a:rPr>
              <a:t>3</a:t>
            </a:r>
            <a:r>
              <a:rPr lang="en-US" altLang="en-US" dirty="0">
                <a:latin typeface="Times" charset="0"/>
              </a:rPr>
              <a:t>N</a:t>
            </a:r>
            <a:r>
              <a:rPr lang="en-US" altLang="en-US" baseline="-25000" dirty="0">
                <a:latin typeface="Times" charset="0"/>
              </a:rPr>
              <a:t>2</a:t>
            </a:r>
            <a:r>
              <a:rPr lang="en-US" altLang="en-US" dirty="0">
                <a:latin typeface="Times" charset="0"/>
              </a:rPr>
              <a:t> = Magnesium nitr</a:t>
            </a:r>
            <a:r>
              <a:rPr lang="en-US" altLang="en-US" i="1" dirty="0">
                <a:latin typeface="Times" charset="0"/>
              </a:rPr>
              <a:t>ide</a:t>
            </a:r>
          </a:p>
          <a:p>
            <a:pPr lvl="1" eaLnBrk="1" hangingPunct="1">
              <a:buFontTx/>
              <a:buNone/>
            </a:pPr>
            <a:r>
              <a:rPr lang="en-US" altLang="en-US" dirty="0">
                <a:latin typeface="Times" charset="0"/>
              </a:rPr>
              <a:t>	KI </a:t>
            </a:r>
            <a:r>
              <a:rPr lang="en-US" altLang="en-US" dirty="0" smtClean="0">
                <a:latin typeface="Times" charset="0"/>
              </a:rPr>
              <a:t>	= </a:t>
            </a:r>
            <a:r>
              <a:rPr lang="en-US" altLang="en-US" dirty="0">
                <a:latin typeface="Times" charset="0"/>
              </a:rPr>
              <a:t>Potassium iod</a:t>
            </a:r>
            <a:r>
              <a:rPr lang="en-US" altLang="en-US" i="1" dirty="0">
                <a:latin typeface="Times" charset="0"/>
              </a:rPr>
              <a:t>ide</a:t>
            </a:r>
          </a:p>
          <a:p>
            <a:pPr lvl="1" eaLnBrk="1" hangingPunct="1">
              <a:buFontTx/>
              <a:buNone/>
            </a:pPr>
            <a:r>
              <a:rPr lang="en-US" altLang="en-US" dirty="0">
                <a:latin typeface="Times" charset="0"/>
              </a:rPr>
              <a:t>	BaCl</a:t>
            </a:r>
            <a:r>
              <a:rPr lang="en-US" altLang="en-US" baseline="-25000" dirty="0">
                <a:latin typeface="Times" charset="0"/>
              </a:rPr>
              <a:t>2</a:t>
            </a:r>
            <a:r>
              <a:rPr lang="en-US" altLang="en-US" dirty="0">
                <a:latin typeface="Times" charset="0"/>
              </a:rPr>
              <a:t> </a:t>
            </a:r>
            <a:r>
              <a:rPr lang="en-US" altLang="en-US" dirty="0" smtClean="0">
                <a:latin typeface="Times" charset="0"/>
              </a:rPr>
              <a:t>	= </a:t>
            </a:r>
            <a:r>
              <a:rPr lang="en-US" altLang="en-US" dirty="0">
                <a:latin typeface="Times" charset="0"/>
              </a:rPr>
              <a:t>Barium chlor</a:t>
            </a:r>
            <a:r>
              <a:rPr lang="en-US" altLang="en-US" i="1" dirty="0">
                <a:latin typeface="Times" charset="0"/>
              </a:rPr>
              <a:t>ide</a:t>
            </a:r>
          </a:p>
          <a:p>
            <a:pPr lvl="1" eaLnBrk="1" hangingPunct="1">
              <a:buFontTx/>
              <a:buNone/>
            </a:pPr>
            <a:r>
              <a:rPr lang="en-US" altLang="en-US" dirty="0">
                <a:latin typeface="Times" charset="0"/>
              </a:rPr>
              <a:t>	</a:t>
            </a:r>
            <a:r>
              <a:rPr lang="en-US" altLang="en-US" dirty="0" smtClean="0">
                <a:latin typeface="Times" charset="0"/>
              </a:rPr>
              <a:t>Li</a:t>
            </a:r>
            <a:r>
              <a:rPr lang="en-US" altLang="en-US" baseline="-25000" dirty="0" smtClean="0">
                <a:latin typeface="Times" charset="0"/>
              </a:rPr>
              <a:t>2</a:t>
            </a:r>
            <a:r>
              <a:rPr lang="en-US" altLang="en-US" dirty="0" smtClean="0">
                <a:latin typeface="Times" charset="0"/>
              </a:rPr>
              <a:t>O 	= </a:t>
            </a:r>
            <a:r>
              <a:rPr lang="en-US" altLang="en-US" dirty="0">
                <a:latin typeface="Times" charset="0"/>
              </a:rPr>
              <a:t>Lithium </a:t>
            </a:r>
            <a:r>
              <a:rPr lang="en-US" altLang="en-US" dirty="0" smtClean="0">
                <a:latin typeface="Times" charset="0"/>
              </a:rPr>
              <a:t>ox</a:t>
            </a:r>
            <a:r>
              <a:rPr lang="en-US" altLang="en-US" i="1" dirty="0" smtClean="0">
                <a:latin typeface="Times" charset="0"/>
              </a:rPr>
              <a:t>ide</a:t>
            </a:r>
            <a:endParaRPr lang="en-US" altLang="en-US" i="1" dirty="0">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sz="3600">
                <a:latin typeface="Times New Roman" charset="0"/>
                <a:ea typeface="Times New Roman" charset="0"/>
                <a:cs typeface="Times New Roman" charset="0"/>
              </a:rPr>
              <a:t>John Dalton (1766-1844) ?</a:t>
            </a:r>
          </a:p>
        </p:txBody>
      </p:sp>
      <p:sp>
        <p:nvSpPr>
          <p:cNvPr id="3" name="Content Placeholder 2"/>
          <p:cNvSpPr>
            <a:spLocks noGrp="1"/>
          </p:cNvSpPr>
          <p:nvPr>
            <p:ph idx="1"/>
          </p:nvPr>
        </p:nvSpPr>
        <p:spPr/>
        <p:txBody>
          <a:bodyPr/>
          <a:lstStyle/>
          <a:p>
            <a:r>
              <a:rPr lang="en-US" altLang="en-US" sz="2400">
                <a:latin typeface="Times New Roman" charset="0"/>
                <a:ea typeface="Times New Roman" charset="0"/>
                <a:cs typeface="Times New Roman" charset="0"/>
              </a:rPr>
              <a:t>Born in Eaglesfield, England; suffered from color blindness;</a:t>
            </a:r>
          </a:p>
          <a:p>
            <a:r>
              <a:rPr lang="en-US" altLang="en-US" sz="2600">
                <a:latin typeface="Times New Roman" charset="0"/>
                <a:ea typeface="Times New Roman" charset="0"/>
                <a:cs typeface="Times New Roman" charset="0"/>
              </a:rPr>
              <a:t>At young age, he helped an older brother run Quaker boarding school; then became the school principal at 19;</a:t>
            </a:r>
          </a:p>
          <a:p>
            <a:r>
              <a:rPr lang="en-US" altLang="en-US" sz="2600">
                <a:latin typeface="Times New Roman" charset="0"/>
                <a:ea typeface="Times New Roman" charset="0"/>
                <a:cs typeface="Times New Roman" charset="0"/>
              </a:rPr>
              <a:t>Taught himself science and mathematics;</a:t>
            </a:r>
          </a:p>
          <a:p>
            <a:r>
              <a:rPr lang="en-US" altLang="en-US" sz="2600">
                <a:latin typeface="Times New Roman" charset="0"/>
                <a:ea typeface="Times New Roman" charset="0"/>
                <a:cs typeface="Times New Roman" charset="0"/>
              </a:rPr>
              <a:t>At 26, he became teacher of mathematics and natural philosophy at Manchester’s new College; </a:t>
            </a:r>
          </a:p>
          <a:p>
            <a:r>
              <a:rPr lang="en-US" altLang="en-US" sz="2600">
                <a:latin typeface="Times New Roman" charset="0"/>
                <a:ea typeface="Times New Roman" charset="0"/>
                <a:cs typeface="Times New Roman" charset="0"/>
              </a:rPr>
              <a:t>In 1803, published the law of partial pressures of gas; now known as </a:t>
            </a:r>
            <a:r>
              <a:rPr lang="en-US" altLang="en-US" sz="2600" i="1">
                <a:latin typeface="Times New Roman" charset="0"/>
                <a:ea typeface="Times New Roman" charset="0"/>
                <a:cs typeface="Times New Roman" charset="0"/>
              </a:rPr>
              <a:t>Dalton’s law of partial pressures</a:t>
            </a:r>
            <a:r>
              <a:rPr lang="en-US" altLang="en-US" sz="2600">
                <a:latin typeface="Times New Roman" charset="0"/>
                <a:ea typeface="Times New Roman" charset="0"/>
                <a:cs typeface="Times New Roman" charset="0"/>
              </a:rPr>
              <a:t>;</a:t>
            </a:r>
          </a:p>
          <a:p>
            <a:r>
              <a:rPr lang="en-US" altLang="en-US" sz="2600">
                <a:latin typeface="Times New Roman" charset="0"/>
                <a:ea typeface="Times New Roman" charset="0"/>
                <a:cs typeface="Times New Roman" charset="0"/>
              </a:rPr>
              <a:t>In 1805, published the Dalton’s </a:t>
            </a:r>
            <a:r>
              <a:rPr lang="en-US" altLang="en-US" sz="2600" i="1">
                <a:latin typeface="Times New Roman" charset="0"/>
                <a:ea typeface="Times New Roman" charset="0"/>
                <a:cs typeface="Times New Roman" charset="0"/>
              </a:rPr>
              <a:t>Atomic Theory</a:t>
            </a:r>
            <a:r>
              <a:rPr lang="en-US" altLang="en-US" sz="2600">
                <a:latin typeface="Times New Roman" charset="0"/>
                <a:ea typeface="Times New Roman" charset="0"/>
                <a:cs typeface="Times New Roman" charset="0"/>
              </a:rPr>
              <a:t>; </a:t>
            </a:r>
          </a:p>
          <a:p>
            <a:endParaRPr lang="en-US" altLang="en-US" sz="2600">
              <a:latin typeface="Times New Roman" charset="0"/>
              <a:ea typeface="Times New Roman" charset="0"/>
              <a:cs typeface="Times New Roman" charset="0"/>
            </a:endParaRPr>
          </a:p>
          <a:p>
            <a:endParaRPr lang="en-US" altLang="en-US" sz="2800">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tLang="en-US" sz="3200" dirty="0">
                <a:latin typeface="Times" charset="0"/>
              </a:rPr>
              <a:t>Ionic Compounds containing </a:t>
            </a:r>
            <a:r>
              <a:rPr lang="en-US" altLang="en-US" sz="3200" dirty="0" smtClean="0">
                <a:latin typeface="Times" charset="0"/>
              </a:rPr>
              <a:t>Polyatomic Ions</a:t>
            </a:r>
            <a:endParaRPr lang="en-US" altLang="en-US" sz="3200" dirty="0"/>
          </a:p>
        </p:txBody>
      </p:sp>
      <p:sp>
        <p:nvSpPr>
          <p:cNvPr id="100354" name="Content Placeholder 2"/>
          <p:cNvSpPr>
            <a:spLocks noGrp="1"/>
          </p:cNvSpPr>
          <p:nvPr>
            <p:ph idx="1"/>
          </p:nvPr>
        </p:nvSpPr>
        <p:spPr/>
        <p:txBody>
          <a:bodyPr/>
          <a:lstStyle/>
          <a:p>
            <a:pPr eaLnBrk="1" hangingPunct="1"/>
            <a:r>
              <a:rPr lang="en-US" altLang="en-US" sz="2800" dirty="0">
                <a:latin typeface="Times" charset="0"/>
              </a:rPr>
              <a:t>Type-I Ionic Compounds containing polyatomic ions:</a:t>
            </a:r>
          </a:p>
          <a:p>
            <a:pPr lvl="1" eaLnBrk="1" hangingPunct="1">
              <a:lnSpc>
                <a:spcPct val="150000"/>
              </a:lnSpc>
              <a:buFontTx/>
              <a:buNone/>
            </a:pPr>
            <a:r>
              <a:rPr lang="en-US" altLang="en-US" dirty="0">
                <a:latin typeface="Times" charset="0"/>
              </a:rPr>
              <a:t>	CaSO</a:t>
            </a:r>
            <a:r>
              <a:rPr lang="en-US" altLang="en-US" baseline="-25000" dirty="0">
                <a:latin typeface="Times" charset="0"/>
              </a:rPr>
              <a:t>4</a:t>
            </a:r>
            <a:r>
              <a:rPr lang="en-US" altLang="en-US" dirty="0">
                <a:latin typeface="Times" charset="0"/>
              </a:rPr>
              <a:t> </a:t>
            </a:r>
            <a:r>
              <a:rPr lang="en-US" altLang="en-US" dirty="0" smtClean="0">
                <a:latin typeface="Times" charset="0"/>
              </a:rPr>
              <a:t>	  = </a:t>
            </a:r>
            <a:r>
              <a:rPr lang="en-US" altLang="en-US" dirty="0">
                <a:latin typeface="Times" charset="0"/>
              </a:rPr>
              <a:t>Calcium sulfate;</a:t>
            </a:r>
          </a:p>
          <a:p>
            <a:pPr lvl="1" eaLnBrk="1" hangingPunct="1">
              <a:buFontTx/>
              <a:buNone/>
            </a:pPr>
            <a:r>
              <a:rPr lang="en-US" altLang="en-US" dirty="0">
                <a:latin typeface="Times" charset="0"/>
              </a:rPr>
              <a:t>	Na</a:t>
            </a:r>
            <a:r>
              <a:rPr lang="en-US" altLang="en-US" baseline="-25000" dirty="0">
                <a:latin typeface="Times" charset="0"/>
              </a:rPr>
              <a:t>2</a:t>
            </a:r>
            <a:r>
              <a:rPr lang="en-US" altLang="en-US" dirty="0">
                <a:latin typeface="Times" charset="0"/>
              </a:rPr>
              <a:t>CO</a:t>
            </a:r>
            <a:r>
              <a:rPr lang="en-US" altLang="en-US" baseline="-25000" dirty="0">
                <a:latin typeface="Times" charset="0"/>
              </a:rPr>
              <a:t>3</a:t>
            </a:r>
            <a:r>
              <a:rPr lang="en-US" altLang="en-US" dirty="0">
                <a:latin typeface="Times" charset="0"/>
              </a:rPr>
              <a:t> </a:t>
            </a:r>
            <a:r>
              <a:rPr lang="en-US" altLang="en-US" dirty="0" smtClean="0">
                <a:latin typeface="Times" charset="0"/>
              </a:rPr>
              <a:t> = </a:t>
            </a:r>
            <a:r>
              <a:rPr lang="en-US" altLang="en-US" dirty="0">
                <a:latin typeface="Times" charset="0"/>
              </a:rPr>
              <a:t>Sodium carbonate</a:t>
            </a:r>
          </a:p>
          <a:p>
            <a:pPr lvl="1" eaLnBrk="1" hangingPunct="1">
              <a:buFontTx/>
              <a:buNone/>
            </a:pPr>
            <a:r>
              <a:rPr lang="en-US" altLang="en-US" dirty="0">
                <a:latin typeface="Times" charset="0"/>
              </a:rPr>
              <a:t>	NaHCO</a:t>
            </a:r>
            <a:r>
              <a:rPr lang="en-US" altLang="en-US" baseline="-25000" dirty="0">
                <a:latin typeface="Times" charset="0"/>
              </a:rPr>
              <a:t>3</a:t>
            </a:r>
            <a:r>
              <a:rPr lang="en-US" altLang="en-US" dirty="0">
                <a:latin typeface="Times" charset="0"/>
              </a:rPr>
              <a:t> = Sodium hydrogen carbonate;</a:t>
            </a:r>
          </a:p>
          <a:p>
            <a:pPr lvl="1" eaLnBrk="1" hangingPunct="1">
              <a:buFontTx/>
              <a:buNone/>
            </a:pPr>
            <a:r>
              <a:rPr lang="en-US" altLang="en-US" dirty="0">
                <a:latin typeface="Times" charset="0"/>
              </a:rPr>
              <a:t>	KNO</a:t>
            </a:r>
            <a:r>
              <a:rPr lang="en-US" altLang="en-US" baseline="-25000" dirty="0">
                <a:latin typeface="Times" charset="0"/>
              </a:rPr>
              <a:t>3</a:t>
            </a:r>
            <a:r>
              <a:rPr lang="en-US" altLang="en-US" dirty="0">
                <a:latin typeface="Times" charset="0"/>
              </a:rPr>
              <a:t> </a:t>
            </a:r>
            <a:r>
              <a:rPr lang="en-US" altLang="en-US" dirty="0" smtClean="0">
                <a:latin typeface="Times" charset="0"/>
              </a:rPr>
              <a:t>	    = </a:t>
            </a:r>
            <a:r>
              <a:rPr lang="en-US" altLang="en-US" dirty="0">
                <a:latin typeface="Times" charset="0"/>
              </a:rPr>
              <a:t>Potassium nitrate</a:t>
            </a:r>
          </a:p>
          <a:p>
            <a:pPr lvl="1" eaLnBrk="1" hangingPunct="1">
              <a:buFontTx/>
              <a:buNone/>
            </a:pPr>
            <a:r>
              <a:rPr lang="en-US" altLang="en-US" dirty="0">
                <a:latin typeface="Times" charset="0"/>
              </a:rPr>
              <a:t>	Ca</a:t>
            </a:r>
            <a:r>
              <a:rPr lang="en-US" altLang="en-US" baseline="-25000" dirty="0">
                <a:latin typeface="Times" charset="0"/>
              </a:rPr>
              <a:t>3</a:t>
            </a:r>
            <a:r>
              <a:rPr lang="en-US" altLang="en-US" dirty="0">
                <a:latin typeface="Times" charset="0"/>
              </a:rPr>
              <a:t>(PO</a:t>
            </a:r>
            <a:r>
              <a:rPr lang="en-US" altLang="en-US" baseline="-25000" dirty="0">
                <a:latin typeface="Times" charset="0"/>
              </a:rPr>
              <a:t>4</a:t>
            </a:r>
            <a:r>
              <a:rPr lang="en-US" altLang="en-US" dirty="0">
                <a:latin typeface="Times" charset="0"/>
              </a:rPr>
              <a:t>)</a:t>
            </a:r>
            <a:r>
              <a:rPr lang="en-US" altLang="en-US" baseline="-25000" dirty="0">
                <a:latin typeface="Times" charset="0"/>
              </a:rPr>
              <a:t>2</a:t>
            </a:r>
            <a:r>
              <a:rPr lang="en-US" altLang="en-US" dirty="0">
                <a:latin typeface="Times" charset="0"/>
              </a:rPr>
              <a:t> = Calcium phosphate</a:t>
            </a:r>
          </a:p>
          <a:p>
            <a:pPr lvl="1" eaLnBrk="1" hangingPunct="1">
              <a:buFontTx/>
              <a:buNone/>
            </a:pPr>
            <a:r>
              <a:rPr lang="en-US" altLang="en-US" dirty="0">
                <a:latin typeface="Times" charset="0"/>
              </a:rPr>
              <a:t>	KH</a:t>
            </a:r>
            <a:r>
              <a:rPr lang="en-US" altLang="en-US" baseline="-25000" dirty="0">
                <a:latin typeface="Times" charset="0"/>
              </a:rPr>
              <a:t>2</a:t>
            </a:r>
            <a:r>
              <a:rPr lang="en-US" altLang="en-US" dirty="0">
                <a:latin typeface="Times" charset="0"/>
              </a:rPr>
              <a:t>PO</a:t>
            </a:r>
            <a:r>
              <a:rPr lang="en-US" altLang="en-US" baseline="-25000" dirty="0">
                <a:latin typeface="Times" charset="0"/>
              </a:rPr>
              <a:t>4</a:t>
            </a:r>
            <a:r>
              <a:rPr lang="en-US" altLang="en-US" dirty="0">
                <a:latin typeface="Times" charset="0"/>
              </a:rPr>
              <a:t>  </a:t>
            </a:r>
            <a:r>
              <a:rPr lang="en-US" altLang="en-US" dirty="0" smtClean="0">
                <a:latin typeface="Times" charset="0"/>
              </a:rPr>
              <a:t>  = </a:t>
            </a:r>
            <a:r>
              <a:rPr lang="en-US" altLang="en-US" dirty="0">
                <a:latin typeface="Times" charset="0"/>
              </a:rPr>
              <a:t>Potassium dihydrogen phosphate</a:t>
            </a:r>
          </a:p>
          <a:p>
            <a:pPr lvl="1" eaLnBrk="1" hangingPunct="1">
              <a:buFontTx/>
              <a:buNone/>
            </a:pPr>
            <a:r>
              <a:rPr lang="en-US" altLang="en-US" dirty="0">
                <a:latin typeface="Times" charset="0"/>
              </a:rPr>
              <a:t>	 K</a:t>
            </a:r>
            <a:r>
              <a:rPr lang="en-US" altLang="en-US" baseline="-25000" dirty="0">
                <a:latin typeface="Times" charset="0"/>
              </a:rPr>
              <a:t>2</a:t>
            </a:r>
            <a:r>
              <a:rPr lang="en-US" altLang="en-US" dirty="0">
                <a:latin typeface="Times" charset="0"/>
              </a:rPr>
              <a:t>HPO</a:t>
            </a:r>
            <a:r>
              <a:rPr lang="en-US" altLang="en-US" baseline="-25000" dirty="0">
                <a:latin typeface="Times" charset="0"/>
              </a:rPr>
              <a:t>4</a:t>
            </a:r>
            <a:r>
              <a:rPr lang="en-US" altLang="en-US" dirty="0">
                <a:latin typeface="Times" charset="0"/>
              </a:rPr>
              <a:t> </a:t>
            </a:r>
            <a:r>
              <a:rPr lang="en-US" altLang="en-US" dirty="0" smtClean="0">
                <a:latin typeface="Times" charset="0"/>
              </a:rPr>
              <a:t>  = </a:t>
            </a:r>
            <a:r>
              <a:rPr lang="en-US" altLang="en-US" dirty="0">
                <a:latin typeface="Times" charset="0"/>
              </a:rPr>
              <a:t>Potassium hydrogen phosphate</a:t>
            </a:r>
            <a:endParaRPr lang="en-US"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tLang="en-US" sz="3200" dirty="0" smtClean="0">
                <a:latin typeface="Times" charset="0"/>
              </a:rPr>
              <a:t>Ionic Compounds containing Type-II Cations</a:t>
            </a:r>
            <a:endParaRPr lang="en-US" altLang="en-US" sz="3200" dirty="0"/>
          </a:p>
        </p:txBody>
      </p:sp>
      <p:sp>
        <p:nvSpPr>
          <p:cNvPr id="101378" name="Content Placeholder 2"/>
          <p:cNvSpPr>
            <a:spLocks noGrp="1"/>
          </p:cNvSpPr>
          <p:nvPr>
            <p:ph idx="1"/>
          </p:nvPr>
        </p:nvSpPr>
        <p:spPr/>
        <p:txBody>
          <a:bodyPr/>
          <a:lstStyle/>
          <a:p>
            <a:pPr eaLnBrk="1" hangingPunct="1"/>
            <a:r>
              <a:rPr lang="en-US" altLang="en-US" sz="2800" dirty="0">
                <a:latin typeface="Times" charset="0"/>
              </a:rPr>
              <a:t>Type-II Ionic Compounds containing polyatomic ions – same naming system as in previous slide:</a:t>
            </a:r>
          </a:p>
          <a:p>
            <a:pPr lvl="1" eaLnBrk="1" hangingPunct="1">
              <a:buFontTx/>
              <a:buNone/>
            </a:pPr>
            <a:r>
              <a:rPr lang="en-US" altLang="en-US" dirty="0">
                <a:latin typeface="Times" charset="0"/>
              </a:rPr>
              <a:t>	FeSO</a:t>
            </a:r>
            <a:r>
              <a:rPr lang="en-US" altLang="en-US" baseline="-25000" dirty="0">
                <a:latin typeface="Times" charset="0"/>
              </a:rPr>
              <a:t>4</a:t>
            </a:r>
            <a:r>
              <a:rPr lang="en-US" altLang="en-US" dirty="0">
                <a:latin typeface="Times" charset="0"/>
              </a:rPr>
              <a:t>   </a:t>
            </a:r>
            <a:r>
              <a:rPr lang="en-US" altLang="en-US" dirty="0" smtClean="0">
                <a:latin typeface="Times" charset="0"/>
              </a:rPr>
              <a:t>  =  </a:t>
            </a:r>
            <a:r>
              <a:rPr lang="en-US" altLang="en-US" dirty="0">
                <a:latin typeface="Times" charset="0"/>
              </a:rPr>
              <a:t>Iron(II) sulfate;	</a:t>
            </a:r>
            <a:r>
              <a:rPr lang="en-US" altLang="en-US" dirty="0" smtClean="0">
                <a:latin typeface="Times" charset="0"/>
              </a:rPr>
              <a:t>(</a:t>
            </a:r>
            <a:r>
              <a:rPr lang="en-US" altLang="en-US" dirty="0">
                <a:latin typeface="Times" charset="0"/>
              </a:rPr>
              <a:t>contains </a:t>
            </a:r>
            <a:r>
              <a:rPr lang="en-US" altLang="en-US" dirty="0">
                <a:latin typeface="Times New Roman" charset="0"/>
                <a:ea typeface="Times New Roman" charset="0"/>
                <a:cs typeface="Times New Roman" charset="0"/>
              </a:rPr>
              <a:t>Fe</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Fe</a:t>
            </a:r>
            <a:r>
              <a:rPr lang="en-US" altLang="en-US" baseline="-25000" dirty="0">
                <a:latin typeface="Times" charset="0"/>
              </a:rPr>
              <a:t>2</a:t>
            </a:r>
            <a:r>
              <a:rPr lang="en-US" altLang="en-US" dirty="0">
                <a:latin typeface="Times" charset="0"/>
              </a:rPr>
              <a:t>(SO</a:t>
            </a:r>
            <a:r>
              <a:rPr lang="en-US" altLang="en-US" baseline="-25000" dirty="0">
                <a:latin typeface="Times" charset="0"/>
              </a:rPr>
              <a:t>4</a:t>
            </a:r>
            <a:r>
              <a:rPr lang="en-US" altLang="en-US" dirty="0">
                <a:latin typeface="Times" charset="0"/>
              </a:rPr>
              <a:t>)</a:t>
            </a:r>
            <a:r>
              <a:rPr lang="en-US" altLang="en-US" baseline="-25000" dirty="0">
                <a:latin typeface="Times" charset="0"/>
              </a:rPr>
              <a:t>3</a:t>
            </a:r>
            <a:r>
              <a:rPr lang="en-US" altLang="en-US" dirty="0">
                <a:latin typeface="Times" charset="0"/>
              </a:rPr>
              <a:t> = Iron(III) sulfate;	(contains </a:t>
            </a:r>
            <a:r>
              <a:rPr lang="en-US" altLang="en-US" dirty="0">
                <a:latin typeface="Times New Roman" charset="0"/>
                <a:ea typeface="Times New Roman" charset="0"/>
                <a:cs typeface="Times New Roman" charset="0"/>
              </a:rPr>
              <a:t>Fe</a:t>
            </a:r>
            <a:r>
              <a:rPr lang="en-US" altLang="en-US" baseline="30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Co(NO</a:t>
            </a:r>
            <a:r>
              <a:rPr lang="en-US" altLang="en-US" baseline="-25000" dirty="0">
                <a:latin typeface="Times" charset="0"/>
              </a:rPr>
              <a:t>3</a:t>
            </a:r>
            <a:r>
              <a:rPr lang="en-US" altLang="en-US" dirty="0">
                <a:latin typeface="Times" charset="0"/>
              </a:rPr>
              <a:t>)</a:t>
            </a:r>
            <a:r>
              <a:rPr lang="en-US" altLang="en-US" baseline="-25000" dirty="0">
                <a:latin typeface="Times" charset="0"/>
              </a:rPr>
              <a:t>2</a:t>
            </a:r>
            <a:r>
              <a:rPr lang="en-US" altLang="en-US" dirty="0">
                <a:latin typeface="Times" charset="0"/>
              </a:rPr>
              <a:t> = Cobalt(II) nitrate; 	(contains </a:t>
            </a:r>
            <a:r>
              <a:rPr lang="en-US" altLang="en-US" dirty="0">
                <a:latin typeface="Times New Roman" charset="0"/>
                <a:ea typeface="Times New Roman" charset="0"/>
                <a:cs typeface="Times New Roman" charset="0"/>
              </a:rPr>
              <a:t>Co</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Co(NO</a:t>
            </a:r>
            <a:r>
              <a:rPr lang="en-US" altLang="en-US" baseline="-25000" dirty="0">
                <a:latin typeface="Times" charset="0"/>
              </a:rPr>
              <a:t>3</a:t>
            </a:r>
            <a:r>
              <a:rPr lang="en-US" altLang="en-US" dirty="0">
                <a:latin typeface="Times" charset="0"/>
              </a:rPr>
              <a:t>)</a:t>
            </a:r>
            <a:r>
              <a:rPr lang="en-US" altLang="en-US" baseline="-25000" dirty="0">
                <a:latin typeface="Times" charset="0"/>
              </a:rPr>
              <a:t>3</a:t>
            </a:r>
            <a:r>
              <a:rPr lang="en-US" altLang="en-US" dirty="0">
                <a:latin typeface="Times" charset="0"/>
              </a:rPr>
              <a:t> = Cobalt(III) nitrate; 	(contains </a:t>
            </a:r>
            <a:r>
              <a:rPr lang="en-US" altLang="en-US" dirty="0">
                <a:latin typeface="Times New Roman" charset="0"/>
                <a:ea typeface="Times New Roman" charset="0"/>
                <a:cs typeface="Times New Roman" charset="0"/>
              </a:rPr>
              <a:t>Co</a:t>
            </a:r>
            <a:r>
              <a:rPr lang="en-US" altLang="en-US" baseline="30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NiCO</a:t>
            </a:r>
            <a:r>
              <a:rPr lang="en-US" altLang="en-US" baseline="-25000" dirty="0">
                <a:latin typeface="Times" charset="0"/>
              </a:rPr>
              <a:t>3</a:t>
            </a:r>
            <a:r>
              <a:rPr lang="en-US" altLang="en-US" dirty="0">
                <a:latin typeface="Times" charset="0"/>
              </a:rPr>
              <a:t> </a:t>
            </a:r>
            <a:r>
              <a:rPr lang="en-US" altLang="en-US" dirty="0" smtClean="0">
                <a:latin typeface="Times" charset="0"/>
              </a:rPr>
              <a:t>  = </a:t>
            </a:r>
            <a:r>
              <a:rPr lang="en-US" altLang="en-US" dirty="0">
                <a:latin typeface="Times" charset="0"/>
              </a:rPr>
              <a:t>Nickel(II) carbonate;	 (contains </a:t>
            </a:r>
            <a:r>
              <a:rPr lang="en-US" altLang="en-US" dirty="0">
                <a:latin typeface="Times New Roman" charset="0"/>
                <a:ea typeface="Times New Roman" charset="0"/>
                <a:cs typeface="Times New Roman" charset="0"/>
              </a:rPr>
              <a:t>Ni</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a:t>
            </a:r>
            <a:r>
              <a:rPr lang="en-US" altLang="en-US" dirty="0" err="1">
                <a:latin typeface="Times" charset="0"/>
              </a:rPr>
              <a:t>Pb</a:t>
            </a:r>
            <a:r>
              <a:rPr lang="en-US" altLang="en-US" dirty="0">
                <a:latin typeface="Times" charset="0"/>
              </a:rPr>
              <a:t>(CO</a:t>
            </a:r>
            <a:r>
              <a:rPr lang="en-US" altLang="en-US" baseline="-25000" dirty="0">
                <a:latin typeface="Times" charset="0"/>
              </a:rPr>
              <a:t>3</a:t>
            </a:r>
            <a:r>
              <a:rPr lang="en-US" altLang="en-US" dirty="0">
                <a:latin typeface="Times" charset="0"/>
              </a:rPr>
              <a:t>)</a:t>
            </a:r>
            <a:r>
              <a:rPr lang="en-US" altLang="en-US" baseline="-25000" dirty="0">
                <a:latin typeface="Times" charset="0"/>
              </a:rPr>
              <a:t>2</a:t>
            </a:r>
            <a:r>
              <a:rPr lang="en-US" altLang="en-US" dirty="0">
                <a:latin typeface="Times" charset="0"/>
              </a:rPr>
              <a:t> = Lead(IV) carbonate;	 (contains </a:t>
            </a:r>
            <a:r>
              <a:rPr lang="en-US" altLang="en-US" dirty="0">
                <a:latin typeface="Times New Roman" charset="0"/>
                <a:ea typeface="Times New Roman" charset="0"/>
                <a:cs typeface="Times New Roman" charset="0"/>
              </a:rPr>
              <a:t>Pb</a:t>
            </a:r>
            <a:r>
              <a:rPr lang="en-US" altLang="en-US" baseline="30000" dirty="0">
                <a:latin typeface="Times New Roman" charset="0"/>
                <a:ea typeface="Times New Roman" charset="0"/>
                <a:cs typeface="Times New Roman" charset="0"/>
              </a:rPr>
              <a:t>4+</a:t>
            </a:r>
            <a:r>
              <a:rPr lang="en-US" altLang="en-US" dirty="0">
                <a:latin typeface="Times New Roman" charset="0"/>
                <a:ea typeface="Times New Roman" charset="0"/>
                <a:cs typeface="Times New Roman" charset="0"/>
              </a:rPr>
              <a:t>)</a:t>
            </a:r>
            <a:endParaRPr lang="en-US"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altLang="en-US" sz="3200" dirty="0">
                <a:latin typeface="Times" charset="0"/>
              </a:rPr>
              <a:t>New and Old Naming System for </a:t>
            </a:r>
            <a:r>
              <a:rPr lang="en-US" altLang="en-US" sz="3200" dirty="0" smtClean="0">
                <a:latin typeface="Times" charset="0"/>
              </a:rPr>
              <a:t/>
            </a:r>
            <a:br>
              <a:rPr lang="en-US" altLang="en-US" sz="3200" dirty="0" smtClean="0">
                <a:latin typeface="Times" charset="0"/>
              </a:rPr>
            </a:br>
            <a:r>
              <a:rPr lang="en-US" altLang="en-US" sz="3200" dirty="0" smtClean="0">
                <a:latin typeface="Times" charset="0"/>
              </a:rPr>
              <a:t>Type-II </a:t>
            </a:r>
            <a:r>
              <a:rPr lang="en-US" altLang="en-US" sz="3200" dirty="0">
                <a:latin typeface="Times" charset="0"/>
              </a:rPr>
              <a:t>Ionic Compounds</a:t>
            </a:r>
          </a:p>
        </p:txBody>
      </p:sp>
      <p:sp>
        <p:nvSpPr>
          <p:cNvPr id="29699" name="Rectangle 3"/>
          <p:cNvSpPr>
            <a:spLocks noGrp="1" noChangeArrowheads="1"/>
          </p:cNvSpPr>
          <p:nvPr>
            <p:ph type="body" idx="1"/>
          </p:nvPr>
        </p:nvSpPr>
        <p:spPr/>
        <p:txBody>
          <a:bodyPr/>
          <a:lstStyle/>
          <a:p>
            <a:pPr eaLnBrk="1" hangingPunct="1">
              <a:buFontTx/>
              <a:buNone/>
            </a:pPr>
            <a:r>
              <a:rPr lang="en-US" altLang="en-US" dirty="0">
                <a:latin typeface="Times" charset="0"/>
              </a:rPr>
              <a:t>  </a:t>
            </a:r>
            <a:r>
              <a:rPr lang="en-US" altLang="en-US" u="sng" dirty="0">
                <a:latin typeface="Times" charset="0"/>
              </a:rPr>
              <a:t>Formula</a:t>
            </a:r>
            <a:r>
              <a:rPr lang="en-US" altLang="en-US" dirty="0">
                <a:latin typeface="Times" charset="0"/>
              </a:rPr>
              <a:t>	    </a:t>
            </a:r>
            <a:r>
              <a:rPr lang="en-US" altLang="en-US" u="sng" dirty="0">
                <a:latin typeface="Times" charset="0"/>
              </a:rPr>
              <a:t>Stock System</a:t>
            </a:r>
            <a:r>
              <a:rPr lang="en-US" altLang="en-US" dirty="0">
                <a:latin typeface="Times" charset="0"/>
              </a:rPr>
              <a:t>		</a:t>
            </a:r>
            <a:r>
              <a:rPr lang="en-US" altLang="en-US" u="sng" dirty="0">
                <a:latin typeface="Times" charset="0"/>
              </a:rPr>
              <a:t>Old System</a:t>
            </a:r>
          </a:p>
          <a:p>
            <a:pPr eaLnBrk="1" hangingPunct="1">
              <a:buFontTx/>
              <a:buNone/>
            </a:pPr>
            <a:r>
              <a:rPr lang="en-US" altLang="en-US" dirty="0">
                <a:latin typeface="Times" charset="0"/>
              </a:rPr>
              <a:t>	</a:t>
            </a:r>
            <a:r>
              <a:rPr lang="en-US" altLang="en-US" dirty="0" err="1">
                <a:latin typeface="Times" charset="0"/>
              </a:rPr>
              <a:t>CuO</a:t>
            </a:r>
            <a:r>
              <a:rPr lang="en-US" altLang="en-US" dirty="0">
                <a:latin typeface="Times" charset="0"/>
              </a:rPr>
              <a:t>	    </a:t>
            </a:r>
            <a:r>
              <a:rPr lang="en-US" altLang="en-US" sz="2800" dirty="0">
                <a:latin typeface="Times" charset="0"/>
              </a:rPr>
              <a:t>Copper(II) oxide	</a:t>
            </a:r>
            <a:r>
              <a:rPr lang="en-US" altLang="en-US" sz="2800" dirty="0">
                <a:solidFill>
                  <a:srgbClr val="0070C0"/>
                </a:solidFill>
                <a:latin typeface="Times" charset="0"/>
              </a:rPr>
              <a:t>Cupr</a:t>
            </a:r>
            <a:r>
              <a:rPr lang="en-US" altLang="en-US" sz="2800" b="1" i="1" dirty="0">
                <a:solidFill>
                  <a:srgbClr val="0070C0"/>
                </a:solidFill>
                <a:latin typeface="Times" charset="0"/>
              </a:rPr>
              <a:t>ic</a:t>
            </a:r>
            <a:r>
              <a:rPr lang="en-US" altLang="en-US" sz="2800" dirty="0">
                <a:solidFill>
                  <a:srgbClr val="0070C0"/>
                </a:solidFill>
                <a:latin typeface="Times" charset="0"/>
              </a:rPr>
              <a:t> oxide</a:t>
            </a:r>
          </a:p>
          <a:p>
            <a:pPr eaLnBrk="1" hangingPunct="1">
              <a:buFontTx/>
              <a:buNone/>
            </a:pPr>
            <a:r>
              <a:rPr lang="en-US" altLang="en-US" dirty="0">
                <a:latin typeface="Times" charset="0"/>
              </a:rPr>
              <a:t>	Cu</a:t>
            </a:r>
            <a:r>
              <a:rPr lang="en-US" altLang="en-US" baseline="-25000" dirty="0">
                <a:latin typeface="Times" charset="0"/>
              </a:rPr>
              <a:t>2</a:t>
            </a:r>
            <a:r>
              <a:rPr lang="en-US" altLang="en-US" dirty="0">
                <a:latin typeface="Times" charset="0"/>
              </a:rPr>
              <a:t>O	    </a:t>
            </a:r>
            <a:r>
              <a:rPr lang="en-US" altLang="en-US" sz="2800" dirty="0">
                <a:latin typeface="Times" charset="0"/>
              </a:rPr>
              <a:t>Copper(I) oxide		</a:t>
            </a:r>
            <a:r>
              <a:rPr lang="en-US" altLang="en-US" sz="2800" dirty="0">
                <a:solidFill>
                  <a:srgbClr val="0070C0"/>
                </a:solidFill>
                <a:latin typeface="Times" charset="0"/>
              </a:rPr>
              <a:t>Cupr</a:t>
            </a:r>
            <a:r>
              <a:rPr lang="en-US" altLang="en-US" sz="2800" b="1" i="1" dirty="0">
                <a:solidFill>
                  <a:srgbClr val="0070C0"/>
                </a:solidFill>
                <a:latin typeface="Times" charset="0"/>
              </a:rPr>
              <a:t>ous</a:t>
            </a:r>
            <a:r>
              <a:rPr lang="en-US" altLang="en-US" sz="2800" dirty="0">
                <a:solidFill>
                  <a:srgbClr val="0070C0"/>
                </a:solidFill>
                <a:latin typeface="Times" charset="0"/>
              </a:rPr>
              <a:t> oxide</a:t>
            </a:r>
          </a:p>
          <a:p>
            <a:pPr eaLnBrk="1" hangingPunct="1">
              <a:buFontTx/>
              <a:buNone/>
            </a:pPr>
            <a:endParaRPr lang="en-US" altLang="en-US" sz="2000" dirty="0">
              <a:latin typeface="Times" charset="0"/>
            </a:endParaRPr>
          </a:p>
          <a:p>
            <a:pPr eaLnBrk="1" hangingPunct="1">
              <a:buFontTx/>
              <a:buNone/>
            </a:pPr>
            <a:r>
              <a:rPr lang="en-US" altLang="en-US" dirty="0">
                <a:latin typeface="Times" charset="0"/>
              </a:rPr>
              <a:t>	Fe(NO</a:t>
            </a:r>
            <a:r>
              <a:rPr lang="en-US" altLang="en-US" baseline="-25000" dirty="0">
                <a:latin typeface="Times" charset="0"/>
              </a:rPr>
              <a:t>3</a:t>
            </a:r>
            <a:r>
              <a:rPr lang="en-US" altLang="en-US" dirty="0">
                <a:latin typeface="Times" charset="0"/>
              </a:rPr>
              <a:t>)</a:t>
            </a:r>
            <a:r>
              <a:rPr lang="en-US" altLang="en-US" baseline="-25000" dirty="0">
                <a:latin typeface="Times" charset="0"/>
              </a:rPr>
              <a:t>2</a:t>
            </a:r>
            <a:r>
              <a:rPr lang="en-US" altLang="en-US" dirty="0">
                <a:latin typeface="Times" charset="0"/>
              </a:rPr>
              <a:t>    </a:t>
            </a:r>
            <a:r>
              <a:rPr lang="en-US" altLang="en-US" sz="2800" dirty="0">
                <a:latin typeface="Times" charset="0"/>
              </a:rPr>
              <a:t>Iron(II) nitrate		</a:t>
            </a:r>
            <a:r>
              <a:rPr lang="en-US" altLang="en-US" sz="2800" dirty="0">
                <a:solidFill>
                  <a:srgbClr val="7030A0"/>
                </a:solidFill>
                <a:latin typeface="Times" charset="0"/>
              </a:rPr>
              <a:t>Ferr</a:t>
            </a:r>
            <a:r>
              <a:rPr lang="en-US" altLang="en-US" sz="2800" b="1" i="1" dirty="0">
                <a:solidFill>
                  <a:srgbClr val="7030A0"/>
                </a:solidFill>
                <a:latin typeface="Times" charset="0"/>
              </a:rPr>
              <a:t>ous</a:t>
            </a:r>
            <a:r>
              <a:rPr lang="en-US" altLang="en-US" sz="2800" dirty="0">
                <a:solidFill>
                  <a:srgbClr val="7030A0"/>
                </a:solidFill>
                <a:latin typeface="Times" charset="0"/>
              </a:rPr>
              <a:t> nitrate</a:t>
            </a:r>
          </a:p>
          <a:p>
            <a:pPr eaLnBrk="1" hangingPunct="1">
              <a:buFontTx/>
              <a:buNone/>
            </a:pPr>
            <a:r>
              <a:rPr lang="en-US" altLang="en-US" dirty="0">
                <a:latin typeface="Times" charset="0"/>
              </a:rPr>
              <a:t>	Fe(NO</a:t>
            </a:r>
            <a:r>
              <a:rPr lang="en-US" altLang="en-US" baseline="-25000" dirty="0">
                <a:latin typeface="Times" charset="0"/>
              </a:rPr>
              <a:t>3</a:t>
            </a:r>
            <a:r>
              <a:rPr lang="en-US" altLang="en-US" dirty="0">
                <a:latin typeface="Times" charset="0"/>
              </a:rPr>
              <a:t>)</a:t>
            </a:r>
            <a:r>
              <a:rPr lang="en-US" altLang="en-US" baseline="-25000" dirty="0">
                <a:latin typeface="Times" charset="0"/>
              </a:rPr>
              <a:t>3</a:t>
            </a:r>
            <a:r>
              <a:rPr lang="en-US" altLang="en-US" dirty="0">
                <a:latin typeface="Times" charset="0"/>
              </a:rPr>
              <a:t>    </a:t>
            </a:r>
            <a:r>
              <a:rPr lang="en-US" altLang="en-US" sz="2800" dirty="0">
                <a:latin typeface="Times" charset="0"/>
              </a:rPr>
              <a:t>Iron(III) nitrate		</a:t>
            </a:r>
            <a:r>
              <a:rPr lang="en-US" altLang="en-US" sz="2800" dirty="0">
                <a:solidFill>
                  <a:srgbClr val="7030A0"/>
                </a:solidFill>
                <a:latin typeface="Times" charset="0"/>
              </a:rPr>
              <a:t>Ferr</a:t>
            </a:r>
            <a:r>
              <a:rPr lang="en-US" altLang="en-US" sz="2800" b="1" i="1" dirty="0">
                <a:solidFill>
                  <a:srgbClr val="7030A0"/>
                </a:solidFill>
                <a:latin typeface="Times" charset="0"/>
              </a:rPr>
              <a:t>ic</a:t>
            </a:r>
            <a:r>
              <a:rPr lang="en-US" altLang="en-US" sz="2800" dirty="0">
                <a:solidFill>
                  <a:srgbClr val="7030A0"/>
                </a:solidFill>
                <a:latin typeface="Times" charset="0"/>
              </a:rPr>
              <a:t> nitrate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altLang="en-US" sz="3200" dirty="0" smtClean="0">
                <a:latin typeface="Times" charset="0"/>
              </a:rPr>
              <a:t>Exercise-4</a:t>
            </a:r>
            <a:r>
              <a:rPr lang="en-US" altLang="en-US" sz="3200" dirty="0">
                <a:latin typeface="Times" charset="0"/>
              </a:rPr>
              <a:t>: </a:t>
            </a:r>
            <a:r>
              <a:rPr lang="en-US" altLang="en-US" sz="3600" dirty="0" smtClean="0">
                <a:latin typeface="Times" charset="0"/>
              </a:rPr>
              <a:t>Formulas of Compounds</a:t>
            </a:r>
            <a:endParaRPr lang="en-US" altLang="en-US" sz="3600" dirty="0">
              <a:latin typeface="Times" charset="0"/>
            </a:endParaRPr>
          </a:p>
        </p:txBody>
      </p:sp>
      <p:sp>
        <p:nvSpPr>
          <p:cNvPr id="103426" name="Rectangle 3"/>
          <p:cNvSpPr>
            <a:spLocks noGrp="1" noChangeArrowheads="1"/>
          </p:cNvSpPr>
          <p:nvPr>
            <p:ph type="body" idx="1"/>
          </p:nvPr>
        </p:nvSpPr>
        <p:spPr/>
        <p:txBody>
          <a:bodyPr/>
          <a:lstStyle/>
          <a:p>
            <a:pPr eaLnBrk="1" hangingPunct="1">
              <a:buFontTx/>
              <a:buNone/>
            </a:pPr>
            <a:r>
              <a:rPr lang="en-US" altLang="en-US">
                <a:latin typeface="Times New Roman" charset="0"/>
              </a:rPr>
              <a:t>Write the formulas of the following compounds:</a:t>
            </a:r>
          </a:p>
          <a:p>
            <a:pPr eaLnBrk="1" hangingPunct="1">
              <a:buFontTx/>
              <a:buNone/>
            </a:pPr>
            <a:r>
              <a:rPr lang="en-US" altLang="en-US">
                <a:latin typeface="Times New Roman" charset="0"/>
              </a:rPr>
              <a:t>	(a) Aluminum nitrate</a:t>
            </a:r>
            <a:r>
              <a:rPr lang="en-US" altLang="en-US" sz="3600"/>
              <a:t> </a:t>
            </a:r>
          </a:p>
          <a:p>
            <a:pPr eaLnBrk="1" hangingPunct="1">
              <a:buFontTx/>
              <a:buNone/>
            </a:pPr>
            <a:r>
              <a:rPr lang="en-US" altLang="en-US" sz="3600"/>
              <a:t>	</a:t>
            </a:r>
            <a:r>
              <a:rPr lang="en-US" altLang="en-US">
                <a:latin typeface="Times New Roman" charset="0"/>
              </a:rPr>
              <a:t>(b) Barium chromate </a:t>
            </a:r>
            <a:endParaRPr lang="en-US" altLang="en-US" sz="3600"/>
          </a:p>
          <a:p>
            <a:pPr eaLnBrk="1" hangingPunct="1">
              <a:buFontTx/>
              <a:buNone/>
            </a:pPr>
            <a:r>
              <a:rPr lang="en-US" altLang="en-US" sz="3600"/>
              <a:t>	</a:t>
            </a:r>
            <a:r>
              <a:rPr lang="en-US" altLang="en-US">
                <a:latin typeface="Times New Roman" charset="0"/>
              </a:rPr>
              <a:t>(c) Magnesium carbonate </a:t>
            </a:r>
          </a:p>
          <a:p>
            <a:pPr eaLnBrk="1" hangingPunct="1">
              <a:buFontTx/>
              <a:buNone/>
            </a:pPr>
            <a:r>
              <a:rPr lang="en-US" altLang="en-US">
                <a:latin typeface="Times New Roman" charset="0"/>
              </a:rPr>
              <a:t>	(d) Iron(III) chloride</a:t>
            </a:r>
          </a:p>
          <a:p>
            <a:pPr eaLnBrk="1" hangingPunct="1">
              <a:buFontTx/>
              <a:buNone/>
            </a:pPr>
            <a:r>
              <a:rPr lang="en-US" altLang="en-US">
                <a:latin typeface="Times New Roman" charset="0"/>
              </a:rPr>
              <a:t>	(e) Lead(II) acetate</a:t>
            </a:r>
            <a:r>
              <a:rPr lang="en-US" altLang="en-US" sz="3600"/>
              <a:t> </a:t>
            </a:r>
          </a:p>
          <a:p>
            <a:pPr eaLnBrk="1" hangingPunct="1">
              <a:buFontTx/>
              <a:buNone/>
            </a:pPr>
            <a:r>
              <a:rPr lang="en-US" altLang="en-US">
                <a:latin typeface="Times New Roman" charset="0"/>
              </a:rPr>
              <a:t>	(f) Nickel(II) sulfate hexahydrate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altLang="en-US" sz="3200" dirty="0" smtClean="0">
                <a:latin typeface="Times New Roman" charset="0"/>
              </a:rPr>
              <a:t>Exercise-5</a:t>
            </a:r>
            <a:r>
              <a:rPr lang="en-US" altLang="en-US" sz="3200" dirty="0">
                <a:latin typeface="Times New Roman" charset="0"/>
              </a:rPr>
              <a:t>: </a:t>
            </a:r>
            <a:r>
              <a:rPr lang="en-US" altLang="en-US" sz="3600" dirty="0" smtClean="0">
                <a:latin typeface="Times New Roman" charset="0"/>
              </a:rPr>
              <a:t>Naming Compounds</a:t>
            </a:r>
            <a:endParaRPr lang="en-US" altLang="en-US" sz="3600" dirty="0">
              <a:latin typeface="Times New Roman" charset="0"/>
            </a:endParaRPr>
          </a:p>
        </p:txBody>
      </p:sp>
      <p:sp>
        <p:nvSpPr>
          <p:cNvPr id="104450" name="Rectangle 3"/>
          <p:cNvSpPr>
            <a:spLocks noGrp="1" noChangeArrowheads="1"/>
          </p:cNvSpPr>
          <p:nvPr>
            <p:ph type="body" idx="1"/>
          </p:nvPr>
        </p:nvSpPr>
        <p:spPr/>
        <p:txBody>
          <a:bodyPr/>
          <a:lstStyle/>
          <a:p>
            <a:pPr eaLnBrk="1" hangingPunct="1">
              <a:buFontTx/>
              <a:buNone/>
            </a:pPr>
            <a:r>
              <a:rPr lang="en-US" altLang="en-US" dirty="0">
                <a:latin typeface="Times New Roman" charset="0"/>
              </a:rPr>
              <a:t>	Name the following compounds</a:t>
            </a:r>
            <a:r>
              <a:rPr lang="en-US" altLang="en-US" sz="3600" dirty="0"/>
              <a:t>:</a:t>
            </a:r>
          </a:p>
          <a:p>
            <a:pPr eaLnBrk="1" hangingPunct="1">
              <a:buFontTx/>
              <a:buNone/>
            </a:pPr>
            <a:r>
              <a:rPr lang="en-US" altLang="en-US" dirty="0">
                <a:latin typeface="Times New Roman" charset="0"/>
              </a:rPr>
              <a:t>	(a) Ca(OH)</a:t>
            </a:r>
            <a:r>
              <a:rPr lang="en-US" altLang="en-US" baseline="-12000" dirty="0">
                <a:latin typeface="Times New Roman" charset="0"/>
              </a:rPr>
              <a:t>2</a:t>
            </a:r>
          </a:p>
          <a:p>
            <a:pPr eaLnBrk="1" hangingPunct="1">
              <a:buFontTx/>
              <a:buNone/>
            </a:pPr>
            <a:r>
              <a:rPr lang="en-US" altLang="en-US" dirty="0">
                <a:latin typeface="Times New Roman" charset="0"/>
              </a:rPr>
              <a:t>	(b) Cr(NO</a:t>
            </a:r>
            <a:r>
              <a:rPr lang="en-US" altLang="en-US" baseline="-14000" dirty="0">
                <a:latin typeface="Times New Roman" charset="0"/>
              </a:rPr>
              <a:t>3</a:t>
            </a:r>
            <a:r>
              <a:rPr lang="en-US" altLang="en-US" dirty="0">
                <a:latin typeface="Times New Roman" charset="0"/>
              </a:rPr>
              <a:t>)</a:t>
            </a:r>
            <a:r>
              <a:rPr lang="en-US" altLang="en-US" baseline="-14000" dirty="0">
                <a:latin typeface="Times New Roman" charset="0"/>
              </a:rPr>
              <a:t>3</a:t>
            </a:r>
          </a:p>
          <a:p>
            <a:pPr eaLnBrk="1" hangingPunct="1">
              <a:buFontTx/>
              <a:buNone/>
            </a:pPr>
            <a:r>
              <a:rPr lang="en-US" altLang="en-US" dirty="0">
                <a:latin typeface="Times New Roman" charset="0"/>
              </a:rPr>
              <a:t>	(c) FeSO</a:t>
            </a:r>
            <a:r>
              <a:rPr lang="en-US" altLang="en-US" baseline="-14000" dirty="0">
                <a:latin typeface="Times New Roman" charset="0"/>
              </a:rPr>
              <a:t>4</a:t>
            </a:r>
          </a:p>
          <a:p>
            <a:pPr eaLnBrk="1" hangingPunct="1">
              <a:buFontTx/>
              <a:buNone/>
            </a:pPr>
            <a:r>
              <a:rPr lang="en-US" altLang="en-US" dirty="0">
                <a:latin typeface="Times New Roman" charset="0"/>
              </a:rPr>
              <a:t>	(d) NaHCO</a:t>
            </a:r>
            <a:r>
              <a:rPr lang="en-US" altLang="en-US" baseline="-14000" dirty="0">
                <a:latin typeface="Times New Roman" charset="0"/>
              </a:rPr>
              <a:t>3</a:t>
            </a:r>
          </a:p>
          <a:p>
            <a:pPr eaLnBrk="1" hangingPunct="1">
              <a:buFontTx/>
              <a:buNone/>
            </a:pPr>
            <a:r>
              <a:rPr lang="en-US" altLang="en-US" dirty="0">
                <a:latin typeface="Times New Roman" charset="0"/>
              </a:rPr>
              <a:t>	(e) KH</a:t>
            </a:r>
            <a:r>
              <a:rPr lang="en-US" altLang="en-US" baseline="-14000" dirty="0">
                <a:latin typeface="Times New Roman" charset="0"/>
              </a:rPr>
              <a:t>2</a:t>
            </a:r>
            <a:r>
              <a:rPr lang="en-US" altLang="en-US" dirty="0">
                <a:latin typeface="Times New Roman" charset="0"/>
              </a:rPr>
              <a:t>PO</a:t>
            </a:r>
            <a:r>
              <a:rPr lang="en-US" altLang="en-US" baseline="-14000" dirty="0">
                <a:latin typeface="Times New Roman" charset="0"/>
              </a:rPr>
              <a:t>4</a:t>
            </a:r>
          </a:p>
          <a:p>
            <a:pPr eaLnBrk="1" hangingPunct="1">
              <a:buFontTx/>
              <a:buNone/>
            </a:pPr>
            <a:r>
              <a:rPr lang="en-US" altLang="en-US" dirty="0">
                <a:latin typeface="Times New Roman" charset="0"/>
              </a:rPr>
              <a:t>	(f) CuCl</a:t>
            </a:r>
            <a:r>
              <a:rPr lang="en-US" altLang="en-US" baseline="-14000" dirty="0">
                <a:latin typeface="Times New Roman" charset="0"/>
              </a:rPr>
              <a:t>2</a:t>
            </a:r>
            <a:r>
              <a:rPr lang="en-US" altLang="en-US" dirty="0">
                <a:latin typeface="Times New Roman" charset="0"/>
                <a:sym typeface="Symbol" charset="2"/>
              </a:rPr>
              <a:t>2</a:t>
            </a:r>
            <a:r>
              <a:rPr lang="en-US" altLang="en-US" dirty="0">
                <a:latin typeface="Times New Roman" charset="0"/>
              </a:rPr>
              <a:t>H</a:t>
            </a:r>
            <a:r>
              <a:rPr lang="en-US" altLang="en-US" baseline="-14000" dirty="0">
                <a:latin typeface="Times New Roman" charset="0"/>
              </a:rPr>
              <a:t>2</a:t>
            </a:r>
            <a:r>
              <a:rPr lang="en-US" altLang="en-US" dirty="0">
                <a:latin typeface="Times New Roman" charset="0"/>
              </a:rPr>
              <a:t>O</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altLang="en-US" sz="4000">
                <a:latin typeface="Times New Roman" charset="0"/>
                <a:ea typeface="Times New Roman" charset="0"/>
                <a:cs typeface="Times New Roman" charset="0"/>
              </a:rPr>
              <a:t>Molecular Compounds</a:t>
            </a:r>
          </a:p>
        </p:txBody>
      </p:sp>
      <p:sp>
        <p:nvSpPr>
          <p:cNvPr id="3" name="Content Placeholder 2"/>
          <p:cNvSpPr>
            <a:spLocks noGrp="1"/>
          </p:cNvSpPr>
          <p:nvPr>
            <p:ph idx="1"/>
          </p:nvPr>
        </p:nvSpPr>
        <p:spPr>
          <a:xfrm>
            <a:off x="457200" y="1600200"/>
            <a:ext cx="8229600" cy="4724400"/>
          </a:xfrm>
        </p:spPr>
        <p:txBody>
          <a:bodyPr/>
          <a:lstStyle/>
          <a:p>
            <a:r>
              <a:rPr lang="en-US" altLang="en-US">
                <a:latin typeface="Times New Roman" charset="0"/>
                <a:ea typeface="Times New Roman" charset="0"/>
                <a:cs typeface="Times New Roman" charset="0"/>
              </a:rPr>
              <a:t>Compounds composed of only </a:t>
            </a:r>
            <a:r>
              <a:rPr lang="en-US" altLang="en-US" i="1">
                <a:latin typeface="Times New Roman" charset="0"/>
                <a:ea typeface="Times New Roman" charset="0"/>
                <a:cs typeface="Times New Roman" charset="0"/>
              </a:rPr>
              <a:t>nonmetals</a:t>
            </a:r>
            <a:r>
              <a:rPr lang="en-US" altLang="en-US">
                <a:latin typeface="Times New Roman" charset="0"/>
                <a:ea typeface="Times New Roman" charset="0"/>
                <a:cs typeface="Times New Roman" charset="0"/>
              </a:rPr>
              <a:t> or </a:t>
            </a:r>
            <a:r>
              <a:rPr lang="en-US" altLang="en-US" i="1">
                <a:latin typeface="Times New Roman" charset="0"/>
                <a:ea typeface="Times New Roman" charset="0"/>
                <a:cs typeface="Times New Roman" charset="0"/>
              </a:rPr>
              <a:t>metalloids</a:t>
            </a:r>
            <a:r>
              <a:rPr lang="en-US" altLang="en-US">
                <a:latin typeface="Times New Roman" charset="0"/>
                <a:ea typeface="Times New Roman" charset="0"/>
                <a:cs typeface="Times New Roman" charset="0"/>
              </a:rPr>
              <a:t> and </a:t>
            </a:r>
            <a:r>
              <a:rPr lang="en-US" altLang="en-US" i="1">
                <a:latin typeface="Times New Roman" charset="0"/>
                <a:ea typeface="Times New Roman" charset="0"/>
                <a:cs typeface="Times New Roman" charset="0"/>
              </a:rPr>
              <a:t>nonmetals</a:t>
            </a:r>
            <a:r>
              <a:rPr lang="en-US" altLang="en-US">
                <a:latin typeface="Times New Roman" charset="0"/>
                <a:ea typeface="Times New Roman" charset="0"/>
                <a:cs typeface="Times New Roman" charset="0"/>
              </a:rPr>
              <a:t>.</a:t>
            </a:r>
          </a:p>
          <a:p>
            <a:r>
              <a:rPr lang="en-US" altLang="en-US" sz="2800">
                <a:latin typeface="Times New Roman" charset="0"/>
                <a:ea typeface="Times New Roman" charset="0"/>
                <a:cs typeface="Times New Roman" charset="0"/>
              </a:rPr>
              <a:t>Formulas indicate actual number of atoms in the molecule.</a:t>
            </a:r>
          </a:p>
          <a:p>
            <a:r>
              <a:rPr lang="en-US" altLang="en-US" sz="2800">
                <a:latin typeface="Times New Roman" charset="0"/>
                <a:ea typeface="Times New Roman" charset="0"/>
                <a:cs typeface="Times New Roman" charset="0"/>
              </a:rPr>
              <a:t>Use Prefixes: *</a:t>
            </a:r>
            <a:r>
              <a:rPr lang="en-US" altLang="en-US" sz="2800" i="1">
                <a:latin typeface="Times New Roman" charset="0"/>
                <a:ea typeface="Times New Roman" charset="0"/>
                <a:cs typeface="Times New Roman" charset="0"/>
              </a:rPr>
              <a:t>mono-, di-, tri-, tetra-, penta-, hexa-, </a:t>
            </a:r>
            <a:r>
              <a:rPr lang="en-US" altLang="en-US" sz="2800">
                <a:latin typeface="Times New Roman" charset="0"/>
                <a:ea typeface="Times New Roman" charset="0"/>
                <a:cs typeface="Times New Roman" charset="0"/>
              </a:rPr>
              <a:t>etc.</a:t>
            </a:r>
            <a:r>
              <a:rPr lang="en-US" altLang="en-US" sz="2800" i="1">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rPr>
              <a:t>in naming compounds to indicate number of each atom in the formulas.</a:t>
            </a:r>
          </a:p>
          <a:p>
            <a:r>
              <a:rPr lang="en-US" altLang="en-US" sz="2800" i="1">
                <a:latin typeface="Times New Roman" charset="0"/>
                <a:ea typeface="Times New Roman" charset="0"/>
                <a:cs typeface="Times New Roman" charset="0"/>
              </a:rPr>
              <a:t>Nomenclature</a:t>
            </a:r>
            <a:r>
              <a:rPr lang="en-US" altLang="en-US" sz="2800">
                <a:latin typeface="Times New Roman" charset="0"/>
                <a:ea typeface="Times New Roman" charset="0"/>
                <a:cs typeface="Times New Roman" charset="0"/>
              </a:rPr>
              <a:t>: the first element is named like a </a:t>
            </a:r>
            <a:r>
              <a:rPr lang="en-US" altLang="en-US" sz="2800" i="1">
                <a:latin typeface="Times New Roman" charset="0"/>
                <a:ea typeface="Times New Roman" charset="0"/>
                <a:cs typeface="Times New Roman" charset="0"/>
              </a:rPr>
              <a:t>cation</a:t>
            </a:r>
            <a:r>
              <a:rPr lang="en-US" altLang="en-US" sz="2800">
                <a:latin typeface="Times New Roman" charset="0"/>
                <a:ea typeface="Times New Roman" charset="0"/>
                <a:cs typeface="Times New Roman" charset="0"/>
              </a:rPr>
              <a:t> and second element is named like </a:t>
            </a:r>
            <a:r>
              <a:rPr lang="en-US" altLang="en-US" sz="2800" i="1">
                <a:latin typeface="Times New Roman" charset="0"/>
                <a:ea typeface="Times New Roman" charset="0"/>
                <a:cs typeface="Times New Roman" charset="0"/>
              </a:rPr>
              <a:t>anion</a:t>
            </a:r>
            <a:r>
              <a:rPr lang="en-US" altLang="en-US" sz="2800">
                <a:latin typeface="Times New Roman" charset="0"/>
                <a:ea typeface="Times New Roman"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tLang="en-US" sz="4000">
                <a:latin typeface="Times New Roman" charset="0"/>
                <a:ea typeface="Times New Roman" charset="0"/>
                <a:cs typeface="Times New Roman" charset="0"/>
              </a:rPr>
              <a:t>Molecular Compounds</a:t>
            </a:r>
            <a:endParaRPr lang="en-US" altLang="en-US" sz="4000"/>
          </a:p>
        </p:txBody>
      </p:sp>
      <p:sp>
        <p:nvSpPr>
          <p:cNvPr id="3" name="Content Placeholder 2"/>
          <p:cNvSpPr>
            <a:spLocks noGrp="1"/>
          </p:cNvSpPr>
          <p:nvPr>
            <p:ph idx="1"/>
          </p:nvPr>
        </p:nvSpPr>
        <p:spPr>
          <a:xfrm>
            <a:off x="457200" y="1600200"/>
            <a:ext cx="8229600" cy="4800600"/>
          </a:xfrm>
        </p:spPr>
        <p:txBody>
          <a:bodyPr/>
          <a:lstStyle/>
          <a:p>
            <a:pPr marL="0" indent="0">
              <a:buFontTx/>
              <a:buNone/>
              <a:defRPr/>
            </a:pPr>
            <a:r>
              <a:rPr lang="en-US" smtClean="0">
                <a:latin typeface="Times New Roman" panose="02020603050405020304" pitchFamily="18" charset="0"/>
                <a:ea typeface="+mn-ea"/>
                <a:cs typeface="Times New Roman" panose="02020603050405020304" pitchFamily="18" charset="0"/>
              </a:rPr>
              <a:t>Examples:</a:t>
            </a:r>
          </a:p>
          <a:p>
            <a:pPr>
              <a:defRPr/>
            </a:pPr>
            <a:r>
              <a:rPr lang="en-US" smtClean="0">
                <a:latin typeface="Times New Roman" panose="02020603050405020304" pitchFamily="18" charset="0"/>
                <a:ea typeface="+mn-ea"/>
                <a:cs typeface="Times New Roman" panose="02020603050405020304" pitchFamily="18" charset="0"/>
              </a:rPr>
              <a:t>N</a:t>
            </a:r>
            <a:r>
              <a:rPr lang="en-US" baseline="-25000" smtClean="0">
                <a:latin typeface="Times New Roman" panose="02020603050405020304" pitchFamily="18" charset="0"/>
                <a:ea typeface="+mn-ea"/>
                <a:cs typeface="Times New Roman" panose="02020603050405020304" pitchFamily="18" charset="0"/>
              </a:rPr>
              <a:t>2</a:t>
            </a:r>
            <a:r>
              <a:rPr lang="en-US" smtClean="0">
                <a:latin typeface="Times New Roman" panose="02020603050405020304" pitchFamily="18" charset="0"/>
                <a:ea typeface="+mn-ea"/>
                <a:cs typeface="Times New Roman" panose="02020603050405020304" pitchFamily="18" charset="0"/>
              </a:rPr>
              <a:t>O </a:t>
            </a:r>
            <a:r>
              <a:rPr lang="en-US">
                <a:latin typeface="Times New Roman" panose="02020603050405020304" pitchFamily="18" charset="0"/>
                <a:ea typeface="+mn-ea"/>
                <a:cs typeface="Times New Roman" panose="02020603050405020304" pitchFamily="18" charset="0"/>
              </a:rPr>
              <a:t>= </a:t>
            </a:r>
            <a:r>
              <a:rPr lang="en-US" i="1">
                <a:latin typeface="Times New Roman" panose="02020603050405020304" pitchFamily="18" charset="0"/>
                <a:ea typeface="+mn-ea"/>
                <a:cs typeface="Times New Roman" panose="02020603050405020304" pitchFamily="18" charset="0"/>
              </a:rPr>
              <a:t>Di</a:t>
            </a:r>
            <a:r>
              <a:rPr lang="en-US">
                <a:latin typeface="Times New Roman" panose="02020603050405020304" pitchFamily="18" charset="0"/>
                <a:ea typeface="+mn-ea"/>
                <a:cs typeface="Times New Roman" panose="02020603050405020304" pitchFamily="18" charset="0"/>
              </a:rPr>
              <a:t>nitrogen </a:t>
            </a:r>
            <a:r>
              <a:rPr lang="en-US" i="1">
                <a:latin typeface="Times New Roman" panose="02020603050405020304" pitchFamily="18" charset="0"/>
                <a:ea typeface="+mn-ea"/>
                <a:cs typeface="Times New Roman" panose="02020603050405020304" pitchFamily="18" charset="0"/>
              </a:rPr>
              <a:t>mon</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NO </a:t>
            </a:r>
            <a:r>
              <a:rPr lang="en-US" smtClean="0">
                <a:latin typeface="Times New Roman" panose="02020603050405020304" pitchFamily="18" charset="0"/>
                <a:ea typeface="+mn-ea"/>
                <a:cs typeface="Times New Roman" panose="02020603050405020304" pitchFamily="18" charset="0"/>
              </a:rPr>
              <a:t> = </a:t>
            </a:r>
            <a:r>
              <a:rPr lang="en-US">
                <a:latin typeface="Times New Roman" panose="02020603050405020304" pitchFamily="18" charset="0"/>
                <a:ea typeface="+mn-ea"/>
                <a:cs typeface="Times New Roman" panose="02020603050405020304" pitchFamily="18" charset="0"/>
              </a:rPr>
              <a:t>Nitrogen </a:t>
            </a:r>
            <a:r>
              <a:rPr lang="en-US" i="1">
                <a:latin typeface="Times New Roman" panose="02020603050405020304" pitchFamily="18" charset="0"/>
                <a:ea typeface="+mn-ea"/>
                <a:cs typeface="Times New Roman" panose="02020603050405020304" pitchFamily="18" charset="0"/>
              </a:rPr>
              <a:t>mon</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NO</a:t>
            </a:r>
            <a:r>
              <a:rPr lang="en-US" baseline="-25000">
                <a:latin typeface="Times New Roman" panose="02020603050405020304" pitchFamily="18" charset="0"/>
                <a:ea typeface="+mn-ea"/>
                <a:cs typeface="Times New Roman" panose="02020603050405020304" pitchFamily="18" charset="0"/>
              </a:rPr>
              <a:t>2</a:t>
            </a:r>
            <a:r>
              <a:rPr lang="en-US">
                <a:latin typeface="Times New Roman" panose="02020603050405020304" pitchFamily="18" charset="0"/>
                <a:ea typeface="+mn-ea"/>
                <a:cs typeface="Times New Roman" panose="02020603050405020304" pitchFamily="18" charset="0"/>
              </a:rPr>
              <a:t> = Nitrogen </a:t>
            </a:r>
            <a:r>
              <a:rPr lang="en-US" i="1">
                <a:latin typeface="Times New Roman" panose="02020603050405020304" pitchFamily="18" charset="0"/>
                <a:ea typeface="+mn-ea"/>
                <a:cs typeface="Times New Roman" panose="02020603050405020304" pitchFamily="18" charset="0"/>
              </a:rPr>
              <a:t>di</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a:t>
            </a:r>
            <a:r>
              <a:rPr lang="en-US" baseline="-25000">
                <a:latin typeface="Times New Roman" panose="02020603050405020304" pitchFamily="18" charset="0"/>
                <a:ea typeface="+mn-ea"/>
                <a:cs typeface="Times New Roman" panose="02020603050405020304" pitchFamily="18" charset="0"/>
              </a:rPr>
              <a:t>2</a:t>
            </a:r>
            <a:r>
              <a:rPr lang="en-US">
                <a:latin typeface="Times New Roman" panose="02020603050405020304" pitchFamily="18" charset="0"/>
                <a:ea typeface="+mn-ea"/>
                <a:cs typeface="Times New Roman" panose="02020603050405020304" pitchFamily="18" charset="0"/>
              </a:rPr>
              <a:t>O</a:t>
            </a:r>
            <a:r>
              <a:rPr lang="en-US" baseline="-25000">
                <a:latin typeface="Times New Roman" panose="02020603050405020304" pitchFamily="18" charset="0"/>
                <a:ea typeface="+mn-ea"/>
                <a:cs typeface="Times New Roman" panose="02020603050405020304" pitchFamily="18" charset="0"/>
              </a:rPr>
              <a:t>3</a:t>
            </a:r>
            <a:r>
              <a:rPr lang="en-US">
                <a:latin typeface="Times New Roman" panose="02020603050405020304" pitchFamily="18" charset="0"/>
                <a:ea typeface="+mn-ea"/>
                <a:cs typeface="Times New Roman" panose="02020603050405020304" pitchFamily="18" charset="0"/>
              </a:rPr>
              <a:t> = </a:t>
            </a:r>
            <a:r>
              <a:rPr lang="en-US" i="1">
                <a:latin typeface="Times New Roman" panose="02020603050405020304" pitchFamily="18" charset="0"/>
                <a:ea typeface="+mn-ea"/>
                <a:cs typeface="Times New Roman" panose="02020603050405020304" pitchFamily="18" charset="0"/>
              </a:rPr>
              <a:t>Di</a:t>
            </a:r>
            <a:r>
              <a:rPr lang="en-US">
                <a:latin typeface="Times New Roman" panose="02020603050405020304" pitchFamily="18" charset="0"/>
                <a:ea typeface="+mn-ea"/>
                <a:cs typeface="Times New Roman" panose="02020603050405020304" pitchFamily="18" charset="0"/>
              </a:rPr>
              <a:t>nitrogen </a:t>
            </a:r>
            <a:r>
              <a:rPr lang="en-US" i="1">
                <a:latin typeface="Times New Roman" panose="02020603050405020304" pitchFamily="18" charset="0"/>
                <a:ea typeface="+mn-ea"/>
                <a:cs typeface="Times New Roman" panose="02020603050405020304" pitchFamily="18" charset="0"/>
              </a:rPr>
              <a:t>tri</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a:t>
            </a:r>
            <a:r>
              <a:rPr lang="en-US" baseline="-25000">
                <a:latin typeface="Times New Roman" panose="02020603050405020304" pitchFamily="18" charset="0"/>
                <a:ea typeface="+mn-ea"/>
                <a:cs typeface="Times New Roman" panose="02020603050405020304" pitchFamily="18" charset="0"/>
              </a:rPr>
              <a:t>2</a:t>
            </a:r>
            <a:r>
              <a:rPr lang="en-US">
                <a:latin typeface="Times New Roman" panose="02020603050405020304" pitchFamily="18" charset="0"/>
                <a:ea typeface="+mn-ea"/>
                <a:cs typeface="Times New Roman" panose="02020603050405020304" pitchFamily="18" charset="0"/>
              </a:rPr>
              <a:t>O</a:t>
            </a:r>
            <a:r>
              <a:rPr lang="en-US" baseline="-25000">
                <a:latin typeface="Times New Roman" panose="02020603050405020304" pitchFamily="18" charset="0"/>
                <a:ea typeface="+mn-ea"/>
                <a:cs typeface="Times New Roman" panose="02020603050405020304" pitchFamily="18" charset="0"/>
              </a:rPr>
              <a:t>4</a:t>
            </a:r>
            <a:r>
              <a:rPr lang="en-US">
                <a:latin typeface="Times New Roman" panose="02020603050405020304" pitchFamily="18" charset="0"/>
                <a:ea typeface="+mn-ea"/>
                <a:cs typeface="Times New Roman" panose="02020603050405020304" pitchFamily="18" charset="0"/>
              </a:rPr>
              <a:t> = </a:t>
            </a:r>
            <a:r>
              <a:rPr lang="en-US" i="1">
                <a:latin typeface="Times New Roman" panose="02020603050405020304" pitchFamily="18" charset="0"/>
                <a:ea typeface="+mn-ea"/>
                <a:cs typeface="Times New Roman" panose="02020603050405020304" pitchFamily="18" charset="0"/>
              </a:rPr>
              <a:t>Di</a:t>
            </a:r>
            <a:r>
              <a:rPr lang="en-US">
                <a:latin typeface="Times New Roman" panose="02020603050405020304" pitchFamily="18" charset="0"/>
                <a:ea typeface="+mn-ea"/>
                <a:cs typeface="Times New Roman" panose="02020603050405020304" pitchFamily="18" charset="0"/>
              </a:rPr>
              <a:t>nitrogen </a:t>
            </a:r>
            <a:r>
              <a:rPr lang="en-US" i="1">
                <a:latin typeface="Times New Roman" panose="02020603050405020304" pitchFamily="18" charset="0"/>
                <a:ea typeface="+mn-ea"/>
                <a:cs typeface="Times New Roman" panose="02020603050405020304" pitchFamily="18" charset="0"/>
              </a:rPr>
              <a:t>tetr</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a:t>
            </a:r>
            <a:r>
              <a:rPr lang="en-US" baseline="-25000">
                <a:latin typeface="Times New Roman" panose="02020603050405020304" pitchFamily="18" charset="0"/>
                <a:ea typeface="+mn-ea"/>
                <a:cs typeface="Times New Roman" panose="02020603050405020304" pitchFamily="18" charset="0"/>
              </a:rPr>
              <a:t>2</a:t>
            </a:r>
            <a:r>
              <a:rPr lang="en-US">
                <a:latin typeface="Times New Roman" panose="02020603050405020304" pitchFamily="18" charset="0"/>
                <a:ea typeface="+mn-ea"/>
                <a:cs typeface="Times New Roman" panose="02020603050405020304" pitchFamily="18" charset="0"/>
              </a:rPr>
              <a:t>O</a:t>
            </a:r>
            <a:r>
              <a:rPr lang="en-US" baseline="-25000">
                <a:latin typeface="Times New Roman" panose="02020603050405020304" pitchFamily="18" charset="0"/>
                <a:ea typeface="+mn-ea"/>
                <a:cs typeface="Times New Roman" panose="02020603050405020304" pitchFamily="18" charset="0"/>
              </a:rPr>
              <a:t>5</a:t>
            </a:r>
            <a:r>
              <a:rPr lang="en-US">
                <a:latin typeface="Times New Roman" panose="02020603050405020304" pitchFamily="18" charset="0"/>
                <a:ea typeface="+mn-ea"/>
                <a:cs typeface="Times New Roman" panose="02020603050405020304" pitchFamily="18" charset="0"/>
              </a:rPr>
              <a:t> = Dinitrogen </a:t>
            </a:r>
            <a:r>
              <a:rPr lang="en-US" i="1">
                <a:latin typeface="Times New Roman" panose="02020603050405020304" pitchFamily="18" charset="0"/>
                <a:ea typeface="+mn-ea"/>
                <a:cs typeface="Times New Roman" panose="02020603050405020304" pitchFamily="18" charset="0"/>
              </a:rPr>
              <a:t>pent</a:t>
            </a:r>
            <a:r>
              <a:rPr lang="en-US">
                <a:latin typeface="Times New Roman" panose="02020603050405020304" pitchFamily="18" charset="0"/>
                <a:ea typeface="+mn-ea"/>
                <a:cs typeface="Times New Roman" panose="02020603050405020304" pitchFamily="18" charset="0"/>
              </a:rPr>
              <a:t>oxide</a:t>
            </a:r>
          </a:p>
          <a:p>
            <a:pPr marL="0" indent="0">
              <a:buFontTx/>
              <a:buNone/>
              <a:defRPr/>
            </a:pPr>
            <a:r>
              <a:rPr lang="en-US" sz="2800" smtClean="0">
                <a:latin typeface="Times New Roman" panose="02020603050405020304" pitchFamily="18" charset="0"/>
                <a:ea typeface="+mn-ea"/>
                <a:cs typeface="Times New Roman" panose="02020603050405020304" pitchFamily="18" charset="0"/>
              </a:rPr>
              <a:t>(prefix </a:t>
            </a:r>
            <a:r>
              <a:rPr lang="en-US" sz="2800" i="1" smtClean="0">
                <a:latin typeface="Times New Roman" panose="02020603050405020304" pitchFamily="18" charset="0"/>
                <a:ea typeface="+mn-ea"/>
                <a:cs typeface="Times New Roman" panose="02020603050405020304" pitchFamily="18" charset="0"/>
              </a:rPr>
              <a:t>mono</a:t>
            </a:r>
            <a:r>
              <a:rPr lang="en-US" sz="2800" smtClean="0">
                <a:latin typeface="Times New Roman" panose="02020603050405020304" pitchFamily="18" charset="0"/>
                <a:ea typeface="+mn-ea"/>
                <a:cs typeface="Times New Roman" panose="02020603050405020304" pitchFamily="18" charset="0"/>
              </a:rPr>
              <a:t> not used for the first element)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tLang="en-US" sz="3200" dirty="0" smtClean="0">
                <a:latin typeface="Times New Roman" charset="0"/>
              </a:rPr>
              <a:t>Exercise-6</a:t>
            </a:r>
            <a:r>
              <a:rPr lang="en-US" altLang="en-US" sz="3200" dirty="0">
                <a:latin typeface="Times New Roman" charset="0"/>
              </a:rPr>
              <a:t>: </a:t>
            </a:r>
            <a:r>
              <a:rPr lang="en-US" altLang="en-US" sz="3600" dirty="0" smtClean="0">
                <a:latin typeface="Times New Roman" charset="0"/>
              </a:rPr>
              <a:t>Naming Compounds</a:t>
            </a:r>
            <a:endParaRPr lang="en-US" altLang="en-US" sz="3600" dirty="0"/>
          </a:p>
        </p:txBody>
      </p:sp>
      <p:sp>
        <p:nvSpPr>
          <p:cNvPr id="107522" name="Content Placeholder 2"/>
          <p:cNvSpPr>
            <a:spLocks noGrp="1"/>
          </p:cNvSpPr>
          <p:nvPr>
            <p:ph idx="1"/>
          </p:nvPr>
        </p:nvSpPr>
        <p:spPr/>
        <p:txBody>
          <a:bodyPr/>
          <a:lstStyle/>
          <a:p>
            <a:pPr eaLnBrk="1" hangingPunct="1">
              <a:buFontTx/>
              <a:buNone/>
            </a:pPr>
            <a:r>
              <a:rPr lang="en-US" altLang="en-US">
                <a:latin typeface="Times New Roman" charset="0"/>
              </a:rPr>
              <a:t>Name the following molecular compounds</a:t>
            </a:r>
            <a:r>
              <a:rPr lang="en-US" altLang="en-US" sz="3600"/>
              <a:t>:</a:t>
            </a:r>
          </a:p>
          <a:p>
            <a:pPr eaLnBrk="1" hangingPunct="1">
              <a:buFontTx/>
              <a:buNone/>
            </a:pPr>
            <a:r>
              <a:rPr lang="en-US" altLang="en-US">
                <a:latin typeface="Times New Roman" charset="0"/>
              </a:rPr>
              <a:t>	(a) NF</a:t>
            </a:r>
            <a:r>
              <a:rPr lang="en-US" altLang="en-US" baseline="-12000">
                <a:latin typeface="Times New Roman" charset="0"/>
              </a:rPr>
              <a:t>3</a:t>
            </a:r>
          </a:p>
          <a:p>
            <a:pPr eaLnBrk="1" hangingPunct="1">
              <a:buFontTx/>
              <a:buNone/>
            </a:pPr>
            <a:r>
              <a:rPr lang="en-US" altLang="en-US">
                <a:latin typeface="Times New Roman" charset="0"/>
              </a:rPr>
              <a:t>	(b) PCl</a:t>
            </a:r>
            <a:r>
              <a:rPr lang="en-US" altLang="en-US" baseline="-14000">
                <a:latin typeface="Times New Roman" charset="0"/>
              </a:rPr>
              <a:t>5</a:t>
            </a:r>
          </a:p>
          <a:p>
            <a:pPr eaLnBrk="1" hangingPunct="1">
              <a:buFontTx/>
              <a:buNone/>
            </a:pPr>
            <a:r>
              <a:rPr lang="en-US" altLang="en-US">
                <a:latin typeface="Times New Roman" charset="0"/>
              </a:rPr>
              <a:t>	(c) SiCl</a:t>
            </a:r>
            <a:r>
              <a:rPr lang="en-US" altLang="en-US" baseline="-14000">
                <a:latin typeface="Times New Roman" charset="0"/>
              </a:rPr>
              <a:t>4</a:t>
            </a:r>
          </a:p>
          <a:p>
            <a:pPr eaLnBrk="1" hangingPunct="1">
              <a:buFontTx/>
              <a:buNone/>
            </a:pPr>
            <a:r>
              <a:rPr lang="en-US" altLang="en-US">
                <a:latin typeface="Times New Roman" charset="0"/>
              </a:rPr>
              <a:t>	(d) SF</a:t>
            </a:r>
            <a:r>
              <a:rPr lang="en-US" altLang="en-US" baseline="-14000">
                <a:latin typeface="Times New Roman" charset="0"/>
              </a:rPr>
              <a:t>6</a:t>
            </a:r>
          </a:p>
          <a:p>
            <a:pPr eaLnBrk="1" hangingPunct="1">
              <a:buFontTx/>
              <a:buNone/>
            </a:pPr>
            <a:r>
              <a:rPr lang="en-US" altLang="en-US">
                <a:latin typeface="Times New Roman" charset="0"/>
              </a:rPr>
              <a:t>	(e) B</a:t>
            </a:r>
            <a:r>
              <a:rPr lang="en-US" altLang="en-US" baseline="-14000">
                <a:latin typeface="Times New Roman" charset="0"/>
              </a:rPr>
              <a:t>2</a:t>
            </a:r>
            <a:r>
              <a:rPr lang="en-US" altLang="en-US">
                <a:latin typeface="Times New Roman" charset="0"/>
              </a:rPr>
              <a:t>O</a:t>
            </a:r>
            <a:r>
              <a:rPr lang="en-US" altLang="en-US" baseline="-14000">
                <a:latin typeface="Times New Roman" charset="0"/>
              </a:rPr>
              <a:t>3</a:t>
            </a:r>
          </a:p>
          <a:p>
            <a:pPr eaLnBrk="1" hangingPunct="1">
              <a:buFontTx/>
              <a:buNone/>
            </a:pPr>
            <a:r>
              <a:rPr lang="en-US" altLang="en-US">
                <a:latin typeface="Times New Roman" charset="0"/>
              </a:rPr>
              <a:t>	(f) P</a:t>
            </a:r>
            <a:r>
              <a:rPr lang="en-US" altLang="en-US" baseline="-14000">
                <a:latin typeface="Times New Roman" charset="0"/>
              </a:rPr>
              <a:t>4</a:t>
            </a:r>
            <a:r>
              <a:rPr lang="en-US" altLang="en-US">
                <a:latin typeface="Times New Roman" charset="0"/>
              </a:rPr>
              <a:t>O</a:t>
            </a:r>
            <a:r>
              <a:rPr lang="en-US" altLang="en-US" baseline="-14000">
                <a:latin typeface="Times New Roman" charset="0"/>
              </a:rPr>
              <a:t>10</a:t>
            </a:r>
            <a:endParaRPr lang="en-US" altLang="en-US">
              <a:latin typeface="Times New Roman"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tLang="en-US" sz="4000" dirty="0" smtClean="0">
                <a:latin typeface="Times New Roman" charset="0"/>
                <a:ea typeface="Times New Roman" charset="0"/>
                <a:cs typeface="Times New Roman" charset="0"/>
              </a:rPr>
              <a:t>Acid </a:t>
            </a:r>
            <a:r>
              <a:rPr lang="en-US" altLang="en-US" sz="4000" dirty="0">
                <a:latin typeface="Times New Roman" charset="0"/>
                <a:ea typeface="Times New Roman" charset="0"/>
                <a:cs typeface="Times New Roman" charset="0"/>
              </a:rPr>
              <a:t>Nomenclature</a:t>
            </a:r>
          </a:p>
        </p:txBody>
      </p:sp>
      <p:sp>
        <p:nvSpPr>
          <p:cNvPr id="108546" name="Content Placeholder 2"/>
          <p:cNvSpPr>
            <a:spLocks noGrp="1"/>
          </p:cNvSpPr>
          <p:nvPr>
            <p:ph idx="1"/>
          </p:nvPr>
        </p:nvSpPr>
        <p:spPr/>
        <p:txBody>
          <a:bodyPr/>
          <a:lstStyle/>
          <a:p>
            <a:r>
              <a:rPr lang="en-US" altLang="en-US">
                <a:latin typeface="Times New Roman" charset="0"/>
                <a:ea typeface="Times New Roman" charset="0"/>
                <a:cs typeface="Times New Roman" charset="0"/>
              </a:rPr>
              <a:t>Acids: </a:t>
            </a:r>
          </a:p>
          <a:p>
            <a:pPr marL="457200" lvl="1" indent="0">
              <a:buFontTx/>
              <a:buNone/>
            </a:pPr>
            <a:r>
              <a:rPr lang="en-US" altLang="en-US">
                <a:latin typeface="Times New Roman" charset="0"/>
                <a:ea typeface="Times New Roman" charset="0"/>
                <a:cs typeface="Times New Roman" charset="0"/>
              </a:rPr>
              <a:t>	compounds that produce hydrogen ion (H</a:t>
            </a:r>
            <a:r>
              <a:rPr lang="en-US" altLang="en-US" baseline="30000">
                <a:latin typeface="Times New Roman" charset="0"/>
                <a:ea typeface="Times New Roman" charset="0"/>
                <a:cs typeface="Times New Roman" charset="0"/>
              </a:rPr>
              <a:t>+</a:t>
            </a:r>
            <a:r>
              <a:rPr lang="en-US" altLang="en-US">
                <a:latin typeface="Times New Roman" charset="0"/>
                <a:ea typeface="Times New Roman" charset="0"/>
                <a:cs typeface="Times New Roman" charset="0"/>
              </a:rPr>
              <a:t>)</a:t>
            </a:r>
          </a:p>
          <a:p>
            <a:endParaRPr lang="en-US" altLang="en-US">
              <a:latin typeface="Times New Roman" charset="0"/>
              <a:ea typeface="Times New Roman" charset="0"/>
              <a:cs typeface="Times New Roman" charset="0"/>
            </a:endParaRPr>
          </a:p>
          <a:p>
            <a:r>
              <a:rPr lang="en-US" altLang="en-US">
                <a:latin typeface="Times New Roman" charset="0"/>
                <a:ea typeface="Times New Roman" charset="0"/>
                <a:cs typeface="Times New Roman" charset="0"/>
              </a:rPr>
              <a:t>Types of acids</a:t>
            </a:r>
          </a:p>
          <a:p>
            <a:pPr marL="457200" lvl="1" indent="0">
              <a:buFontTx/>
              <a:buAutoNum type="arabicPeriod"/>
            </a:pPr>
            <a:r>
              <a:rPr lang="en-US" altLang="en-US">
                <a:latin typeface="Times New Roman" charset="0"/>
                <a:ea typeface="Times New Roman" charset="0"/>
                <a:cs typeface="Times New Roman" charset="0"/>
              </a:rPr>
              <a:t> Binary acids – that do not contain oxygen;</a:t>
            </a:r>
          </a:p>
          <a:p>
            <a:pPr marL="457200" lvl="1" indent="0">
              <a:buFontTx/>
              <a:buAutoNum type="arabicPeriod"/>
            </a:pPr>
            <a:r>
              <a:rPr lang="en-US" altLang="en-US">
                <a:latin typeface="Times New Roman" charset="0"/>
                <a:ea typeface="Times New Roman" charset="0"/>
                <a:cs typeface="Times New Roman" charset="0"/>
              </a:rPr>
              <a:t> Oxo-acids – contains O-atoms in the formula;</a:t>
            </a:r>
          </a:p>
          <a:p>
            <a:pPr marL="457200" lvl="1" indent="0">
              <a:buFontTx/>
              <a:buNone/>
            </a:pPr>
            <a:r>
              <a:rPr lang="en-US" altLang="en-US">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457200" y="274638"/>
            <a:ext cx="8229600" cy="944562"/>
          </a:xfrm>
        </p:spPr>
        <p:txBody>
          <a:bodyPr/>
          <a:lstStyle/>
          <a:p>
            <a:pPr eaLnBrk="1" hangingPunct="1"/>
            <a:r>
              <a:rPr lang="en-US" altLang="en-US" sz="4000">
                <a:latin typeface="Times" charset="0"/>
              </a:rPr>
              <a:t>Naming Binary Acids</a:t>
            </a:r>
          </a:p>
        </p:txBody>
      </p:sp>
      <p:sp>
        <p:nvSpPr>
          <p:cNvPr id="109570" name="Rectangle 3"/>
          <p:cNvSpPr>
            <a:spLocks noGrp="1" noChangeArrowheads="1"/>
          </p:cNvSpPr>
          <p:nvPr>
            <p:ph type="body" idx="1"/>
          </p:nvPr>
        </p:nvSpPr>
        <p:spPr>
          <a:xfrm>
            <a:off x="457200" y="1600200"/>
            <a:ext cx="8229600" cy="4876800"/>
          </a:xfrm>
        </p:spPr>
        <p:txBody>
          <a:bodyPr/>
          <a:lstStyle/>
          <a:p>
            <a:pPr eaLnBrk="1" hangingPunct="1">
              <a:buFontTx/>
              <a:buNone/>
            </a:pPr>
            <a:r>
              <a:rPr lang="en-US" altLang="en-US" sz="2800">
                <a:latin typeface="Times" charset="0"/>
              </a:rPr>
              <a:t>	(Acids without oxygen in the formula):</a:t>
            </a:r>
          </a:p>
          <a:p>
            <a:pPr eaLnBrk="1" hangingPunct="1">
              <a:buFontTx/>
              <a:buNone/>
            </a:pPr>
            <a:endParaRPr lang="en-US" altLang="en-US" sz="1200">
              <a:latin typeface="Times" charset="0"/>
            </a:endParaRPr>
          </a:p>
          <a:p>
            <a:pPr lvl="1" eaLnBrk="1" hangingPunct="1">
              <a:buFontTx/>
              <a:buNone/>
            </a:pPr>
            <a:r>
              <a:rPr lang="en-US" altLang="en-US" i="1">
                <a:latin typeface="Times" charset="0"/>
              </a:rPr>
              <a:t>  Hydro</a:t>
            </a:r>
            <a:r>
              <a:rPr lang="en-US" altLang="en-US">
                <a:latin typeface="Times" charset="0"/>
              </a:rPr>
              <a:t> + first syllable of anion + </a:t>
            </a:r>
            <a:r>
              <a:rPr lang="en-US" altLang="en-US" i="1">
                <a:latin typeface="Times" charset="0"/>
              </a:rPr>
              <a:t>ic </a:t>
            </a:r>
            <a:endParaRPr lang="en-US" altLang="en-US">
              <a:latin typeface="Times" charset="0"/>
            </a:endParaRPr>
          </a:p>
          <a:p>
            <a:pPr lvl="1" eaLnBrk="1" hangingPunct="1">
              <a:buFontTx/>
              <a:buNone/>
            </a:pPr>
            <a:endParaRPr lang="en-US" altLang="en-US" sz="1200">
              <a:latin typeface="Times" charset="0"/>
            </a:endParaRPr>
          </a:p>
          <a:p>
            <a:pPr lvl="2" eaLnBrk="1" hangingPunct="1">
              <a:buFontTx/>
              <a:buNone/>
            </a:pPr>
            <a:r>
              <a:rPr lang="en-US" altLang="en-US">
                <a:latin typeface="Times" charset="0"/>
              </a:rPr>
              <a:t>	</a:t>
            </a:r>
            <a:r>
              <a:rPr lang="en-US" altLang="en-US" sz="2800">
                <a:latin typeface="Times" charset="0"/>
              </a:rPr>
              <a:t>HF 	= </a:t>
            </a:r>
            <a:r>
              <a:rPr lang="en-US" altLang="en-US" sz="2800" i="1">
                <a:latin typeface="Times" charset="0"/>
              </a:rPr>
              <a:t>hydro</a:t>
            </a:r>
            <a:r>
              <a:rPr lang="en-US" altLang="en-US" sz="2800">
                <a:latin typeface="Times" charset="0"/>
              </a:rPr>
              <a:t>fluor</a:t>
            </a:r>
            <a:r>
              <a:rPr lang="en-US" altLang="en-US" sz="2800" i="1">
                <a:latin typeface="Times" charset="0"/>
              </a:rPr>
              <a:t>ic</a:t>
            </a:r>
            <a:r>
              <a:rPr lang="en-US" altLang="en-US" sz="2800">
                <a:latin typeface="Times" charset="0"/>
              </a:rPr>
              <a:t> acid 	(</a:t>
            </a:r>
            <a:r>
              <a:rPr lang="en-US" altLang="en-US" sz="2800" i="1">
                <a:latin typeface="Times" charset="0"/>
              </a:rPr>
              <a:t>weak acid</a:t>
            </a:r>
            <a:r>
              <a:rPr lang="en-US" altLang="en-US" sz="2800">
                <a:latin typeface="Times" charset="0"/>
              </a:rPr>
              <a:t>)	</a:t>
            </a:r>
          </a:p>
          <a:p>
            <a:pPr lvl="2" eaLnBrk="1" hangingPunct="1">
              <a:buFontTx/>
              <a:buNone/>
            </a:pPr>
            <a:r>
              <a:rPr lang="en-US" altLang="en-US" sz="2800">
                <a:latin typeface="Times" charset="0"/>
              </a:rPr>
              <a:t>	HCl 	= </a:t>
            </a:r>
            <a:r>
              <a:rPr lang="en-US" altLang="en-US" sz="2800" i="1">
                <a:latin typeface="Times" charset="0"/>
              </a:rPr>
              <a:t>hydro</a:t>
            </a:r>
            <a:r>
              <a:rPr lang="en-US" altLang="en-US" sz="2800">
                <a:latin typeface="Times" charset="0"/>
              </a:rPr>
              <a:t>chlor</a:t>
            </a:r>
            <a:r>
              <a:rPr lang="en-US" altLang="en-US" sz="2800" i="1">
                <a:latin typeface="Times" charset="0"/>
              </a:rPr>
              <a:t>ic</a:t>
            </a:r>
            <a:r>
              <a:rPr lang="en-US" altLang="en-US" sz="2800">
                <a:latin typeface="Times" charset="0"/>
              </a:rPr>
              <a:t> acid 	(</a:t>
            </a:r>
            <a:r>
              <a:rPr lang="en-US" altLang="en-US" sz="2800" i="1">
                <a:latin typeface="Times" charset="0"/>
              </a:rPr>
              <a:t>strong acid</a:t>
            </a:r>
            <a:r>
              <a:rPr lang="en-US" altLang="en-US" sz="2800">
                <a:latin typeface="Times" charset="0"/>
              </a:rPr>
              <a:t>)</a:t>
            </a:r>
          </a:p>
          <a:p>
            <a:pPr lvl="2" eaLnBrk="1" hangingPunct="1">
              <a:buFontTx/>
              <a:buNone/>
            </a:pPr>
            <a:r>
              <a:rPr lang="en-US" altLang="en-US" sz="2800">
                <a:latin typeface="Times" charset="0"/>
              </a:rPr>
              <a:t>	HBr = </a:t>
            </a:r>
            <a:r>
              <a:rPr lang="en-US" altLang="en-US" sz="2800" i="1">
                <a:latin typeface="Times" charset="0"/>
              </a:rPr>
              <a:t>hydro</a:t>
            </a:r>
            <a:r>
              <a:rPr lang="en-US" altLang="en-US" sz="2800">
                <a:latin typeface="Times" charset="0"/>
              </a:rPr>
              <a:t>brom</a:t>
            </a:r>
            <a:r>
              <a:rPr lang="en-US" altLang="en-US" sz="2800" i="1">
                <a:latin typeface="Times" charset="0"/>
              </a:rPr>
              <a:t>ic</a:t>
            </a:r>
            <a:r>
              <a:rPr lang="en-US" altLang="en-US" sz="2800">
                <a:latin typeface="Times" charset="0"/>
              </a:rPr>
              <a:t> acid 	(</a:t>
            </a:r>
            <a:r>
              <a:rPr lang="en-US" altLang="en-US" sz="2800" i="1">
                <a:latin typeface="Times" charset="0"/>
              </a:rPr>
              <a:t>strong acid</a:t>
            </a:r>
            <a:r>
              <a:rPr lang="en-US" altLang="en-US" sz="2800">
                <a:latin typeface="Times" charset="0"/>
              </a:rPr>
              <a:t>)</a:t>
            </a:r>
          </a:p>
          <a:p>
            <a:pPr lvl="2" eaLnBrk="1" hangingPunct="1">
              <a:buFontTx/>
              <a:buNone/>
            </a:pPr>
            <a:r>
              <a:rPr lang="en-US" altLang="en-US" sz="2800">
                <a:latin typeface="Times" charset="0"/>
              </a:rPr>
              <a:t>	HI 	= </a:t>
            </a:r>
            <a:r>
              <a:rPr lang="en-US" altLang="en-US" sz="2800" i="1">
                <a:latin typeface="Times" charset="0"/>
              </a:rPr>
              <a:t>hydro</a:t>
            </a:r>
            <a:r>
              <a:rPr lang="en-US" altLang="en-US" sz="2800">
                <a:latin typeface="Times" charset="0"/>
              </a:rPr>
              <a:t>iod</a:t>
            </a:r>
            <a:r>
              <a:rPr lang="en-US" altLang="en-US" sz="2800" i="1">
                <a:latin typeface="Times" charset="0"/>
              </a:rPr>
              <a:t>ic</a:t>
            </a:r>
            <a:r>
              <a:rPr lang="en-US" altLang="en-US" sz="2800">
                <a:latin typeface="Times" charset="0"/>
              </a:rPr>
              <a:t> acid 		(</a:t>
            </a:r>
            <a:r>
              <a:rPr lang="en-US" altLang="en-US" sz="2800" i="1">
                <a:latin typeface="Times" charset="0"/>
              </a:rPr>
              <a:t>strong acid</a:t>
            </a:r>
            <a:r>
              <a:rPr lang="en-US" altLang="en-US" sz="2800">
                <a:latin typeface="Times" charset="0"/>
              </a:rPr>
              <a:t>)</a:t>
            </a:r>
          </a:p>
          <a:p>
            <a:pPr lvl="2" eaLnBrk="1" hangingPunct="1">
              <a:buFontTx/>
              <a:buNone/>
            </a:pPr>
            <a:r>
              <a:rPr lang="en-US" altLang="en-US" sz="2800">
                <a:latin typeface="Times" charset="0"/>
              </a:rPr>
              <a:t>	H</a:t>
            </a:r>
            <a:r>
              <a:rPr lang="en-US" altLang="en-US" sz="2800" baseline="-25000">
                <a:latin typeface="Times" charset="0"/>
              </a:rPr>
              <a:t>2</a:t>
            </a:r>
            <a:r>
              <a:rPr lang="en-US" altLang="en-US" sz="2800">
                <a:latin typeface="Times" charset="0"/>
              </a:rPr>
              <a:t>S 	= </a:t>
            </a:r>
            <a:r>
              <a:rPr lang="en-US" altLang="en-US" sz="2800" i="1">
                <a:latin typeface="Times" charset="0"/>
              </a:rPr>
              <a:t>hydro</a:t>
            </a:r>
            <a:r>
              <a:rPr lang="en-US" altLang="en-US" sz="2800">
                <a:latin typeface="Times" charset="0"/>
              </a:rPr>
              <a:t>sulfur</a:t>
            </a:r>
            <a:r>
              <a:rPr lang="en-US" altLang="en-US" sz="2800" i="1">
                <a:latin typeface="Times" charset="0"/>
              </a:rPr>
              <a:t>ic</a:t>
            </a:r>
            <a:r>
              <a:rPr lang="en-US" altLang="en-US" sz="2800">
                <a:latin typeface="Times" charset="0"/>
              </a:rPr>
              <a:t> acid 	(</a:t>
            </a:r>
            <a:r>
              <a:rPr lang="en-US" altLang="en-US" sz="2800" i="1">
                <a:latin typeface="Times" charset="0"/>
              </a:rPr>
              <a:t>weak acid</a:t>
            </a:r>
            <a:r>
              <a:rPr lang="en-US" altLang="en-US" sz="2800">
                <a:latin typeface="Times" charset="0"/>
              </a:rPr>
              <a:t>)</a:t>
            </a:r>
          </a:p>
          <a:p>
            <a:pPr lvl="2" eaLnBrk="1" hangingPunct="1">
              <a:buFontTx/>
              <a:buNone/>
            </a:pPr>
            <a:r>
              <a:rPr lang="en-US" altLang="en-US" sz="2800">
                <a:latin typeface="Times" charset="0"/>
              </a:rPr>
              <a:t>	HCN = </a:t>
            </a:r>
            <a:r>
              <a:rPr lang="en-US" altLang="en-US" sz="2800" i="1">
                <a:latin typeface="Times" charset="0"/>
              </a:rPr>
              <a:t>hydro</a:t>
            </a:r>
            <a:r>
              <a:rPr lang="en-US" altLang="en-US" sz="2800">
                <a:latin typeface="Times" charset="0"/>
              </a:rPr>
              <a:t>cyan</a:t>
            </a:r>
            <a:r>
              <a:rPr lang="en-US" altLang="en-US" sz="2800" i="1">
                <a:latin typeface="Times" charset="0"/>
              </a:rPr>
              <a:t>ic</a:t>
            </a:r>
            <a:r>
              <a:rPr lang="en-US" altLang="en-US" sz="2800">
                <a:latin typeface="Times" charset="0"/>
              </a:rPr>
              <a:t> acid 	(</a:t>
            </a:r>
            <a:r>
              <a:rPr lang="en-US" altLang="en-US" sz="2800" i="1">
                <a:latin typeface="Times" charset="0"/>
              </a:rPr>
              <a:t>very weak acid</a:t>
            </a:r>
            <a:r>
              <a:rPr lang="en-US" altLang="en-US" sz="2800">
                <a:latin typeface="Times"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74638"/>
            <a:ext cx="8229600" cy="944562"/>
          </a:xfrm>
        </p:spPr>
        <p:txBody>
          <a:bodyPr/>
          <a:lstStyle/>
          <a:p>
            <a:pPr eaLnBrk="1" hangingPunct="1"/>
            <a:r>
              <a:rPr lang="en-US" altLang="en-US" sz="3600">
                <a:latin typeface="Times New Roman" charset="0"/>
              </a:rPr>
              <a:t>Dalton’s Atomic Theory (1805)</a:t>
            </a:r>
          </a:p>
        </p:txBody>
      </p:sp>
      <p:sp>
        <p:nvSpPr>
          <p:cNvPr id="8195" name="Rectangle 3"/>
          <p:cNvSpPr>
            <a:spLocks noGrp="1" noChangeArrowheads="1"/>
          </p:cNvSpPr>
          <p:nvPr>
            <p:ph type="body" idx="1"/>
          </p:nvPr>
        </p:nvSpPr>
        <p:spPr>
          <a:xfrm>
            <a:off x="457200" y="1600200"/>
            <a:ext cx="8229600" cy="4724400"/>
          </a:xfrm>
        </p:spPr>
        <p:txBody>
          <a:bodyPr/>
          <a:lstStyle/>
          <a:p>
            <a:pPr marL="514350" indent="-514350" eaLnBrk="1" hangingPunct="1">
              <a:lnSpc>
                <a:spcPct val="90000"/>
              </a:lnSpc>
              <a:buFontTx/>
              <a:buAutoNum type="arabicPeriod"/>
            </a:pPr>
            <a:r>
              <a:rPr lang="en-US" altLang="en-US" sz="2800" i="1">
                <a:latin typeface="Times New Roman" charset="0"/>
              </a:rPr>
              <a:t>Matter </a:t>
            </a:r>
            <a:r>
              <a:rPr lang="en-US" altLang="en-US" sz="2800">
                <a:latin typeface="Times New Roman" charset="0"/>
              </a:rPr>
              <a:t>is composed of tiny particles called </a:t>
            </a:r>
            <a:r>
              <a:rPr lang="en-US" altLang="en-US" sz="2800" b="1" i="1">
                <a:latin typeface="Times New Roman" charset="0"/>
              </a:rPr>
              <a:t>atoms</a:t>
            </a:r>
            <a:r>
              <a:rPr lang="en-US" altLang="en-US" sz="2800">
                <a:latin typeface="Times New Roman" charset="0"/>
              </a:rPr>
              <a:t>.  </a:t>
            </a:r>
            <a:r>
              <a:rPr lang="en-US" altLang="en-US" sz="2800" i="1">
                <a:latin typeface="Times New Roman" charset="0"/>
              </a:rPr>
              <a:t>Atom</a:t>
            </a:r>
            <a:r>
              <a:rPr lang="en-US" altLang="en-US" sz="2800">
                <a:latin typeface="Times New Roman" charset="0"/>
              </a:rPr>
              <a:t> - the smallest unit of element that retains the chemical properties of that element.</a:t>
            </a:r>
            <a:r>
              <a:rPr lang="en-US" altLang="en-US" sz="2800" i="1">
                <a:latin typeface="Times New Roman" charset="0"/>
              </a:rPr>
              <a:t> </a:t>
            </a:r>
            <a:endParaRPr lang="en-US" altLang="en-US" sz="2400" i="1">
              <a:latin typeface="Times New Roman" charset="0"/>
            </a:endParaRPr>
          </a:p>
          <a:p>
            <a:pPr marL="514350" indent="-514350" eaLnBrk="1" hangingPunct="1">
              <a:lnSpc>
                <a:spcPct val="90000"/>
              </a:lnSpc>
              <a:buFontTx/>
              <a:buAutoNum type="arabicPeriod"/>
            </a:pPr>
            <a:r>
              <a:rPr lang="en-US" altLang="en-US" sz="2800" i="1">
                <a:latin typeface="Times New Roman" charset="0"/>
              </a:rPr>
              <a:t>Atoms</a:t>
            </a:r>
            <a:r>
              <a:rPr lang="en-US" altLang="en-US" sz="2800">
                <a:latin typeface="Times New Roman" charset="0"/>
              </a:rPr>
              <a:t> of a given element are identical; </a:t>
            </a:r>
            <a:endParaRPr lang="en-US" altLang="en-US" sz="2400">
              <a:latin typeface="Times New Roman" charset="0"/>
            </a:endParaRPr>
          </a:p>
          <a:p>
            <a:pPr marL="514350" indent="-514350" eaLnBrk="1" hangingPunct="1">
              <a:lnSpc>
                <a:spcPct val="90000"/>
              </a:lnSpc>
              <a:buFontTx/>
              <a:buAutoNum type="arabicPeriod"/>
            </a:pPr>
            <a:r>
              <a:rPr lang="en-US" altLang="en-US" sz="2800" i="1">
                <a:latin typeface="Times New Roman" charset="0"/>
              </a:rPr>
              <a:t>Atoms</a:t>
            </a:r>
            <a:r>
              <a:rPr lang="en-US" altLang="en-US" sz="2800">
                <a:latin typeface="Times New Roman" charset="0"/>
              </a:rPr>
              <a:t> of one element are different from those of other elements;</a:t>
            </a:r>
          </a:p>
          <a:p>
            <a:pPr marL="514350" indent="-514350" eaLnBrk="1" hangingPunct="1">
              <a:lnSpc>
                <a:spcPct val="90000"/>
              </a:lnSpc>
              <a:buFontTx/>
              <a:buAutoNum type="arabicPeriod"/>
            </a:pPr>
            <a:r>
              <a:rPr lang="en-US" altLang="en-US" sz="2800" i="1">
                <a:latin typeface="Times New Roman" charset="0"/>
              </a:rPr>
              <a:t>Atoms</a:t>
            </a:r>
            <a:r>
              <a:rPr lang="en-US" altLang="en-US" sz="2800">
                <a:latin typeface="Times New Roman" charset="0"/>
              </a:rPr>
              <a:t> of two or more different elements combined in </a:t>
            </a:r>
            <a:r>
              <a:rPr lang="en-US" altLang="en-US" sz="2800" i="1">
                <a:latin typeface="Times New Roman" charset="0"/>
              </a:rPr>
              <a:t>small, whole-number ratios</a:t>
            </a:r>
            <a:r>
              <a:rPr lang="en-US" altLang="en-US" sz="2800">
                <a:latin typeface="Times New Roman" charset="0"/>
              </a:rPr>
              <a:t> to form a compound.</a:t>
            </a:r>
          </a:p>
          <a:p>
            <a:pPr marL="514350" indent="-514350" eaLnBrk="1" hangingPunct="1">
              <a:lnSpc>
                <a:spcPct val="90000"/>
              </a:lnSpc>
              <a:buFontTx/>
              <a:buAutoNum type="arabicPeriod"/>
            </a:pPr>
            <a:r>
              <a:rPr lang="en-US" altLang="en-US" sz="2800" i="1">
                <a:latin typeface="Times New Roman" charset="0"/>
              </a:rPr>
              <a:t>Atoms</a:t>
            </a:r>
            <a:r>
              <a:rPr lang="en-US" altLang="en-US" sz="2800">
                <a:latin typeface="Times New Roman" charset="0"/>
              </a:rPr>
              <a:t> are neither</a:t>
            </a:r>
            <a:r>
              <a:rPr lang="en-US" altLang="en-US" sz="2800" i="1">
                <a:latin typeface="Times New Roman" charset="0"/>
              </a:rPr>
              <a:t> created nor destroyed</a:t>
            </a:r>
            <a:r>
              <a:rPr lang="en-US" altLang="en-US" sz="2800">
                <a:latin typeface="Times New Roman" charset="0"/>
              </a:rPr>
              <a:t> during a chemical reaction; they are only rearranged to produce different substances.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en-US" altLang="en-US" sz="4000">
                <a:latin typeface="Times New Roman" charset="0"/>
              </a:rPr>
              <a:t>Naming Oxoacids </a:t>
            </a:r>
          </a:p>
        </p:txBody>
      </p:sp>
      <p:sp>
        <p:nvSpPr>
          <p:cNvPr id="111618" name="Rectangle 3"/>
          <p:cNvSpPr>
            <a:spLocks noGrp="1" noChangeArrowheads="1"/>
          </p:cNvSpPr>
          <p:nvPr>
            <p:ph type="body" idx="1"/>
          </p:nvPr>
        </p:nvSpPr>
        <p:spPr>
          <a:xfrm>
            <a:off x="457200" y="1600200"/>
            <a:ext cx="8229600" cy="4876800"/>
          </a:xfrm>
        </p:spPr>
        <p:txBody>
          <a:bodyPr/>
          <a:lstStyle/>
          <a:p>
            <a:pPr eaLnBrk="1" hangingPunct="1">
              <a:buFontTx/>
              <a:buNone/>
            </a:pPr>
            <a:r>
              <a:rPr lang="en-US" altLang="en-US">
                <a:latin typeface="Times" charset="0"/>
              </a:rPr>
              <a:t>	</a:t>
            </a:r>
            <a:r>
              <a:rPr lang="en-US" altLang="en-US" sz="2800">
                <a:latin typeface="Times" charset="0"/>
              </a:rPr>
              <a:t>Acids with oxygen in the formula:</a:t>
            </a:r>
          </a:p>
          <a:p>
            <a:pPr eaLnBrk="1" hangingPunct="1">
              <a:buFontTx/>
              <a:buNone/>
            </a:pPr>
            <a:r>
              <a:rPr lang="en-US" altLang="en-US" sz="2800">
                <a:latin typeface="Times" charset="0"/>
              </a:rPr>
              <a:t>Examples:</a:t>
            </a:r>
          </a:p>
          <a:p>
            <a:pPr lvl="1" eaLnBrk="1" hangingPunct="1">
              <a:buFontTx/>
              <a:buNone/>
            </a:pPr>
            <a:r>
              <a:rPr lang="en-US" altLang="en-US">
                <a:latin typeface="Times" charset="0"/>
              </a:rPr>
              <a:t>	HNO</a:t>
            </a:r>
            <a:r>
              <a:rPr lang="en-US" altLang="en-US" baseline="-16000">
                <a:latin typeface="Times" charset="0"/>
              </a:rPr>
              <a:t>3</a:t>
            </a:r>
            <a:r>
              <a:rPr lang="en-US" altLang="en-US">
                <a:latin typeface="Times" charset="0"/>
              </a:rPr>
              <a:t> – nitr</a:t>
            </a:r>
            <a:r>
              <a:rPr lang="en-US" altLang="en-US" i="1">
                <a:latin typeface="Times" charset="0"/>
              </a:rPr>
              <a:t>ic</a:t>
            </a:r>
            <a:r>
              <a:rPr lang="en-US" altLang="en-US">
                <a:latin typeface="Times" charset="0"/>
              </a:rPr>
              <a:t> acid 		(</a:t>
            </a:r>
            <a:r>
              <a:rPr lang="en-US" altLang="en-US" i="1">
                <a:latin typeface="Times" charset="0"/>
              </a:rPr>
              <a:t>strong acid</a:t>
            </a:r>
            <a:r>
              <a:rPr lang="en-US" altLang="en-US">
                <a:latin typeface="Times" charset="0"/>
              </a:rPr>
              <a:t>)</a:t>
            </a:r>
          </a:p>
          <a:p>
            <a:pPr lvl="1" eaLnBrk="1" hangingPunct="1">
              <a:buFontTx/>
              <a:buNone/>
            </a:pPr>
            <a:r>
              <a:rPr lang="en-US" altLang="en-US">
                <a:latin typeface="Times" charset="0"/>
              </a:rPr>
              <a:t>	HNO</a:t>
            </a:r>
            <a:r>
              <a:rPr lang="en-US" altLang="en-US" baseline="-16000">
                <a:latin typeface="Times" charset="0"/>
              </a:rPr>
              <a:t>2</a:t>
            </a:r>
            <a:r>
              <a:rPr lang="en-US" altLang="en-US">
                <a:latin typeface="Times" charset="0"/>
              </a:rPr>
              <a:t> – nitr</a:t>
            </a:r>
            <a:r>
              <a:rPr lang="en-US" altLang="en-US" i="1">
                <a:latin typeface="Times" charset="0"/>
              </a:rPr>
              <a:t>ous</a:t>
            </a:r>
            <a:r>
              <a:rPr lang="en-US" altLang="en-US">
                <a:latin typeface="Times" charset="0"/>
              </a:rPr>
              <a:t> acid 	(</a:t>
            </a:r>
            <a:r>
              <a:rPr lang="en-US" altLang="en-US" i="1">
                <a:latin typeface="Times" charset="0"/>
              </a:rPr>
              <a:t>weak acid</a:t>
            </a:r>
            <a:r>
              <a:rPr lang="en-US" altLang="en-US">
                <a:latin typeface="Times" charset="0"/>
              </a:rPr>
              <a:t>)</a:t>
            </a:r>
          </a:p>
          <a:p>
            <a:pPr lvl="1" eaLnBrk="1" hangingPunct="1">
              <a:buFontTx/>
              <a:buNone/>
            </a:pPr>
            <a:r>
              <a:rPr lang="en-US" altLang="en-US">
                <a:latin typeface="Times" charset="0"/>
              </a:rPr>
              <a:t>	H</a:t>
            </a:r>
            <a:r>
              <a:rPr lang="en-US" altLang="en-US" baseline="-16000">
                <a:latin typeface="Times" charset="0"/>
              </a:rPr>
              <a:t>2</a:t>
            </a:r>
            <a:r>
              <a:rPr lang="en-US" altLang="en-US">
                <a:latin typeface="Times" charset="0"/>
              </a:rPr>
              <a:t>SO</a:t>
            </a:r>
            <a:r>
              <a:rPr lang="en-US" altLang="en-US" baseline="-16000">
                <a:latin typeface="Times" charset="0"/>
              </a:rPr>
              <a:t>4</a:t>
            </a:r>
            <a:r>
              <a:rPr lang="en-US" altLang="en-US">
                <a:latin typeface="Times" charset="0"/>
              </a:rPr>
              <a:t> – sulfur</a:t>
            </a:r>
            <a:r>
              <a:rPr lang="en-US" altLang="en-US" i="1">
                <a:latin typeface="Times" charset="0"/>
              </a:rPr>
              <a:t>ic</a:t>
            </a:r>
            <a:r>
              <a:rPr lang="en-US" altLang="en-US">
                <a:latin typeface="Times" charset="0"/>
              </a:rPr>
              <a:t> acid 	(</a:t>
            </a:r>
            <a:r>
              <a:rPr lang="en-US" altLang="en-US" i="1">
                <a:latin typeface="Times" charset="0"/>
              </a:rPr>
              <a:t>strong</a:t>
            </a:r>
            <a:r>
              <a:rPr lang="en-US" altLang="en-US">
                <a:latin typeface="Times" charset="0"/>
              </a:rPr>
              <a:t> acid</a:t>
            </a:r>
          </a:p>
          <a:p>
            <a:pPr lvl="1" eaLnBrk="1" hangingPunct="1">
              <a:buFontTx/>
              <a:buNone/>
            </a:pPr>
            <a:r>
              <a:rPr lang="en-US" altLang="en-US">
                <a:latin typeface="Times" charset="0"/>
              </a:rPr>
              <a:t>	H</a:t>
            </a:r>
            <a:r>
              <a:rPr lang="en-US" altLang="en-US" baseline="-16000">
                <a:latin typeface="Times" charset="0"/>
              </a:rPr>
              <a:t>2</a:t>
            </a:r>
            <a:r>
              <a:rPr lang="en-US" altLang="en-US">
                <a:latin typeface="Times" charset="0"/>
              </a:rPr>
              <a:t>SO</a:t>
            </a:r>
            <a:r>
              <a:rPr lang="en-US" altLang="en-US" baseline="-16000">
                <a:latin typeface="Times" charset="0"/>
              </a:rPr>
              <a:t>3</a:t>
            </a:r>
            <a:r>
              <a:rPr lang="en-US" altLang="en-US">
                <a:latin typeface="Times" charset="0"/>
              </a:rPr>
              <a:t> – sulfur</a:t>
            </a:r>
            <a:r>
              <a:rPr lang="en-US" altLang="en-US" i="1">
                <a:latin typeface="Times" charset="0"/>
              </a:rPr>
              <a:t>ous</a:t>
            </a:r>
            <a:r>
              <a:rPr lang="en-US" altLang="en-US">
                <a:latin typeface="Times" charset="0"/>
              </a:rPr>
              <a:t> acid 	(</a:t>
            </a:r>
            <a:r>
              <a:rPr lang="en-US" altLang="en-US" i="1">
                <a:latin typeface="Times" charset="0"/>
              </a:rPr>
              <a:t>weak acid</a:t>
            </a:r>
            <a:r>
              <a:rPr lang="en-US" altLang="en-US">
                <a:latin typeface="Times" charset="0"/>
              </a:rPr>
              <a:t>)</a:t>
            </a:r>
          </a:p>
          <a:p>
            <a:pPr lvl="1" eaLnBrk="1" hangingPunct="1">
              <a:buFontTx/>
              <a:buNone/>
            </a:pPr>
            <a:r>
              <a:rPr lang="en-US" altLang="en-US">
                <a:latin typeface="Times" charset="0"/>
              </a:rPr>
              <a:t>	H</a:t>
            </a:r>
            <a:r>
              <a:rPr lang="en-US" altLang="en-US" baseline="-16000">
                <a:latin typeface="Times" charset="0"/>
              </a:rPr>
              <a:t>3</a:t>
            </a:r>
            <a:r>
              <a:rPr lang="en-US" altLang="en-US">
                <a:latin typeface="Times" charset="0"/>
              </a:rPr>
              <a:t>PO</a:t>
            </a:r>
            <a:r>
              <a:rPr lang="en-US" altLang="en-US" baseline="-16000">
                <a:latin typeface="Times" charset="0"/>
              </a:rPr>
              <a:t>4</a:t>
            </a:r>
            <a:r>
              <a:rPr lang="en-US" altLang="en-US">
                <a:latin typeface="Times" charset="0"/>
              </a:rPr>
              <a:t> – phosphor</a:t>
            </a:r>
            <a:r>
              <a:rPr lang="en-US" altLang="en-US" i="1">
                <a:latin typeface="Times" charset="0"/>
              </a:rPr>
              <a:t>ic</a:t>
            </a:r>
            <a:r>
              <a:rPr lang="en-US" altLang="en-US">
                <a:latin typeface="Times" charset="0"/>
              </a:rPr>
              <a:t> acid 	(</a:t>
            </a:r>
            <a:r>
              <a:rPr lang="en-US" altLang="en-US" i="1">
                <a:latin typeface="Times" charset="0"/>
              </a:rPr>
              <a:t>weak acid</a:t>
            </a:r>
            <a:r>
              <a:rPr lang="en-US" altLang="en-US">
                <a:latin typeface="Times" charset="0"/>
              </a:rPr>
              <a:t>)</a:t>
            </a:r>
          </a:p>
          <a:p>
            <a:pPr lvl="1" eaLnBrk="1" hangingPunct="1">
              <a:buFontTx/>
              <a:buNone/>
            </a:pPr>
            <a:r>
              <a:rPr lang="en-US" altLang="en-US">
                <a:latin typeface="Times" charset="0"/>
              </a:rPr>
              <a:t>	H</a:t>
            </a:r>
            <a:r>
              <a:rPr lang="en-US" altLang="en-US" baseline="-16000">
                <a:latin typeface="Times" charset="0"/>
              </a:rPr>
              <a:t>3</a:t>
            </a:r>
            <a:r>
              <a:rPr lang="en-US" altLang="en-US">
                <a:latin typeface="Times" charset="0"/>
              </a:rPr>
              <a:t>PO</a:t>
            </a:r>
            <a:r>
              <a:rPr lang="en-US" altLang="en-US" baseline="-16000">
                <a:latin typeface="Times" charset="0"/>
              </a:rPr>
              <a:t>3</a:t>
            </a:r>
            <a:r>
              <a:rPr lang="en-US" altLang="en-US">
                <a:latin typeface="Times" charset="0"/>
              </a:rPr>
              <a:t> – phosphor</a:t>
            </a:r>
            <a:r>
              <a:rPr lang="en-US" altLang="en-US" i="1">
                <a:latin typeface="Times" charset="0"/>
              </a:rPr>
              <a:t>ous</a:t>
            </a:r>
            <a:r>
              <a:rPr lang="en-US" altLang="en-US">
                <a:latin typeface="Times" charset="0"/>
              </a:rPr>
              <a:t> acid (</a:t>
            </a:r>
            <a:r>
              <a:rPr lang="en-US" altLang="en-US" i="1">
                <a:latin typeface="Times" charset="0"/>
              </a:rPr>
              <a:t>very weak</a:t>
            </a:r>
            <a:r>
              <a:rPr lang="en-US" altLang="en-US">
                <a:latin typeface="Times" charset="0"/>
              </a:rPr>
              <a:t>)</a:t>
            </a:r>
          </a:p>
          <a:p>
            <a:pPr lvl="1" eaLnBrk="1" hangingPunct="1">
              <a:buFontTx/>
              <a:buNone/>
            </a:pPr>
            <a:r>
              <a:rPr lang="en-US" altLang="en-US">
                <a:latin typeface="Times" charset="0"/>
              </a:rPr>
              <a:t>	HC</a:t>
            </a:r>
            <a:r>
              <a:rPr lang="en-US" altLang="en-US" baseline="-16000">
                <a:latin typeface="Times" charset="0"/>
              </a:rPr>
              <a:t>2</a:t>
            </a:r>
            <a:r>
              <a:rPr lang="en-US" altLang="en-US">
                <a:latin typeface="Times" charset="0"/>
              </a:rPr>
              <a:t>H</a:t>
            </a:r>
            <a:r>
              <a:rPr lang="en-US" altLang="en-US" baseline="-16000">
                <a:latin typeface="Times" charset="0"/>
              </a:rPr>
              <a:t>3</a:t>
            </a:r>
            <a:r>
              <a:rPr lang="en-US" altLang="en-US">
                <a:latin typeface="Times" charset="0"/>
              </a:rPr>
              <a:t>O</a:t>
            </a:r>
            <a:r>
              <a:rPr lang="en-US" altLang="en-US" baseline="-16000">
                <a:latin typeface="Times" charset="0"/>
              </a:rPr>
              <a:t>2</a:t>
            </a:r>
            <a:r>
              <a:rPr lang="en-US" altLang="en-US" baseline="-25000">
                <a:latin typeface="Times" charset="0"/>
              </a:rPr>
              <a:t> </a:t>
            </a:r>
            <a:r>
              <a:rPr lang="en-US" altLang="en-US">
                <a:latin typeface="Times" charset="0"/>
              </a:rPr>
              <a:t>– acet</a:t>
            </a:r>
            <a:r>
              <a:rPr lang="en-US" altLang="en-US" i="1">
                <a:latin typeface="Times" charset="0"/>
              </a:rPr>
              <a:t>ic</a:t>
            </a:r>
            <a:r>
              <a:rPr lang="en-US" altLang="en-US">
                <a:latin typeface="Times" charset="0"/>
              </a:rPr>
              <a:t> acid 	(</a:t>
            </a:r>
            <a:r>
              <a:rPr lang="en-US" altLang="en-US" i="1">
                <a:latin typeface="Times" charset="0"/>
              </a:rPr>
              <a:t>weak acid</a:t>
            </a:r>
            <a:r>
              <a:rPr lang="en-US" altLang="en-US">
                <a:latin typeface="Times" charset="0"/>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tLang="en-US" sz="3600">
                <a:latin typeface="Times" charset="0"/>
              </a:rPr>
              <a:t>More on Oxoacids</a:t>
            </a:r>
          </a:p>
        </p:txBody>
      </p:sp>
      <p:sp>
        <p:nvSpPr>
          <p:cNvPr id="62467" name="Rectangle 3"/>
          <p:cNvSpPr>
            <a:spLocks noGrp="1" noChangeArrowheads="1"/>
          </p:cNvSpPr>
          <p:nvPr>
            <p:ph type="body" idx="1"/>
          </p:nvPr>
        </p:nvSpPr>
        <p:spPr/>
        <p:txBody>
          <a:bodyPr/>
          <a:lstStyle/>
          <a:p>
            <a:pPr eaLnBrk="1" hangingPunct="1">
              <a:buFontTx/>
              <a:buNone/>
            </a:pPr>
            <a:endParaRPr lang="en-US" altLang="en-US" sz="1600" dirty="0">
              <a:latin typeface="Times" charset="0"/>
            </a:endParaRPr>
          </a:p>
          <a:p>
            <a:pPr eaLnBrk="1" hangingPunct="1"/>
            <a:r>
              <a:rPr lang="en-US" altLang="en-US" sz="2800" dirty="0" err="1">
                <a:latin typeface="Times" charset="0"/>
              </a:rPr>
              <a:t>HClO</a:t>
            </a:r>
            <a:r>
              <a:rPr lang="en-US" altLang="en-US" sz="2800" dirty="0">
                <a:latin typeface="Times" charset="0"/>
              </a:rPr>
              <a:t> –  </a:t>
            </a:r>
            <a:r>
              <a:rPr lang="en-US" altLang="en-US" sz="2800" i="1" dirty="0" err="1">
                <a:latin typeface="Times" charset="0"/>
              </a:rPr>
              <a:t>hypo</a:t>
            </a:r>
            <a:r>
              <a:rPr lang="en-US" altLang="en-US" sz="2800" dirty="0" err="1">
                <a:latin typeface="Times" charset="0"/>
              </a:rPr>
              <a:t>chlor</a:t>
            </a:r>
            <a:r>
              <a:rPr lang="en-US" altLang="en-US" sz="2800" i="1" dirty="0" err="1">
                <a:latin typeface="Times" charset="0"/>
              </a:rPr>
              <a:t>ous</a:t>
            </a:r>
            <a:r>
              <a:rPr lang="en-US" altLang="en-US" sz="2800" dirty="0">
                <a:latin typeface="Times" charset="0"/>
              </a:rPr>
              <a:t> acid 	(</a:t>
            </a:r>
            <a:r>
              <a:rPr lang="en-US" altLang="en-US" sz="2800" i="1" dirty="0">
                <a:latin typeface="Times" charset="0"/>
              </a:rPr>
              <a:t>very weak acid</a:t>
            </a:r>
            <a:r>
              <a:rPr lang="en-US" altLang="en-US" sz="2800" dirty="0">
                <a:latin typeface="Times" charset="0"/>
              </a:rPr>
              <a:t>)</a:t>
            </a:r>
          </a:p>
          <a:p>
            <a:pPr eaLnBrk="1" hangingPunct="1"/>
            <a:r>
              <a:rPr lang="en-US" altLang="en-US" sz="2800" dirty="0">
                <a:latin typeface="Times" charset="0"/>
              </a:rPr>
              <a:t>HClO</a:t>
            </a:r>
            <a:r>
              <a:rPr lang="en-US" altLang="en-US" sz="2800" baseline="-16000" dirty="0">
                <a:latin typeface="Times" charset="0"/>
              </a:rPr>
              <a:t>2</a:t>
            </a:r>
            <a:r>
              <a:rPr lang="en-US" altLang="en-US" sz="2800" dirty="0">
                <a:latin typeface="Times" charset="0"/>
              </a:rPr>
              <a:t> – </a:t>
            </a:r>
            <a:r>
              <a:rPr lang="en-US" altLang="en-US" sz="2800" dirty="0" err="1">
                <a:latin typeface="Times" charset="0"/>
              </a:rPr>
              <a:t>chlor</a:t>
            </a:r>
            <a:r>
              <a:rPr lang="en-US" altLang="en-US" sz="2800" i="1" dirty="0" err="1">
                <a:latin typeface="Times" charset="0"/>
              </a:rPr>
              <a:t>ous</a:t>
            </a:r>
            <a:r>
              <a:rPr lang="en-US" altLang="en-US" sz="2800" dirty="0">
                <a:latin typeface="Times" charset="0"/>
              </a:rPr>
              <a:t> acid 	(</a:t>
            </a:r>
            <a:r>
              <a:rPr lang="en-US" altLang="en-US" sz="2800" i="1" dirty="0">
                <a:latin typeface="Times" charset="0"/>
              </a:rPr>
              <a:t>weak acid</a:t>
            </a:r>
            <a:r>
              <a:rPr lang="en-US" altLang="en-US" sz="2800" dirty="0">
                <a:latin typeface="Times" charset="0"/>
              </a:rPr>
              <a:t>)</a:t>
            </a:r>
          </a:p>
          <a:p>
            <a:pPr eaLnBrk="1" hangingPunct="1"/>
            <a:r>
              <a:rPr lang="en-US" altLang="en-US" sz="2800" dirty="0">
                <a:latin typeface="Times" charset="0"/>
              </a:rPr>
              <a:t>HClO</a:t>
            </a:r>
            <a:r>
              <a:rPr lang="en-US" altLang="en-US" sz="2800" baseline="-16000" dirty="0">
                <a:latin typeface="Times" charset="0"/>
              </a:rPr>
              <a:t>3</a:t>
            </a:r>
            <a:r>
              <a:rPr lang="en-US" altLang="en-US" sz="2800" dirty="0">
                <a:latin typeface="Times" charset="0"/>
              </a:rPr>
              <a:t> – chlor</a:t>
            </a:r>
            <a:r>
              <a:rPr lang="en-US" altLang="en-US" sz="2800" i="1" dirty="0">
                <a:latin typeface="Times" charset="0"/>
              </a:rPr>
              <a:t>ic</a:t>
            </a:r>
            <a:r>
              <a:rPr lang="en-US" altLang="en-US" sz="2800" dirty="0">
                <a:latin typeface="Times" charset="0"/>
              </a:rPr>
              <a:t> acid</a:t>
            </a:r>
            <a:r>
              <a:rPr lang="en-US" altLang="en-US" sz="2800" i="1" dirty="0">
                <a:latin typeface="Times" charset="0"/>
              </a:rPr>
              <a:t> 		</a:t>
            </a:r>
            <a:r>
              <a:rPr lang="en-US" altLang="en-US" sz="2800" dirty="0">
                <a:latin typeface="Times" charset="0"/>
              </a:rPr>
              <a:t>(</a:t>
            </a:r>
            <a:r>
              <a:rPr lang="en-US" altLang="en-US" sz="2800" i="1" dirty="0">
                <a:latin typeface="Times" charset="0"/>
              </a:rPr>
              <a:t>moderate strength</a:t>
            </a:r>
            <a:r>
              <a:rPr lang="en-US" altLang="en-US" sz="2800" dirty="0">
                <a:latin typeface="Times" charset="0"/>
              </a:rPr>
              <a:t>)</a:t>
            </a:r>
          </a:p>
          <a:p>
            <a:pPr eaLnBrk="1" hangingPunct="1"/>
            <a:r>
              <a:rPr lang="en-US" altLang="en-US" sz="2800" dirty="0">
                <a:latin typeface="Times" charset="0"/>
              </a:rPr>
              <a:t>HClO</a:t>
            </a:r>
            <a:r>
              <a:rPr lang="en-US" altLang="en-US" sz="2800" baseline="-16000" dirty="0">
                <a:latin typeface="Times" charset="0"/>
              </a:rPr>
              <a:t>4</a:t>
            </a:r>
            <a:r>
              <a:rPr lang="en-US" altLang="en-US" sz="2800" dirty="0">
                <a:latin typeface="Times" charset="0"/>
              </a:rPr>
              <a:t> – </a:t>
            </a:r>
            <a:r>
              <a:rPr lang="en-US" altLang="en-US" sz="2800" i="1" dirty="0" err="1">
                <a:latin typeface="Times" charset="0"/>
              </a:rPr>
              <a:t>per</a:t>
            </a:r>
            <a:r>
              <a:rPr lang="en-US" altLang="en-US" sz="2800" dirty="0" err="1">
                <a:latin typeface="Times" charset="0"/>
              </a:rPr>
              <a:t>chlor</a:t>
            </a:r>
            <a:r>
              <a:rPr lang="en-US" altLang="en-US" sz="2800" i="1" dirty="0" err="1">
                <a:latin typeface="Times" charset="0"/>
              </a:rPr>
              <a:t>ic</a:t>
            </a:r>
            <a:r>
              <a:rPr lang="en-US" altLang="en-US" sz="2800" dirty="0">
                <a:latin typeface="Times" charset="0"/>
              </a:rPr>
              <a:t> acid 	(</a:t>
            </a:r>
            <a:r>
              <a:rPr lang="en-US" altLang="en-US" sz="2800" i="1" dirty="0">
                <a:latin typeface="Times" charset="0"/>
              </a:rPr>
              <a:t>very strong acid</a:t>
            </a:r>
            <a:r>
              <a:rPr lang="en-US" altLang="en-US" sz="2800" dirty="0">
                <a:latin typeface="Times" charset="0"/>
              </a:rPr>
              <a:t>)</a:t>
            </a:r>
          </a:p>
          <a:p>
            <a:pPr eaLnBrk="1" hangingPunct="1"/>
            <a:r>
              <a:rPr lang="en-US" altLang="en-US" sz="2800" dirty="0">
                <a:latin typeface="Times" charset="0"/>
              </a:rPr>
              <a:t>HBrO</a:t>
            </a:r>
            <a:r>
              <a:rPr lang="en-US" altLang="en-US" sz="2800" baseline="-16000" dirty="0">
                <a:latin typeface="Times" charset="0"/>
              </a:rPr>
              <a:t>4</a:t>
            </a:r>
            <a:r>
              <a:rPr lang="en-US" altLang="en-US" sz="2800" dirty="0">
                <a:latin typeface="Times" charset="0"/>
              </a:rPr>
              <a:t> – </a:t>
            </a:r>
            <a:r>
              <a:rPr lang="en-US" altLang="en-US" sz="2800" i="1" dirty="0" err="1">
                <a:latin typeface="Times" charset="0"/>
              </a:rPr>
              <a:t>per</a:t>
            </a:r>
            <a:r>
              <a:rPr lang="en-US" altLang="en-US" sz="2800" dirty="0" err="1">
                <a:latin typeface="Times" charset="0"/>
              </a:rPr>
              <a:t>brom</a:t>
            </a:r>
            <a:r>
              <a:rPr lang="en-US" altLang="en-US" sz="2800" i="1" dirty="0" err="1">
                <a:latin typeface="Times" charset="0"/>
              </a:rPr>
              <a:t>ic</a:t>
            </a:r>
            <a:r>
              <a:rPr lang="en-US" altLang="en-US" sz="2800" dirty="0">
                <a:latin typeface="Times" charset="0"/>
              </a:rPr>
              <a:t> acid 	(</a:t>
            </a:r>
            <a:r>
              <a:rPr lang="en-US" altLang="en-US" sz="2800" i="1" dirty="0">
                <a:latin typeface="Times" charset="0"/>
              </a:rPr>
              <a:t>strong acid</a:t>
            </a:r>
            <a:r>
              <a:rPr lang="en-US" altLang="en-US" sz="2800" dirty="0">
                <a:latin typeface="Times" charset="0"/>
              </a:rPr>
              <a:t>)</a:t>
            </a:r>
          </a:p>
          <a:p>
            <a:pPr eaLnBrk="1" hangingPunct="1"/>
            <a:r>
              <a:rPr lang="en-US" altLang="en-US" sz="2800" dirty="0">
                <a:latin typeface="Times" charset="0"/>
              </a:rPr>
              <a:t>HIO</a:t>
            </a:r>
            <a:r>
              <a:rPr lang="en-US" altLang="en-US" sz="2800" baseline="-16000" dirty="0">
                <a:latin typeface="Times" charset="0"/>
              </a:rPr>
              <a:t>4</a:t>
            </a:r>
            <a:r>
              <a:rPr lang="en-US" altLang="en-US" sz="2800" dirty="0">
                <a:latin typeface="Times" charset="0"/>
              </a:rPr>
              <a:t> </a:t>
            </a:r>
            <a:r>
              <a:rPr lang="en-US" altLang="en-US" sz="2800" dirty="0" smtClean="0">
                <a:latin typeface="Times" charset="0"/>
              </a:rPr>
              <a:t>   – </a:t>
            </a:r>
            <a:r>
              <a:rPr lang="en-US" altLang="en-US" sz="2800" i="1" dirty="0" smtClean="0">
                <a:latin typeface="Times" charset="0"/>
              </a:rPr>
              <a:t>per</a:t>
            </a:r>
            <a:r>
              <a:rPr lang="en-US" altLang="en-US" sz="2800" dirty="0" smtClean="0">
                <a:latin typeface="Times" charset="0"/>
              </a:rPr>
              <a:t>iod</a:t>
            </a:r>
            <a:r>
              <a:rPr lang="en-US" altLang="en-US" sz="2800" i="1" dirty="0" smtClean="0">
                <a:latin typeface="Times" charset="0"/>
              </a:rPr>
              <a:t>ic</a:t>
            </a:r>
            <a:r>
              <a:rPr lang="en-US" altLang="en-US" sz="2800" dirty="0" smtClean="0">
                <a:latin typeface="Times" charset="0"/>
              </a:rPr>
              <a:t> </a:t>
            </a:r>
            <a:r>
              <a:rPr lang="en-US" altLang="en-US" sz="2800" dirty="0">
                <a:latin typeface="Times" charset="0"/>
              </a:rPr>
              <a:t>acid 	</a:t>
            </a:r>
            <a:r>
              <a:rPr lang="en-US" altLang="en-US" sz="2800" dirty="0" smtClean="0">
                <a:latin typeface="Times" charset="0"/>
              </a:rPr>
              <a:t>(</a:t>
            </a:r>
            <a:r>
              <a:rPr lang="en-US" altLang="en-US" sz="2800" i="1" dirty="0">
                <a:latin typeface="Times" charset="0"/>
              </a:rPr>
              <a:t>strong acid</a:t>
            </a:r>
            <a:r>
              <a:rPr lang="en-US" altLang="en-US" sz="2800" dirty="0">
                <a:latin typeface="Times"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sz="3200" dirty="0" smtClean="0">
                <a:latin typeface="Times New Roman" charset="0"/>
              </a:rPr>
              <a:t>Answers to Exercise-1</a:t>
            </a:r>
            <a:r>
              <a:rPr lang="en-US" altLang="en-US" sz="3600" dirty="0" smtClean="0">
                <a:latin typeface="Times New Roman" charset="0"/>
              </a:rPr>
              <a:t> </a:t>
            </a:r>
            <a:endParaRPr lang="en-US" altLang="en-US" sz="3600" dirty="0"/>
          </a:p>
        </p:txBody>
      </p:sp>
      <p:sp>
        <p:nvSpPr>
          <p:cNvPr id="16387" name="Content Placeholder 2"/>
          <p:cNvSpPr>
            <a:spLocks noGrp="1"/>
          </p:cNvSpPr>
          <p:nvPr>
            <p:ph idx="1"/>
          </p:nvPr>
        </p:nvSpPr>
        <p:spPr/>
        <p:txBody>
          <a:bodyPr/>
          <a:lstStyle/>
          <a:p>
            <a:pPr>
              <a:buFont typeface="Arial" charset="0"/>
              <a:buChar char="•"/>
            </a:pPr>
            <a:r>
              <a:rPr lang="en-US" altLang="en-US" sz="2400" dirty="0" smtClean="0">
                <a:latin typeface="Times New Roman" charset="0"/>
                <a:ea typeface="Times New Roman" charset="0"/>
                <a:cs typeface="Times New Roman" charset="0"/>
              </a:rPr>
              <a:t>Mass </a:t>
            </a:r>
            <a:r>
              <a:rPr lang="en-US" altLang="en-US" sz="2400" dirty="0">
                <a:latin typeface="Times New Roman" charset="0"/>
                <a:ea typeface="Times New Roman" charset="0"/>
                <a:cs typeface="Times New Roman" charset="0"/>
              </a:rPr>
              <a:t>ratios of fluorine in A, B, and C:</a:t>
            </a:r>
          </a:p>
          <a:p>
            <a:pPr marL="0" indent="0">
              <a:buFontTx/>
              <a:buNone/>
            </a:pPr>
            <a:r>
              <a:rPr lang="en-US" altLang="en-US" sz="2400" dirty="0">
                <a:latin typeface="Times New Roman" charset="0"/>
                <a:ea typeface="Times New Roman" charset="0"/>
                <a:cs typeface="Times New Roman" charset="0"/>
              </a:rPr>
              <a:t>	1.185 g-to-2.370 g-to-3.556 g = </a:t>
            </a:r>
            <a:r>
              <a:rPr lang="en-US" altLang="en-US" sz="2400" dirty="0" smtClean="0">
                <a:latin typeface="Times New Roman" charset="0"/>
                <a:ea typeface="Times New Roman" charset="0"/>
                <a:cs typeface="Times New Roman" charset="0"/>
              </a:rPr>
              <a:t>1:2:3</a:t>
            </a:r>
          </a:p>
          <a:p>
            <a:pPr marL="0" indent="0">
              <a:buFontTx/>
              <a:buNone/>
            </a:pPr>
            <a:endParaRPr lang="en-US" altLang="en-US" sz="2000" dirty="0" smtClean="0">
              <a:latin typeface="Times New Roman" charset="0"/>
              <a:ea typeface="Times New Roman" charset="0"/>
              <a:cs typeface="Times New Roman" charset="0"/>
            </a:endParaRPr>
          </a:p>
          <a:p>
            <a:pPr marL="514350" indent="-514350">
              <a:buFont typeface="+mj-lt"/>
              <a:buAutoNum type="alphaLcParenR"/>
            </a:pPr>
            <a:r>
              <a:rPr lang="en-US" altLang="en-US" sz="2400" dirty="0" smtClean="0">
                <a:latin typeface="Times New Roman" charset="0"/>
                <a:ea typeface="Times New Roman" charset="0"/>
                <a:cs typeface="Times New Roman" charset="0"/>
              </a:rPr>
              <a:t>For </a:t>
            </a:r>
            <a:r>
              <a:rPr lang="en-US" altLang="en-US" sz="2400" dirty="0">
                <a:latin typeface="Times New Roman" charset="0"/>
                <a:ea typeface="Times New Roman" charset="0"/>
                <a:cs typeface="Times New Roman" charset="0"/>
              </a:rPr>
              <a:t>a fixed mass of sulfur, the mass of fluorine in A, B &amp; C shows a simple whole number ratio of 1:2:3, which illustrates </a:t>
            </a:r>
            <a:r>
              <a:rPr lang="en-US" altLang="en-US" sz="2400" i="1" dirty="0">
                <a:latin typeface="Times New Roman" charset="0"/>
                <a:ea typeface="Times New Roman" charset="0"/>
                <a:cs typeface="Times New Roman" charset="0"/>
              </a:rPr>
              <a:t>Law of Multiple </a:t>
            </a:r>
            <a:r>
              <a:rPr lang="en-US" altLang="en-US" sz="2400" i="1" dirty="0" smtClean="0">
                <a:latin typeface="Times New Roman" charset="0"/>
                <a:ea typeface="Times New Roman" charset="0"/>
                <a:cs typeface="Times New Roman" charset="0"/>
              </a:rPr>
              <a:t>Proportions</a:t>
            </a:r>
            <a:r>
              <a:rPr lang="en-US" altLang="en-US" sz="2400" dirty="0" smtClean="0">
                <a:latin typeface="Times New Roman" charset="0"/>
                <a:ea typeface="Times New Roman" charset="0"/>
                <a:cs typeface="Times New Roman" charset="0"/>
              </a:rPr>
              <a:t>. </a:t>
            </a:r>
          </a:p>
          <a:p>
            <a:pPr marL="514350" indent="-514350">
              <a:buFont typeface="+mj-lt"/>
              <a:buAutoNum type="alphaLcParenR"/>
            </a:pPr>
            <a:r>
              <a:rPr lang="en-US" altLang="en-US" sz="2400" dirty="0" smtClean="0">
                <a:latin typeface="Times New Roman" charset="0"/>
                <a:ea typeface="Times New Roman" charset="0"/>
                <a:cs typeface="Times New Roman" charset="0"/>
              </a:rPr>
              <a:t>Simplest </a:t>
            </a:r>
            <a:r>
              <a:rPr lang="en-US" altLang="en-US" sz="2400" dirty="0">
                <a:latin typeface="Times New Roman" charset="0"/>
                <a:ea typeface="Times New Roman" charset="0"/>
                <a:cs typeface="Times New Roman" charset="0"/>
              </a:rPr>
              <a:t>formula: A = SF; B = SF</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C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SF</a:t>
            </a:r>
            <a:r>
              <a:rPr lang="en-US" altLang="en-US" sz="2400" baseline="-25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 </a:t>
            </a:r>
          </a:p>
          <a:p>
            <a:pPr marL="514350" indent="-514350">
              <a:buFont typeface="+mj-lt"/>
              <a:buAutoNum type="alphaLcParenR"/>
            </a:pPr>
            <a:r>
              <a:rPr lang="en-US" altLang="en-US" sz="2400" dirty="0" smtClean="0">
                <a:latin typeface="Times New Roman" charset="0"/>
                <a:ea typeface="Times New Roman" charset="0"/>
                <a:cs typeface="Times New Roman" charset="0"/>
              </a:rPr>
              <a:t>Actual </a:t>
            </a:r>
            <a:r>
              <a:rPr lang="en-US" altLang="en-US" sz="2400" dirty="0">
                <a:latin typeface="Times New Roman" charset="0"/>
                <a:ea typeface="Times New Roman" charset="0"/>
                <a:cs typeface="Times New Roman" charset="0"/>
              </a:rPr>
              <a:t>formula: </a:t>
            </a:r>
            <a:r>
              <a:rPr lang="en-US" altLang="en-US" sz="2400" dirty="0" smtClean="0">
                <a:latin typeface="Times New Roman" charset="0"/>
                <a:ea typeface="Times New Roman" charset="0"/>
                <a:cs typeface="Times New Roman" charset="0"/>
              </a:rPr>
              <a:t>A </a:t>
            </a:r>
            <a:r>
              <a:rPr lang="en-US" altLang="en-US" sz="2400" dirty="0">
                <a:latin typeface="Times New Roman" charset="0"/>
                <a:ea typeface="Times New Roman" charset="0"/>
                <a:cs typeface="Times New Roman" charset="0"/>
              </a:rPr>
              <a:t>= SF</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B </a:t>
            </a:r>
            <a:r>
              <a:rPr lang="en-US" altLang="en-US" sz="2400" dirty="0">
                <a:latin typeface="Times New Roman" charset="0"/>
                <a:ea typeface="Times New Roman" charset="0"/>
                <a:cs typeface="Times New Roman" charset="0"/>
              </a:rPr>
              <a:t>= SF</a:t>
            </a:r>
            <a:r>
              <a:rPr lang="en-US" altLang="en-US" sz="2400" baseline="-25000" dirty="0">
                <a:latin typeface="Times New Roman" charset="0"/>
                <a:ea typeface="Times New Roman" charset="0"/>
                <a:cs typeface="Times New Roman" charset="0"/>
              </a:rPr>
              <a:t>4</a:t>
            </a:r>
            <a:r>
              <a:rPr lang="en-US" altLang="en-US" sz="2400" dirty="0">
                <a:latin typeface="Times New Roman" charset="0"/>
                <a:ea typeface="Times New Roman" charset="0"/>
                <a:cs typeface="Times New Roman" charset="0"/>
              </a:rPr>
              <a:t>, and C = SF</a:t>
            </a:r>
            <a:r>
              <a:rPr lang="en-US" altLang="en-US" sz="2400" baseline="-25000" dirty="0">
                <a:latin typeface="Times New Roman" charset="0"/>
                <a:ea typeface="Times New Roman" charset="0"/>
                <a:cs typeface="Times New Roman" charset="0"/>
              </a:rPr>
              <a:t>6</a:t>
            </a:r>
            <a:r>
              <a:rPr lang="en-US" altLang="en-US" sz="2400" dirty="0">
                <a:latin typeface="Times New Roman" charset="0"/>
                <a:ea typeface="Times New Roman"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altLang="en-US" sz="3200" dirty="0" smtClean="0">
                <a:latin typeface="Times" charset="0"/>
              </a:rPr>
              <a:t>Exercise-7</a:t>
            </a:r>
            <a:r>
              <a:rPr lang="en-US" altLang="en-US" sz="3200" dirty="0">
                <a:latin typeface="Times" charset="0"/>
              </a:rPr>
              <a:t>: </a:t>
            </a:r>
            <a:r>
              <a:rPr lang="en-US" altLang="en-US" sz="3600" dirty="0">
                <a:latin typeface="Times" charset="0"/>
              </a:rPr>
              <a:t>Acid Nomenclature</a:t>
            </a:r>
          </a:p>
        </p:txBody>
      </p:sp>
      <p:sp>
        <p:nvSpPr>
          <p:cNvPr id="113666" name="Rectangle 3"/>
          <p:cNvSpPr>
            <a:spLocks noGrp="1" noChangeArrowheads="1"/>
          </p:cNvSpPr>
          <p:nvPr>
            <p:ph type="body" idx="1"/>
          </p:nvPr>
        </p:nvSpPr>
        <p:spPr>
          <a:xfrm>
            <a:off x="457200" y="1600200"/>
            <a:ext cx="8229600" cy="4876800"/>
          </a:xfrm>
        </p:spPr>
        <p:txBody>
          <a:bodyPr/>
          <a:lstStyle/>
          <a:p>
            <a:pPr eaLnBrk="1" hangingPunct="1">
              <a:lnSpc>
                <a:spcPct val="90000"/>
              </a:lnSpc>
              <a:buFontTx/>
              <a:buNone/>
            </a:pPr>
            <a:r>
              <a:rPr lang="en-US" altLang="en-US" sz="2800">
                <a:latin typeface="Times New Roman" charset="0"/>
                <a:ea typeface="Times New Roman" charset="0"/>
                <a:cs typeface="Times New Roman" charset="0"/>
              </a:rPr>
              <a:t>Name the following oxo-acids:</a:t>
            </a:r>
          </a:p>
          <a:p>
            <a:pPr eaLnBrk="1" hangingPunct="1">
              <a:lnSpc>
                <a:spcPct val="90000"/>
              </a:lnSpc>
              <a:buFontTx/>
              <a:buNone/>
            </a:pPr>
            <a:r>
              <a:rPr lang="en-US" altLang="en-US" sz="2800">
                <a:latin typeface="Times New Roman" charset="0"/>
                <a:ea typeface="Times New Roman" charset="0"/>
                <a:cs typeface="Times New Roman" charset="0"/>
              </a:rPr>
              <a:t>	(a) H</a:t>
            </a:r>
            <a:r>
              <a:rPr lang="en-US" altLang="en-US" sz="2800" baseline="-1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CO</a:t>
            </a:r>
            <a:r>
              <a:rPr lang="en-US" altLang="en-US" sz="2800" baseline="-10000">
                <a:latin typeface="Times New Roman" charset="0"/>
                <a:ea typeface="Times New Roman" charset="0"/>
                <a:cs typeface="Times New Roman" charset="0"/>
              </a:rPr>
              <a:t>3</a:t>
            </a:r>
            <a:endParaRPr lang="en-US" altLang="en-US" sz="2800">
              <a:latin typeface="Times New Roman" charset="0"/>
              <a:ea typeface="Times New Roman" charset="0"/>
              <a:cs typeface="Times New Roman" charset="0"/>
            </a:endParaRPr>
          </a:p>
          <a:p>
            <a:pPr eaLnBrk="1" hangingPunct="1">
              <a:lnSpc>
                <a:spcPct val="90000"/>
              </a:lnSpc>
              <a:buFontTx/>
              <a:buNone/>
            </a:pPr>
            <a:r>
              <a:rPr lang="en-US" altLang="en-US" sz="2800">
                <a:latin typeface="Times New Roman" charset="0"/>
                <a:ea typeface="Times New Roman" charset="0"/>
                <a:cs typeface="Times New Roman" charset="0"/>
              </a:rPr>
              <a:t>	(b) H</a:t>
            </a:r>
            <a:r>
              <a:rPr lang="en-US" altLang="en-US" sz="2800" baseline="-1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CrO</a:t>
            </a:r>
            <a:r>
              <a:rPr lang="en-US" altLang="en-US" sz="2800" baseline="-10000">
                <a:latin typeface="Times New Roman" charset="0"/>
                <a:ea typeface="Times New Roman" charset="0"/>
                <a:cs typeface="Times New Roman" charset="0"/>
              </a:rPr>
              <a:t>4</a:t>
            </a:r>
            <a:endParaRPr lang="en-US" altLang="en-US" sz="2800">
              <a:latin typeface="Times New Roman" charset="0"/>
              <a:ea typeface="Times New Roman" charset="0"/>
              <a:cs typeface="Times New Roman" charset="0"/>
            </a:endParaRPr>
          </a:p>
          <a:p>
            <a:pPr eaLnBrk="1" hangingPunct="1">
              <a:lnSpc>
                <a:spcPct val="90000"/>
              </a:lnSpc>
              <a:buFontTx/>
              <a:buNone/>
            </a:pPr>
            <a:r>
              <a:rPr lang="en-US" altLang="en-US" sz="2800">
                <a:latin typeface="Times New Roman" charset="0"/>
                <a:ea typeface="Times New Roman" charset="0"/>
                <a:cs typeface="Times New Roman" charset="0"/>
              </a:rPr>
              <a:t>	(c) HOBr</a:t>
            </a:r>
          </a:p>
          <a:p>
            <a:pPr eaLnBrk="1" hangingPunct="1">
              <a:lnSpc>
                <a:spcPct val="90000"/>
              </a:lnSpc>
              <a:buFontTx/>
              <a:buNone/>
            </a:pPr>
            <a:r>
              <a:rPr lang="en-US" altLang="en-US" sz="2800">
                <a:latin typeface="Times New Roman" charset="0"/>
                <a:ea typeface="Times New Roman" charset="0"/>
                <a:cs typeface="Times New Roman" charset="0"/>
              </a:rPr>
              <a:t>	(d) HBrO</a:t>
            </a:r>
            <a:r>
              <a:rPr lang="en-US" altLang="en-US" sz="2800" baseline="-10000">
                <a:latin typeface="Times New Roman" charset="0"/>
                <a:ea typeface="Times New Roman" charset="0"/>
                <a:cs typeface="Times New Roman" charset="0"/>
              </a:rPr>
              <a:t>2</a:t>
            </a:r>
          </a:p>
          <a:p>
            <a:pPr eaLnBrk="1" hangingPunct="1">
              <a:lnSpc>
                <a:spcPct val="90000"/>
              </a:lnSpc>
              <a:buFontTx/>
              <a:buNone/>
            </a:pPr>
            <a:r>
              <a:rPr lang="en-US" altLang="en-US" sz="2800">
                <a:latin typeface="Times New Roman" charset="0"/>
                <a:ea typeface="Times New Roman" charset="0"/>
                <a:cs typeface="Times New Roman" charset="0"/>
              </a:rPr>
              <a:t>	(e) HBrO</a:t>
            </a:r>
            <a:r>
              <a:rPr lang="en-US" altLang="en-US" sz="2800" baseline="-10000">
                <a:latin typeface="Times New Roman" charset="0"/>
                <a:ea typeface="Times New Roman" charset="0"/>
                <a:cs typeface="Times New Roman" charset="0"/>
              </a:rPr>
              <a:t>3</a:t>
            </a:r>
          </a:p>
          <a:p>
            <a:pPr eaLnBrk="1" hangingPunct="1">
              <a:lnSpc>
                <a:spcPct val="90000"/>
              </a:lnSpc>
              <a:buFontTx/>
              <a:buNone/>
            </a:pPr>
            <a:r>
              <a:rPr lang="en-US" altLang="en-US" sz="2800">
                <a:latin typeface="Times New Roman" charset="0"/>
                <a:ea typeface="Times New Roman" charset="0"/>
                <a:cs typeface="Times New Roman" charset="0"/>
              </a:rPr>
              <a:t>	(f) HOI</a:t>
            </a:r>
          </a:p>
          <a:p>
            <a:pPr eaLnBrk="1" hangingPunct="1">
              <a:lnSpc>
                <a:spcPct val="90000"/>
              </a:lnSpc>
              <a:buFontTx/>
              <a:buNone/>
            </a:pPr>
            <a:r>
              <a:rPr lang="en-US" altLang="en-US" sz="2800">
                <a:latin typeface="Times New Roman" charset="0"/>
                <a:ea typeface="Times New Roman" charset="0"/>
                <a:cs typeface="Times New Roman" charset="0"/>
              </a:rPr>
              <a:t>	(g) HIO</a:t>
            </a:r>
            <a:r>
              <a:rPr lang="en-US" altLang="en-US" sz="2800" baseline="-10000">
                <a:latin typeface="Times New Roman" charset="0"/>
                <a:ea typeface="Times New Roman" charset="0"/>
                <a:cs typeface="Times New Roman" charset="0"/>
              </a:rPr>
              <a:t>2</a:t>
            </a:r>
          </a:p>
          <a:p>
            <a:pPr eaLnBrk="1" hangingPunct="1">
              <a:lnSpc>
                <a:spcPct val="90000"/>
              </a:lnSpc>
              <a:buFontTx/>
              <a:buNone/>
            </a:pPr>
            <a:r>
              <a:rPr lang="en-US" altLang="en-US" sz="2800">
                <a:latin typeface="Times New Roman" charset="0"/>
                <a:ea typeface="Times New Roman" charset="0"/>
                <a:cs typeface="Times New Roman" charset="0"/>
              </a:rPr>
              <a:t>	(h) HIO</a:t>
            </a:r>
            <a:r>
              <a:rPr lang="en-US" altLang="en-US" sz="2800" baseline="-10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tLang="en-US" sz="4000" dirty="0">
                <a:latin typeface="Times" charset="0"/>
              </a:rPr>
              <a:t>Answers to </a:t>
            </a:r>
            <a:r>
              <a:rPr lang="en-US" altLang="en-US" sz="4000" dirty="0" smtClean="0">
                <a:latin typeface="Times" charset="0"/>
              </a:rPr>
              <a:t>Exercise-4</a:t>
            </a:r>
            <a:endParaRPr lang="en-US" altLang="en-US" sz="4000" dirty="0">
              <a:latin typeface="Times" charset="0"/>
            </a:endParaRPr>
          </a:p>
        </p:txBody>
      </p:sp>
      <p:sp>
        <p:nvSpPr>
          <p:cNvPr id="68611" name="Rectangle 3"/>
          <p:cNvSpPr>
            <a:spLocks noGrp="1" noChangeArrowheads="1"/>
          </p:cNvSpPr>
          <p:nvPr>
            <p:ph type="body" idx="1"/>
          </p:nvPr>
        </p:nvSpPr>
        <p:spPr/>
        <p:txBody>
          <a:bodyPr/>
          <a:lstStyle/>
          <a:p>
            <a:pPr eaLnBrk="1" hangingPunct="1">
              <a:buFontTx/>
              <a:buNone/>
            </a:pPr>
            <a:r>
              <a:rPr lang="en-US" altLang="en-US">
                <a:latin typeface="Times New Roman" charset="0"/>
              </a:rPr>
              <a:t>	</a:t>
            </a:r>
            <a:r>
              <a:rPr lang="en-US" altLang="en-US" sz="2800">
                <a:solidFill>
                  <a:srgbClr val="00B050"/>
                </a:solidFill>
                <a:latin typeface="Times New Roman" charset="0"/>
              </a:rPr>
              <a:t>(a) Aluminum nitrate</a:t>
            </a:r>
            <a:r>
              <a:rPr lang="en-US" altLang="en-US" sz="2800">
                <a:solidFill>
                  <a:srgbClr val="00B050"/>
                </a:solidFill>
              </a:rPr>
              <a:t> </a:t>
            </a:r>
            <a:r>
              <a:rPr lang="en-US" altLang="en-US" sz="2800">
                <a:solidFill>
                  <a:srgbClr val="00B050"/>
                </a:solidFill>
                <a:latin typeface="Times New Roman" charset="0"/>
              </a:rPr>
              <a:t>=</a:t>
            </a:r>
            <a:r>
              <a:rPr lang="en-US" altLang="en-US" sz="2800">
                <a:solidFill>
                  <a:srgbClr val="00B050"/>
                </a:solidFill>
              </a:rPr>
              <a:t> </a:t>
            </a:r>
            <a:r>
              <a:rPr lang="en-US" altLang="en-US" sz="2800">
                <a:solidFill>
                  <a:srgbClr val="00B050"/>
                </a:solidFill>
                <a:latin typeface="Times New Roman" charset="0"/>
              </a:rPr>
              <a:t>Al(NO</a:t>
            </a:r>
            <a:r>
              <a:rPr lang="en-US" altLang="en-US" sz="2800" baseline="-12000">
                <a:solidFill>
                  <a:srgbClr val="00B050"/>
                </a:solidFill>
                <a:latin typeface="Times New Roman" charset="0"/>
              </a:rPr>
              <a:t>3</a:t>
            </a:r>
            <a:r>
              <a:rPr lang="en-US" altLang="en-US" sz="2800">
                <a:solidFill>
                  <a:srgbClr val="00B050"/>
                </a:solidFill>
                <a:latin typeface="Times New Roman" charset="0"/>
              </a:rPr>
              <a:t>)</a:t>
            </a:r>
            <a:r>
              <a:rPr lang="en-US" altLang="en-US" sz="2800" baseline="-12000">
                <a:solidFill>
                  <a:srgbClr val="00B050"/>
                </a:solidFill>
                <a:latin typeface="Times New Roman" charset="0"/>
              </a:rPr>
              <a:t>3</a:t>
            </a:r>
            <a:endParaRPr lang="en-US" altLang="en-US" sz="2800">
              <a:solidFill>
                <a:srgbClr val="00B050"/>
              </a:solidFill>
            </a:endParaRPr>
          </a:p>
          <a:p>
            <a:pPr eaLnBrk="1" hangingPunct="1">
              <a:buFontTx/>
              <a:buNone/>
            </a:pPr>
            <a:r>
              <a:rPr lang="en-US" altLang="en-US" sz="3600">
                <a:solidFill>
                  <a:srgbClr val="00B050"/>
                </a:solidFill>
              </a:rPr>
              <a:t>	</a:t>
            </a:r>
            <a:r>
              <a:rPr lang="en-US" altLang="en-US" sz="2800">
                <a:solidFill>
                  <a:srgbClr val="00B050"/>
                </a:solidFill>
                <a:latin typeface="Times New Roman" charset="0"/>
              </a:rPr>
              <a:t>(b) Barium chromate = BaCrO</a:t>
            </a:r>
            <a:r>
              <a:rPr lang="en-US" altLang="en-US" sz="2800" baseline="-12000">
                <a:solidFill>
                  <a:srgbClr val="00B050"/>
                </a:solidFill>
                <a:latin typeface="Times New Roman" charset="0"/>
              </a:rPr>
              <a:t>4</a:t>
            </a:r>
          </a:p>
          <a:p>
            <a:pPr eaLnBrk="1" hangingPunct="1">
              <a:buFontTx/>
              <a:buNone/>
            </a:pPr>
            <a:r>
              <a:rPr lang="en-US" altLang="en-US" sz="3600">
                <a:solidFill>
                  <a:srgbClr val="00B050"/>
                </a:solidFill>
              </a:rPr>
              <a:t>	</a:t>
            </a:r>
            <a:r>
              <a:rPr lang="en-US" altLang="en-US" sz="2800">
                <a:solidFill>
                  <a:srgbClr val="00B050"/>
                </a:solidFill>
                <a:latin typeface="Times New Roman" charset="0"/>
              </a:rPr>
              <a:t>(c) Magnesium carbonate = MgCO</a:t>
            </a:r>
            <a:r>
              <a:rPr lang="en-US" altLang="en-US" sz="2800" baseline="-12000">
                <a:solidFill>
                  <a:srgbClr val="00B050"/>
                </a:solidFill>
                <a:latin typeface="Times New Roman" charset="0"/>
              </a:rPr>
              <a:t>3</a:t>
            </a:r>
            <a:endParaRPr lang="en-US" altLang="en-US" sz="2800">
              <a:solidFill>
                <a:srgbClr val="00B050"/>
              </a:solidFill>
              <a:latin typeface="Times New Roman" charset="0"/>
            </a:endParaRPr>
          </a:p>
          <a:p>
            <a:pPr eaLnBrk="1" hangingPunct="1">
              <a:buFontTx/>
              <a:buNone/>
            </a:pPr>
            <a:r>
              <a:rPr lang="en-US" altLang="en-US">
                <a:solidFill>
                  <a:srgbClr val="00B050"/>
                </a:solidFill>
                <a:latin typeface="Times New Roman" charset="0"/>
              </a:rPr>
              <a:t>	</a:t>
            </a:r>
            <a:r>
              <a:rPr lang="en-US" altLang="en-US" sz="2800">
                <a:solidFill>
                  <a:srgbClr val="00B050"/>
                </a:solidFill>
                <a:latin typeface="Times New Roman" charset="0"/>
              </a:rPr>
              <a:t>(d) Iron(III) chloride = FeCl</a:t>
            </a:r>
            <a:r>
              <a:rPr lang="en-US" altLang="en-US" sz="2800" baseline="-12000">
                <a:solidFill>
                  <a:srgbClr val="00B050"/>
                </a:solidFill>
                <a:latin typeface="Times New Roman" charset="0"/>
              </a:rPr>
              <a:t>3</a:t>
            </a:r>
            <a:endParaRPr lang="en-US" altLang="en-US" sz="2800">
              <a:solidFill>
                <a:srgbClr val="00B050"/>
              </a:solidFill>
              <a:latin typeface="Times New Roman" charset="0"/>
            </a:endParaRPr>
          </a:p>
          <a:p>
            <a:pPr eaLnBrk="1" hangingPunct="1">
              <a:buFontTx/>
              <a:buNone/>
            </a:pPr>
            <a:r>
              <a:rPr lang="en-US" altLang="en-US">
                <a:solidFill>
                  <a:srgbClr val="00B050"/>
                </a:solidFill>
                <a:latin typeface="Times New Roman" charset="0"/>
              </a:rPr>
              <a:t>	</a:t>
            </a:r>
            <a:r>
              <a:rPr lang="en-US" altLang="en-US" sz="2800">
                <a:solidFill>
                  <a:srgbClr val="00B050"/>
                </a:solidFill>
                <a:latin typeface="Times New Roman" charset="0"/>
              </a:rPr>
              <a:t>(e) Lead(II) acetate</a:t>
            </a:r>
            <a:r>
              <a:rPr lang="en-US" altLang="en-US" sz="2800">
                <a:solidFill>
                  <a:srgbClr val="00B050"/>
                </a:solidFill>
              </a:rPr>
              <a:t> </a:t>
            </a:r>
            <a:r>
              <a:rPr lang="en-US" altLang="en-US" sz="2800">
                <a:solidFill>
                  <a:srgbClr val="00B050"/>
                </a:solidFill>
                <a:latin typeface="Times New Roman" charset="0"/>
              </a:rPr>
              <a:t>= Pb(C</a:t>
            </a:r>
            <a:r>
              <a:rPr lang="en-US" altLang="en-US" sz="2800" baseline="-12000">
                <a:solidFill>
                  <a:srgbClr val="00B050"/>
                </a:solidFill>
                <a:latin typeface="Times New Roman" charset="0"/>
              </a:rPr>
              <a:t>2</a:t>
            </a:r>
            <a:r>
              <a:rPr lang="en-US" altLang="en-US" sz="2800">
                <a:solidFill>
                  <a:srgbClr val="00B050"/>
                </a:solidFill>
                <a:latin typeface="Times New Roman" charset="0"/>
              </a:rPr>
              <a:t>H</a:t>
            </a:r>
            <a:r>
              <a:rPr lang="en-US" altLang="en-US" sz="2800" baseline="-12000">
                <a:solidFill>
                  <a:srgbClr val="00B050"/>
                </a:solidFill>
                <a:latin typeface="Times New Roman" charset="0"/>
              </a:rPr>
              <a:t>3</a:t>
            </a:r>
            <a:r>
              <a:rPr lang="en-US" altLang="en-US" sz="2800">
                <a:solidFill>
                  <a:srgbClr val="00B050"/>
                </a:solidFill>
                <a:latin typeface="Times New Roman" charset="0"/>
              </a:rPr>
              <a:t>O</a:t>
            </a:r>
            <a:r>
              <a:rPr lang="en-US" altLang="en-US" sz="2800" baseline="-12000">
                <a:solidFill>
                  <a:srgbClr val="00B050"/>
                </a:solidFill>
                <a:latin typeface="Times New Roman" charset="0"/>
              </a:rPr>
              <a:t>2</a:t>
            </a:r>
            <a:r>
              <a:rPr lang="en-US" altLang="en-US" sz="2800">
                <a:solidFill>
                  <a:srgbClr val="00B050"/>
                </a:solidFill>
                <a:latin typeface="Times New Roman" charset="0"/>
              </a:rPr>
              <a:t>)</a:t>
            </a:r>
            <a:r>
              <a:rPr lang="en-US" altLang="en-US" sz="2800" baseline="-12000">
                <a:solidFill>
                  <a:srgbClr val="00B050"/>
                </a:solidFill>
                <a:latin typeface="Times New Roman" charset="0"/>
              </a:rPr>
              <a:t>2</a:t>
            </a:r>
            <a:endParaRPr lang="en-US" altLang="en-US" sz="2800">
              <a:solidFill>
                <a:srgbClr val="00B050"/>
              </a:solidFill>
            </a:endParaRPr>
          </a:p>
          <a:p>
            <a:pPr eaLnBrk="1" hangingPunct="1">
              <a:buFontTx/>
              <a:buNone/>
            </a:pPr>
            <a:r>
              <a:rPr lang="en-US" altLang="en-US" sz="2800">
                <a:solidFill>
                  <a:srgbClr val="00B050"/>
                </a:solidFill>
                <a:latin typeface="Times New Roman" charset="0"/>
              </a:rPr>
              <a:t>	(f) Nickel(II) sulfate hexahydrate = NiSO</a:t>
            </a:r>
            <a:r>
              <a:rPr lang="en-US" altLang="en-US" sz="2800" baseline="-12000">
                <a:solidFill>
                  <a:srgbClr val="00B050"/>
                </a:solidFill>
                <a:latin typeface="Times New Roman" charset="0"/>
              </a:rPr>
              <a:t>4</a:t>
            </a:r>
            <a:r>
              <a:rPr lang="en-US" altLang="en-US">
                <a:solidFill>
                  <a:srgbClr val="00B050"/>
                </a:solidFill>
                <a:latin typeface="Times New Roman" charset="0"/>
                <a:sym typeface="Symbol" charset="2"/>
              </a:rPr>
              <a:t></a:t>
            </a:r>
            <a:r>
              <a:rPr lang="en-US" altLang="en-US" sz="2800">
                <a:solidFill>
                  <a:srgbClr val="00B050"/>
                </a:solidFill>
                <a:latin typeface="Times New Roman" charset="0"/>
              </a:rPr>
              <a:t>6H</a:t>
            </a:r>
            <a:r>
              <a:rPr lang="en-US" altLang="en-US" sz="2800" baseline="-12000">
                <a:solidFill>
                  <a:srgbClr val="00B050"/>
                </a:solidFill>
                <a:latin typeface="Times New Roman" charset="0"/>
              </a:rPr>
              <a:t>2</a:t>
            </a:r>
            <a:r>
              <a:rPr lang="en-US" altLang="en-US" sz="2800">
                <a:solidFill>
                  <a:srgbClr val="00B050"/>
                </a:solidFill>
                <a:latin typeface="Times New Roman" charset="0"/>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eaLnBrk="1" hangingPunct="1"/>
            <a:r>
              <a:rPr lang="en-US" altLang="en-US" sz="4000" dirty="0">
                <a:latin typeface="Times New Roman" charset="0"/>
              </a:rPr>
              <a:t>Answers to </a:t>
            </a:r>
            <a:r>
              <a:rPr lang="en-US" altLang="en-US" sz="4000" dirty="0" smtClean="0">
                <a:latin typeface="Times New Roman" charset="0"/>
              </a:rPr>
              <a:t>Exercise-5</a:t>
            </a:r>
            <a:endParaRPr lang="en-US" altLang="en-US" sz="4000" dirty="0">
              <a:latin typeface="Times New Roman" charset="0"/>
            </a:endParaRPr>
          </a:p>
        </p:txBody>
      </p:sp>
      <p:sp>
        <p:nvSpPr>
          <p:cNvPr id="69635" name="Rectangle 3"/>
          <p:cNvSpPr>
            <a:spLocks noGrp="1" noChangeArrowheads="1"/>
          </p:cNvSpPr>
          <p:nvPr>
            <p:ph type="body" idx="1"/>
          </p:nvPr>
        </p:nvSpPr>
        <p:spPr/>
        <p:txBody>
          <a:bodyPr/>
          <a:lstStyle/>
          <a:p>
            <a:pPr eaLnBrk="1" hangingPunct="1">
              <a:buFontTx/>
              <a:buNone/>
            </a:pPr>
            <a:r>
              <a:rPr lang="en-US" altLang="en-US">
                <a:latin typeface="Times New Roman" charset="0"/>
              </a:rPr>
              <a:t>	</a:t>
            </a:r>
            <a:r>
              <a:rPr lang="en-US" altLang="en-US" sz="2800">
                <a:solidFill>
                  <a:srgbClr val="00B050"/>
                </a:solidFill>
                <a:latin typeface="Times New Roman" charset="0"/>
              </a:rPr>
              <a:t>(a) Ca(OH)</a:t>
            </a:r>
            <a:r>
              <a:rPr lang="en-US" altLang="en-US" sz="2800" baseline="-12000">
                <a:solidFill>
                  <a:srgbClr val="00B050"/>
                </a:solidFill>
                <a:latin typeface="Times New Roman" charset="0"/>
              </a:rPr>
              <a:t>2</a:t>
            </a:r>
            <a:r>
              <a:rPr lang="en-US" altLang="en-US" sz="2800">
                <a:solidFill>
                  <a:srgbClr val="00B050"/>
                </a:solidFill>
                <a:latin typeface="Times New Roman" charset="0"/>
              </a:rPr>
              <a:t> = Calcium hydroxide</a:t>
            </a:r>
            <a:endParaRPr lang="en-US" altLang="en-US" sz="2800" baseline="-12000">
              <a:solidFill>
                <a:srgbClr val="00B050"/>
              </a:solidFill>
              <a:latin typeface="Times New Roman" charset="0"/>
            </a:endParaRPr>
          </a:p>
          <a:p>
            <a:pPr eaLnBrk="1" hangingPunct="1">
              <a:buFontTx/>
              <a:buNone/>
            </a:pPr>
            <a:r>
              <a:rPr lang="en-US" altLang="en-US" sz="2800">
                <a:solidFill>
                  <a:srgbClr val="00B050"/>
                </a:solidFill>
                <a:latin typeface="Times New Roman" charset="0"/>
              </a:rPr>
              <a:t>	(b) Cr(NO</a:t>
            </a:r>
            <a:r>
              <a:rPr lang="en-US" altLang="en-US" sz="2800" baseline="-14000">
                <a:solidFill>
                  <a:srgbClr val="00B050"/>
                </a:solidFill>
                <a:latin typeface="Times New Roman" charset="0"/>
              </a:rPr>
              <a:t>3</a:t>
            </a:r>
            <a:r>
              <a:rPr lang="en-US" altLang="en-US" sz="2800">
                <a:solidFill>
                  <a:srgbClr val="00B050"/>
                </a:solidFill>
                <a:latin typeface="Times New Roman" charset="0"/>
              </a:rPr>
              <a:t>)</a:t>
            </a:r>
            <a:r>
              <a:rPr lang="en-US" altLang="en-US" sz="2800" baseline="-14000">
                <a:solidFill>
                  <a:srgbClr val="00B050"/>
                </a:solidFill>
                <a:latin typeface="Times New Roman" charset="0"/>
              </a:rPr>
              <a:t>3</a:t>
            </a:r>
            <a:r>
              <a:rPr lang="en-US" altLang="en-US" sz="2800">
                <a:solidFill>
                  <a:srgbClr val="00B050"/>
                </a:solidFill>
                <a:latin typeface="Times New Roman" charset="0"/>
              </a:rPr>
              <a:t> = Chromium(III) nitrate</a:t>
            </a:r>
            <a:endParaRPr lang="en-US" altLang="en-US" sz="2800" baseline="-14000">
              <a:solidFill>
                <a:srgbClr val="00B050"/>
              </a:solidFill>
              <a:latin typeface="Times New Roman" charset="0"/>
            </a:endParaRPr>
          </a:p>
          <a:p>
            <a:pPr eaLnBrk="1" hangingPunct="1">
              <a:buFontTx/>
              <a:buNone/>
            </a:pPr>
            <a:r>
              <a:rPr lang="en-US" altLang="en-US" sz="2800">
                <a:solidFill>
                  <a:srgbClr val="00B050"/>
                </a:solidFill>
                <a:latin typeface="Times New Roman" charset="0"/>
              </a:rPr>
              <a:t>	(c) FeSO</a:t>
            </a:r>
            <a:r>
              <a:rPr lang="en-US" altLang="en-US" sz="2800" baseline="-14000">
                <a:solidFill>
                  <a:srgbClr val="00B050"/>
                </a:solidFill>
                <a:latin typeface="Times New Roman" charset="0"/>
              </a:rPr>
              <a:t>4</a:t>
            </a:r>
            <a:r>
              <a:rPr lang="en-US" altLang="en-US" sz="2800">
                <a:solidFill>
                  <a:srgbClr val="00B050"/>
                </a:solidFill>
                <a:latin typeface="Times New Roman" charset="0"/>
              </a:rPr>
              <a:t> = Iron(II) sulfate</a:t>
            </a:r>
            <a:endParaRPr lang="en-US" altLang="en-US" sz="2800" baseline="-14000">
              <a:solidFill>
                <a:srgbClr val="00B050"/>
              </a:solidFill>
              <a:latin typeface="Times New Roman" charset="0"/>
            </a:endParaRPr>
          </a:p>
          <a:p>
            <a:pPr eaLnBrk="1" hangingPunct="1">
              <a:buFontTx/>
              <a:buNone/>
            </a:pPr>
            <a:r>
              <a:rPr lang="en-US" altLang="en-US" sz="2800">
                <a:solidFill>
                  <a:srgbClr val="00B050"/>
                </a:solidFill>
                <a:latin typeface="Times New Roman" charset="0"/>
              </a:rPr>
              <a:t>	(d) NaHCO</a:t>
            </a:r>
            <a:r>
              <a:rPr lang="en-US" altLang="en-US" sz="2800" baseline="-14000">
                <a:solidFill>
                  <a:srgbClr val="00B050"/>
                </a:solidFill>
                <a:latin typeface="Times New Roman" charset="0"/>
              </a:rPr>
              <a:t>3</a:t>
            </a:r>
            <a:r>
              <a:rPr lang="en-US" altLang="en-US" sz="2800">
                <a:solidFill>
                  <a:srgbClr val="00B050"/>
                </a:solidFill>
                <a:latin typeface="Times New Roman" charset="0"/>
              </a:rPr>
              <a:t> = Sodium hydrogen carbonate</a:t>
            </a:r>
            <a:endParaRPr lang="en-US" altLang="en-US" sz="2800" baseline="-14000">
              <a:solidFill>
                <a:srgbClr val="00B050"/>
              </a:solidFill>
              <a:latin typeface="Times New Roman" charset="0"/>
            </a:endParaRPr>
          </a:p>
          <a:p>
            <a:pPr eaLnBrk="1" hangingPunct="1">
              <a:buFontTx/>
              <a:buNone/>
            </a:pPr>
            <a:r>
              <a:rPr lang="en-US" altLang="en-US" sz="2800">
                <a:solidFill>
                  <a:srgbClr val="00B050"/>
                </a:solidFill>
                <a:latin typeface="Times New Roman" charset="0"/>
              </a:rPr>
              <a:t>	(e) KH</a:t>
            </a:r>
            <a:r>
              <a:rPr lang="en-US" altLang="en-US" sz="2800" baseline="-14000">
                <a:solidFill>
                  <a:srgbClr val="00B050"/>
                </a:solidFill>
                <a:latin typeface="Times New Roman" charset="0"/>
              </a:rPr>
              <a:t>2</a:t>
            </a:r>
            <a:r>
              <a:rPr lang="en-US" altLang="en-US" sz="2800">
                <a:solidFill>
                  <a:srgbClr val="00B050"/>
                </a:solidFill>
                <a:latin typeface="Times New Roman" charset="0"/>
              </a:rPr>
              <a:t>PO</a:t>
            </a:r>
            <a:r>
              <a:rPr lang="en-US" altLang="en-US" sz="2800" baseline="-14000">
                <a:solidFill>
                  <a:srgbClr val="00B050"/>
                </a:solidFill>
                <a:latin typeface="Times New Roman" charset="0"/>
              </a:rPr>
              <a:t>4</a:t>
            </a:r>
            <a:r>
              <a:rPr lang="en-US" altLang="en-US" sz="2800">
                <a:solidFill>
                  <a:srgbClr val="00B050"/>
                </a:solidFill>
                <a:latin typeface="Times New Roman" charset="0"/>
              </a:rPr>
              <a:t> = Potassium dihydrogen phosphate</a:t>
            </a:r>
            <a:endParaRPr lang="en-US" altLang="en-US" sz="2800" baseline="-14000">
              <a:solidFill>
                <a:srgbClr val="00B050"/>
              </a:solidFill>
              <a:latin typeface="Times New Roman" charset="0"/>
            </a:endParaRPr>
          </a:p>
          <a:p>
            <a:pPr eaLnBrk="1" hangingPunct="1">
              <a:buFontTx/>
              <a:buNone/>
            </a:pPr>
            <a:r>
              <a:rPr lang="en-US" altLang="en-US" sz="2800">
                <a:solidFill>
                  <a:srgbClr val="00B050"/>
                </a:solidFill>
                <a:latin typeface="Times New Roman" charset="0"/>
              </a:rPr>
              <a:t>	(f) CuCl</a:t>
            </a:r>
            <a:r>
              <a:rPr lang="en-US" altLang="en-US" sz="2800" baseline="-14000">
                <a:solidFill>
                  <a:srgbClr val="00B050"/>
                </a:solidFill>
                <a:latin typeface="Times New Roman" charset="0"/>
              </a:rPr>
              <a:t>2</a:t>
            </a:r>
            <a:r>
              <a:rPr lang="en-US" altLang="en-US" sz="2800">
                <a:solidFill>
                  <a:srgbClr val="00B050"/>
                </a:solidFill>
                <a:latin typeface="Times New Roman" charset="0"/>
                <a:sym typeface="Symbol" charset="2"/>
              </a:rPr>
              <a:t>2</a:t>
            </a:r>
            <a:r>
              <a:rPr lang="en-US" altLang="en-US" sz="2800">
                <a:solidFill>
                  <a:srgbClr val="00B050"/>
                </a:solidFill>
                <a:latin typeface="Times New Roman" charset="0"/>
              </a:rPr>
              <a:t>H</a:t>
            </a:r>
            <a:r>
              <a:rPr lang="en-US" altLang="en-US" sz="2800" baseline="-14000">
                <a:solidFill>
                  <a:srgbClr val="00B050"/>
                </a:solidFill>
                <a:latin typeface="Times New Roman" charset="0"/>
              </a:rPr>
              <a:t>2</a:t>
            </a:r>
            <a:r>
              <a:rPr lang="en-US" altLang="en-US" sz="2800">
                <a:solidFill>
                  <a:srgbClr val="00B050"/>
                </a:solidFill>
                <a:latin typeface="Times New Roman" charset="0"/>
              </a:rPr>
              <a:t>O = Copper(II) chloride dihydrate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altLang="en-US" sz="3600" dirty="0">
                <a:latin typeface="Times New Roman" charset="0"/>
              </a:rPr>
              <a:t>Answers to </a:t>
            </a:r>
            <a:r>
              <a:rPr lang="en-US" altLang="en-US" sz="3600" dirty="0" smtClean="0">
                <a:latin typeface="Times New Roman" charset="0"/>
              </a:rPr>
              <a:t>Exercise-6</a:t>
            </a:r>
            <a:endParaRPr lang="en-US" altLang="en-US" sz="3600" dirty="0"/>
          </a:p>
        </p:txBody>
      </p:sp>
      <p:sp>
        <p:nvSpPr>
          <p:cNvPr id="3" name="Content Placeholder 2"/>
          <p:cNvSpPr>
            <a:spLocks noGrp="1"/>
          </p:cNvSpPr>
          <p:nvPr>
            <p:ph idx="1"/>
          </p:nvPr>
        </p:nvSpPr>
        <p:spPr/>
        <p:txBody>
          <a:bodyPr/>
          <a:lstStyle/>
          <a:p>
            <a:r>
              <a:rPr lang="en-US" altLang="en-US">
                <a:latin typeface="Times New Roman" charset="0"/>
                <a:ea typeface="Times New Roman" charset="0"/>
                <a:cs typeface="Times New Roman" charset="0"/>
              </a:rPr>
              <a:t>(a) </a:t>
            </a:r>
            <a:r>
              <a:rPr lang="en-US" altLang="en-US">
                <a:latin typeface="Times New Roman" charset="0"/>
              </a:rPr>
              <a:t>NF</a:t>
            </a:r>
            <a:r>
              <a:rPr lang="en-US" altLang="en-US" baseline="-12000">
                <a:latin typeface="Times New Roman" charset="0"/>
              </a:rPr>
              <a:t>3</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Nitrogen </a:t>
            </a:r>
            <a:r>
              <a:rPr lang="en-US" altLang="en-US" i="1">
                <a:solidFill>
                  <a:srgbClr val="00B050"/>
                </a:solidFill>
                <a:latin typeface="Times New Roman" charset="0"/>
                <a:ea typeface="Times New Roman" charset="0"/>
                <a:cs typeface="Times New Roman" charset="0"/>
              </a:rPr>
              <a:t>tri</a:t>
            </a:r>
            <a:r>
              <a:rPr lang="en-US" altLang="en-US">
                <a:solidFill>
                  <a:srgbClr val="00B050"/>
                </a:solidFill>
                <a:latin typeface="Times New Roman" charset="0"/>
                <a:ea typeface="Times New Roman" charset="0"/>
                <a:cs typeface="Times New Roman" charset="0"/>
              </a:rPr>
              <a:t>fluoride</a:t>
            </a:r>
          </a:p>
          <a:p>
            <a:r>
              <a:rPr lang="en-US" altLang="en-US">
                <a:latin typeface="Times New Roman" charset="0"/>
                <a:ea typeface="Times New Roman" charset="0"/>
                <a:cs typeface="Times New Roman" charset="0"/>
              </a:rPr>
              <a:t>(b) </a:t>
            </a:r>
            <a:r>
              <a:rPr lang="en-US" altLang="en-US">
                <a:latin typeface="Times New Roman" charset="0"/>
              </a:rPr>
              <a:t>PCl</a:t>
            </a:r>
            <a:r>
              <a:rPr lang="en-US" altLang="en-US" baseline="-14000">
                <a:latin typeface="Times New Roman" charset="0"/>
              </a:rPr>
              <a:t>5</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Phosphorus </a:t>
            </a:r>
            <a:r>
              <a:rPr lang="en-US" altLang="en-US" i="1">
                <a:solidFill>
                  <a:srgbClr val="00B050"/>
                </a:solidFill>
                <a:latin typeface="Times New Roman" charset="0"/>
                <a:ea typeface="Times New Roman" charset="0"/>
                <a:cs typeface="Times New Roman" charset="0"/>
              </a:rPr>
              <a:t>penta</a:t>
            </a:r>
            <a:r>
              <a:rPr lang="en-US" altLang="en-US">
                <a:solidFill>
                  <a:srgbClr val="00B050"/>
                </a:solidFill>
                <a:latin typeface="Times New Roman" charset="0"/>
                <a:ea typeface="Times New Roman" charset="0"/>
                <a:cs typeface="Times New Roman" charset="0"/>
              </a:rPr>
              <a:t>chloride</a:t>
            </a:r>
          </a:p>
          <a:p>
            <a:r>
              <a:rPr lang="en-US" altLang="en-US">
                <a:latin typeface="Times New Roman" charset="0"/>
                <a:ea typeface="Times New Roman" charset="0"/>
                <a:cs typeface="Times New Roman" charset="0"/>
              </a:rPr>
              <a:t>(c) </a:t>
            </a:r>
            <a:r>
              <a:rPr lang="en-US" altLang="en-US">
                <a:latin typeface="Times New Roman" charset="0"/>
              </a:rPr>
              <a:t>SiCl</a:t>
            </a:r>
            <a:r>
              <a:rPr lang="en-US" altLang="en-US" baseline="-14000">
                <a:latin typeface="Times New Roman" charset="0"/>
              </a:rPr>
              <a:t>4</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Silicon </a:t>
            </a:r>
            <a:r>
              <a:rPr lang="en-US" altLang="en-US" i="1">
                <a:solidFill>
                  <a:srgbClr val="00B050"/>
                </a:solidFill>
                <a:latin typeface="Times New Roman" charset="0"/>
                <a:ea typeface="Times New Roman" charset="0"/>
                <a:cs typeface="Times New Roman" charset="0"/>
              </a:rPr>
              <a:t>tetra</a:t>
            </a:r>
            <a:r>
              <a:rPr lang="en-US" altLang="en-US">
                <a:solidFill>
                  <a:srgbClr val="00B050"/>
                </a:solidFill>
                <a:latin typeface="Times New Roman" charset="0"/>
                <a:ea typeface="Times New Roman" charset="0"/>
                <a:cs typeface="Times New Roman" charset="0"/>
              </a:rPr>
              <a:t>chloride</a:t>
            </a:r>
          </a:p>
          <a:p>
            <a:r>
              <a:rPr lang="en-US" altLang="en-US">
                <a:latin typeface="Times New Roman" charset="0"/>
                <a:ea typeface="Times New Roman" charset="0"/>
                <a:cs typeface="Times New Roman" charset="0"/>
              </a:rPr>
              <a:t>(d) </a:t>
            </a:r>
            <a:r>
              <a:rPr lang="en-US" altLang="en-US">
                <a:latin typeface="Times New Roman" charset="0"/>
              </a:rPr>
              <a:t>SF</a:t>
            </a:r>
            <a:r>
              <a:rPr lang="en-US" altLang="en-US" baseline="-14000">
                <a:latin typeface="Times New Roman" charset="0"/>
              </a:rPr>
              <a:t>6</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Sulfur </a:t>
            </a:r>
            <a:r>
              <a:rPr lang="en-US" altLang="en-US" i="1">
                <a:solidFill>
                  <a:srgbClr val="00B050"/>
                </a:solidFill>
                <a:latin typeface="Times New Roman" charset="0"/>
                <a:ea typeface="Times New Roman" charset="0"/>
                <a:cs typeface="Times New Roman" charset="0"/>
              </a:rPr>
              <a:t>hexa</a:t>
            </a:r>
            <a:r>
              <a:rPr lang="en-US" altLang="en-US">
                <a:solidFill>
                  <a:srgbClr val="00B050"/>
                </a:solidFill>
                <a:latin typeface="Times New Roman" charset="0"/>
                <a:ea typeface="Times New Roman" charset="0"/>
                <a:cs typeface="Times New Roman" charset="0"/>
              </a:rPr>
              <a:t>fluoride</a:t>
            </a:r>
          </a:p>
          <a:p>
            <a:r>
              <a:rPr lang="en-US" altLang="en-US">
                <a:latin typeface="Times New Roman" charset="0"/>
                <a:ea typeface="Times New Roman" charset="0"/>
                <a:cs typeface="Times New Roman" charset="0"/>
              </a:rPr>
              <a:t>(e) </a:t>
            </a:r>
            <a:r>
              <a:rPr lang="en-US" altLang="en-US">
                <a:latin typeface="Times New Roman" charset="0"/>
              </a:rPr>
              <a:t>B</a:t>
            </a:r>
            <a:r>
              <a:rPr lang="en-US" altLang="en-US" baseline="-14000">
                <a:latin typeface="Times New Roman" charset="0"/>
              </a:rPr>
              <a:t>2</a:t>
            </a:r>
            <a:r>
              <a:rPr lang="en-US" altLang="en-US">
                <a:latin typeface="Times New Roman" charset="0"/>
              </a:rPr>
              <a:t>O</a:t>
            </a:r>
            <a:r>
              <a:rPr lang="en-US" altLang="en-US" baseline="-14000">
                <a:latin typeface="Times New Roman" charset="0"/>
              </a:rPr>
              <a:t>3</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a:t>
            </a:r>
            <a:r>
              <a:rPr lang="en-US" altLang="en-US" i="1">
                <a:solidFill>
                  <a:srgbClr val="00B050"/>
                </a:solidFill>
                <a:latin typeface="Times New Roman" charset="0"/>
                <a:ea typeface="Times New Roman" charset="0"/>
                <a:cs typeface="Times New Roman" charset="0"/>
              </a:rPr>
              <a:t>Di</a:t>
            </a:r>
            <a:r>
              <a:rPr lang="en-US" altLang="en-US">
                <a:solidFill>
                  <a:srgbClr val="00B050"/>
                </a:solidFill>
                <a:latin typeface="Times New Roman" charset="0"/>
                <a:ea typeface="Times New Roman" charset="0"/>
                <a:cs typeface="Times New Roman" charset="0"/>
              </a:rPr>
              <a:t>boron </a:t>
            </a:r>
            <a:r>
              <a:rPr lang="en-US" altLang="en-US" i="1">
                <a:solidFill>
                  <a:srgbClr val="00B050"/>
                </a:solidFill>
                <a:latin typeface="Times New Roman" charset="0"/>
                <a:ea typeface="Times New Roman" charset="0"/>
                <a:cs typeface="Times New Roman" charset="0"/>
              </a:rPr>
              <a:t>tri</a:t>
            </a:r>
            <a:r>
              <a:rPr lang="en-US" altLang="en-US">
                <a:solidFill>
                  <a:srgbClr val="00B050"/>
                </a:solidFill>
                <a:latin typeface="Times New Roman" charset="0"/>
                <a:ea typeface="Times New Roman" charset="0"/>
                <a:cs typeface="Times New Roman" charset="0"/>
              </a:rPr>
              <a:t>oxide</a:t>
            </a:r>
          </a:p>
          <a:p>
            <a:r>
              <a:rPr lang="en-US" altLang="en-US">
                <a:latin typeface="Times New Roman" charset="0"/>
                <a:ea typeface="Times New Roman" charset="0"/>
                <a:cs typeface="Times New Roman" charset="0"/>
              </a:rPr>
              <a:t>(f)</a:t>
            </a:r>
            <a:r>
              <a:rPr lang="en-US" altLang="en-US">
                <a:solidFill>
                  <a:srgbClr val="00B050"/>
                </a:solidFill>
                <a:latin typeface="Times New Roman" charset="0"/>
                <a:ea typeface="Times New Roman" charset="0"/>
                <a:cs typeface="Times New Roman" charset="0"/>
              </a:rPr>
              <a:t> </a:t>
            </a:r>
            <a:r>
              <a:rPr lang="en-US" altLang="en-US">
                <a:latin typeface="Times New Roman" charset="0"/>
              </a:rPr>
              <a:t>P</a:t>
            </a:r>
            <a:r>
              <a:rPr lang="en-US" altLang="en-US" baseline="-14000">
                <a:latin typeface="Times New Roman" charset="0"/>
              </a:rPr>
              <a:t>4</a:t>
            </a:r>
            <a:r>
              <a:rPr lang="en-US" altLang="en-US">
                <a:latin typeface="Times New Roman" charset="0"/>
              </a:rPr>
              <a:t>O</a:t>
            </a:r>
            <a:r>
              <a:rPr lang="en-US" altLang="en-US" baseline="-14000">
                <a:latin typeface="Times New Roman" charset="0"/>
              </a:rPr>
              <a:t>10</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a:t>
            </a:r>
            <a:r>
              <a:rPr lang="en-US" altLang="en-US" i="1">
                <a:solidFill>
                  <a:srgbClr val="00B050"/>
                </a:solidFill>
                <a:latin typeface="Times New Roman" charset="0"/>
                <a:ea typeface="Times New Roman" charset="0"/>
                <a:cs typeface="Times New Roman" charset="0"/>
              </a:rPr>
              <a:t>Tetra</a:t>
            </a:r>
            <a:r>
              <a:rPr lang="en-US" altLang="en-US">
                <a:solidFill>
                  <a:srgbClr val="00B050"/>
                </a:solidFill>
                <a:latin typeface="Times New Roman" charset="0"/>
                <a:ea typeface="Times New Roman" charset="0"/>
                <a:cs typeface="Times New Roman" charset="0"/>
              </a:rPr>
              <a:t>phosphorus </a:t>
            </a:r>
            <a:r>
              <a:rPr lang="en-US" altLang="en-US" i="1">
                <a:solidFill>
                  <a:srgbClr val="00B050"/>
                </a:solidFill>
                <a:latin typeface="Times New Roman" charset="0"/>
                <a:ea typeface="Times New Roman" charset="0"/>
                <a:cs typeface="Times New Roman" charset="0"/>
              </a:rPr>
              <a:t>dec</a:t>
            </a:r>
            <a:r>
              <a:rPr lang="en-US" altLang="en-US">
                <a:solidFill>
                  <a:srgbClr val="00B050"/>
                </a:solidFill>
                <a:latin typeface="Times New Roman" charset="0"/>
                <a:ea typeface="Times New Roman" charset="0"/>
                <a:cs typeface="Times New Roman" charset="0"/>
              </a:rPr>
              <a:t>oxide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altLang="en-US" sz="3600" dirty="0">
                <a:latin typeface="Times" charset="0"/>
              </a:rPr>
              <a:t>Answers </a:t>
            </a:r>
            <a:r>
              <a:rPr lang="en-US" altLang="en-US" sz="3600" dirty="0" smtClean="0">
                <a:latin typeface="Times" charset="0"/>
              </a:rPr>
              <a:t>Exercise-7</a:t>
            </a:r>
            <a:endParaRPr lang="en-US" altLang="en-US" sz="3600" dirty="0">
              <a:latin typeface="Times" charset="0"/>
            </a:endParaRPr>
          </a:p>
        </p:txBody>
      </p:sp>
      <p:sp>
        <p:nvSpPr>
          <p:cNvPr id="70659" name="Rectangle 3"/>
          <p:cNvSpPr>
            <a:spLocks noGrp="1" noChangeArrowheads="1"/>
          </p:cNvSpPr>
          <p:nvPr>
            <p:ph type="body" idx="1"/>
          </p:nvPr>
        </p:nvSpPr>
        <p:spPr/>
        <p:txBody>
          <a:bodyPr/>
          <a:lstStyle/>
          <a:p>
            <a:pPr eaLnBrk="1" hangingPunct="1">
              <a:lnSpc>
                <a:spcPct val="90000"/>
              </a:lnSpc>
              <a:buFontTx/>
              <a:buNone/>
            </a:pPr>
            <a:endParaRPr lang="en-US" altLang="en-US" sz="2400" dirty="0">
              <a:latin typeface="Times New Roman" charset="0"/>
              <a:ea typeface="Times New Roman" charset="0"/>
              <a:cs typeface="Times New Roman" charset="0"/>
            </a:endParaRPr>
          </a:p>
          <a:p>
            <a:pPr eaLnBrk="1" hangingPunct="1">
              <a:lnSpc>
                <a:spcPct val="90000"/>
              </a:lnSpc>
              <a:buFontTx/>
              <a:buNone/>
            </a:pPr>
            <a:r>
              <a:rPr lang="en-US" altLang="en-US" sz="2400" dirty="0">
                <a:solidFill>
                  <a:schemeClr val="hlink"/>
                </a:solidFill>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(a) H</a:t>
            </a:r>
            <a:r>
              <a:rPr lang="en-US" altLang="en-US" sz="2800" baseline="-10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CO</a:t>
            </a:r>
            <a:r>
              <a:rPr lang="en-US" altLang="en-US" sz="2800" baseline="-10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 	= </a:t>
            </a:r>
            <a:r>
              <a:rPr lang="en-US" altLang="en-US" sz="2800" i="1" dirty="0">
                <a:solidFill>
                  <a:srgbClr val="C00000"/>
                </a:solidFill>
                <a:latin typeface="Times New Roman" charset="0"/>
                <a:ea typeface="Times New Roman" charset="0"/>
                <a:cs typeface="Times New Roman" charset="0"/>
              </a:rPr>
              <a:t>Carbonic acid</a:t>
            </a:r>
          </a:p>
          <a:p>
            <a:pPr eaLnBrk="1" hangingPunct="1">
              <a:lnSpc>
                <a:spcPct val="90000"/>
              </a:lnSpc>
              <a:buFontTx/>
              <a:buNone/>
            </a:pPr>
            <a:r>
              <a:rPr lang="en-US" altLang="en-US" sz="2800" dirty="0">
                <a:latin typeface="Times New Roman" charset="0"/>
                <a:ea typeface="Times New Roman" charset="0"/>
                <a:cs typeface="Times New Roman" charset="0"/>
              </a:rPr>
              <a:t>	(b) H</a:t>
            </a:r>
            <a:r>
              <a:rPr lang="en-US" altLang="en-US" sz="2800" baseline="-10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CrO</a:t>
            </a:r>
            <a:r>
              <a:rPr lang="en-US" altLang="en-US" sz="2800" baseline="-10000" dirty="0">
                <a:latin typeface="Times New Roman" charset="0"/>
                <a:ea typeface="Times New Roman" charset="0"/>
                <a:cs typeface="Times New Roman" charset="0"/>
              </a:rPr>
              <a:t>4</a:t>
            </a:r>
            <a:r>
              <a:rPr lang="en-US" altLang="en-US" sz="2800" dirty="0">
                <a:latin typeface="Times New Roman" charset="0"/>
                <a:ea typeface="Times New Roman" charset="0"/>
                <a:cs typeface="Times New Roman" charset="0"/>
              </a:rPr>
              <a:t> 	= </a:t>
            </a:r>
            <a:r>
              <a:rPr lang="en-US" altLang="en-US" sz="2800" i="1" dirty="0">
                <a:solidFill>
                  <a:srgbClr val="C00000"/>
                </a:solidFill>
                <a:latin typeface="Times New Roman" charset="0"/>
                <a:ea typeface="Times New Roman" charset="0"/>
                <a:cs typeface="Times New Roman" charset="0"/>
              </a:rPr>
              <a:t>Chromic acid</a:t>
            </a:r>
          </a:p>
          <a:p>
            <a:pPr eaLnBrk="1" hangingPunct="1">
              <a:lnSpc>
                <a:spcPct val="90000"/>
              </a:lnSpc>
              <a:buFontTx/>
              <a:buNone/>
            </a:pPr>
            <a:r>
              <a:rPr lang="en-US" altLang="en-US" sz="2800" dirty="0">
                <a:latin typeface="Times New Roman" charset="0"/>
                <a:ea typeface="Times New Roman" charset="0"/>
                <a:cs typeface="Times New Roman" charset="0"/>
              </a:rPr>
              <a:t>	(c) </a:t>
            </a:r>
            <a:r>
              <a:rPr lang="en-US" altLang="en-US" sz="2800" dirty="0" err="1">
                <a:latin typeface="Times New Roman" charset="0"/>
                <a:ea typeface="Times New Roman" charset="0"/>
                <a:cs typeface="Times New Roman" charset="0"/>
              </a:rPr>
              <a:t>HOBr</a:t>
            </a:r>
            <a:r>
              <a:rPr lang="en-US" altLang="en-US" sz="2800" dirty="0">
                <a:latin typeface="Times New Roman" charset="0"/>
                <a:ea typeface="Times New Roman" charset="0"/>
                <a:cs typeface="Times New Roman" charset="0"/>
              </a:rPr>
              <a:t> 		= </a:t>
            </a:r>
            <a:r>
              <a:rPr lang="en-US" altLang="en-US" sz="2800" i="1" dirty="0" err="1">
                <a:solidFill>
                  <a:srgbClr val="C00000"/>
                </a:solidFill>
                <a:latin typeface="Times New Roman" charset="0"/>
                <a:ea typeface="Times New Roman" charset="0"/>
                <a:cs typeface="Times New Roman" charset="0"/>
              </a:rPr>
              <a:t>Hypobrobous</a:t>
            </a:r>
            <a:r>
              <a:rPr lang="en-US" altLang="en-US" sz="2800" i="1" dirty="0">
                <a:solidFill>
                  <a:srgbClr val="C00000"/>
                </a:solidFill>
                <a:latin typeface="Times New Roman" charset="0"/>
                <a:ea typeface="Times New Roman" charset="0"/>
                <a:cs typeface="Times New Roman" charset="0"/>
              </a:rPr>
              <a:t> acid</a:t>
            </a:r>
          </a:p>
          <a:p>
            <a:pPr eaLnBrk="1" hangingPunct="1">
              <a:lnSpc>
                <a:spcPct val="90000"/>
              </a:lnSpc>
              <a:buFontTx/>
              <a:buNone/>
            </a:pPr>
            <a:r>
              <a:rPr lang="en-US" altLang="en-US" sz="2800" dirty="0">
                <a:latin typeface="Times New Roman" charset="0"/>
                <a:ea typeface="Times New Roman" charset="0"/>
                <a:cs typeface="Times New Roman" charset="0"/>
              </a:rPr>
              <a:t>	(d) HBrO</a:t>
            </a:r>
            <a:r>
              <a:rPr lang="en-US" altLang="en-US" sz="2800" baseline="-10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 	= </a:t>
            </a:r>
            <a:r>
              <a:rPr lang="en-US" altLang="en-US" sz="2800" i="1" dirty="0" err="1">
                <a:solidFill>
                  <a:srgbClr val="C00000"/>
                </a:solidFill>
                <a:latin typeface="Times New Roman" charset="0"/>
                <a:ea typeface="Times New Roman" charset="0"/>
                <a:cs typeface="Times New Roman" charset="0"/>
              </a:rPr>
              <a:t>Bromous</a:t>
            </a:r>
            <a:r>
              <a:rPr lang="en-US" altLang="en-US" sz="2800" i="1" dirty="0">
                <a:solidFill>
                  <a:srgbClr val="C00000"/>
                </a:solidFill>
                <a:latin typeface="Times New Roman" charset="0"/>
                <a:ea typeface="Times New Roman" charset="0"/>
                <a:cs typeface="Times New Roman" charset="0"/>
              </a:rPr>
              <a:t> acid</a:t>
            </a:r>
            <a:endParaRPr lang="en-US" altLang="en-US" sz="2800" i="1" baseline="-10000" dirty="0">
              <a:solidFill>
                <a:srgbClr val="C00000"/>
              </a:solidFill>
              <a:latin typeface="Times New Roman" charset="0"/>
              <a:ea typeface="Times New Roman" charset="0"/>
              <a:cs typeface="Times New Roman" charset="0"/>
            </a:endParaRPr>
          </a:p>
          <a:p>
            <a:pPr eaLnBrk="1" hangingPunct="1">
              <a:lnSpc>
                <a:spcPct val="90000"/>
              </a:lnSpc>
              <a:buFontTx/>
              <a:buNone/>
            </a:pPr>
            <a:r>
              <a:rPr lang="en-US" altLang="en-US" sz="2800" dirty="0">
                <a:latin typeface="Times New Roman" charset="0"/>
                <a:ea typeface="Times New Roman" charset="0"/>
                <a:cs typeface="Times New Roman" charset="0"/>
              </a:rPr>
              <a:t>	(e) HBrO</a:t>
            </a:r>
            <a:r>
              <a:rPr lang="en-US" altLang="en-US" sz="2800" baseline="-10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 	= </a:t>
            </a:r>
            <a:r>
              <a:rPr lang="en-US" altLang="en-US" sz="2800" i="1" dirty="0">
                <a:solidFill>
                  <a:srgbClr val="C00000"/>
                </a:solidFill>
                <a:latin typeface="Times New Roman" charset="0"/>
                <a:ea typeface="Times New Roman" charset="0"/>
                <a:cs typeface="Times New Roman" charset="0"/>
              </a:rPr>
              <a:t>Bromic acid</a:t>
            </a:r>
            <a:endParaRPr lang="en-US" altLang="en-US" sz="2800" i="1" baseline="-10000" dirty="0">
              <a:solidFill>
                <a:srgbClr val="C00000"/>
              </a:solidFill>
              <a:latin typeface="Times New Roman" charset="0"/>
              <a:ea typeface="Times New Roman" charset="0"/>
              <a:cs typeface="Times New Roman" charset="0"/>
            </a:endParaRPr>
          </a:p>
          <a:p>
            <a:pPr eaLnBrk="1" hangingPunct="1">
              <a:lnSpc>
                <a:spcPct val="90000"/>
              </a:lnSpc>
              <a:buFontTx/>
              <a:buNone/>
            </a:pPr>
            <a:r>
              <a:rPr lang="en-US" altLang="en-US" sz="2800" dirty="0">
                <a:latin typeface="Times New Roman" charset="0"/>
                <a:ea typeface="Times New Roman" charset="0"/>
                <a:cs typeface="Times New Roman" charset="0"/>
              </a:rPr>
              <a:t>	(f) HOI 		= </a:t>
            </a:r>
            <a:r>
              <a:rPr lang="en-US" altLang="en-US" sz="2800" i="1" dirty="0" err="1">
                <a:solidFill>
                  <a:srgbClr val="C00000"/>
                </a:solidFill>
                <a:latin typeface="Times New Roman" charset="0"/>
                <a:ea typeface="Times New Roman" charset="0"/>
                <a:cs typeface="Times New Roman" charset="0"/>
              </a:rPr>
              <a:t>Hypoiodous</a:t>
            </a:r>
            <a:r>
              <a:rPr lang="en-US" altLang="en-US" sz="2800" i="1" dirty="0">
                <a:solidFill>
                  <a:srgbClr val="C00000"/>
                </a:solidFill>
                <a:latin typeface="Times New Roman" charset="0"/>
                <a:ea typeface="Times New Roman" charset="0"/>
                <a:cs typeface="Times New Roman" charset="0"/>
              </a:rPr>
              <a:t> acid</a:t>
            </a:r>
          </a:p>
          <a:p>
            <a:pPr eaLnBrk="1" hangingPunct="1">
              <a:lnSpc>
                <a:spcPct val="90000"/>
              </a:lnSpc>
              <a:buFontTx/>
              <a:buNone/>
            </a:pPr>
            <a:r>
              <a:rPr lang="en-US" altLang="en-US" sz="2800" dirty="0">
                <a:latin typeface="Times New Roman" charset="0"/>
                <a:ea typeface="Times New Roman" charset="0"/>
                <a:cs typeface="Times New Roman" charset="0"/>
              </a:rPr>
              <a:t>	(g) HIO</a:t>
            </a:r>
            <a:r>
              <a:rPr lang="en-US" altLang="en-US" sz="2800" baseline="-10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 		= </a:t>
            </a:r>
            <a:r>
              <a:rPr lang="en-US" altLang="en-US" sz="2800" i="1" dirty="0" err="1">
                <a:solidFill>
                  <a:srgbClr val="C00000"/>
                </a:solidFill>
                <a:latin typeface="Times New Roman" charset="0"/>
                <a:ea typeface="Times New Roman" charset="0"/>
                <a:cs typeface="Times New Roman" charset="0"/>
              </a:rPr>
              <a:t>Iodous</a:t>
            </a:r>
            <a:r>
              <a:rPr lang="en-US" altLang="en-US" sz="2800" i="1" dirty="0">
                <a:solidFill>
                  <a:srgbClr val="C00000"/>
                </a:solidFill>
                <a:latin typeface="Times New Roman" charset="0"/>
                <a:ea typeface="Times New Roman" charset="0"/>
                <a:cs typeface="Times New Roman" charset="0"/>
              </a:rPr>
              <a:t> acid</a:t>
            </a:r>
            <a:endParaRPr lang="en-US" altLang="en-US" sz="2800" i="1" baseline="-10000" dirty="0">
              <a:solidFill>
                <a:srgbClr val="C00000"/>
              </a:solidFill>
              <a:latin typeface="Times New Roman" charset="0"/>
              <a:ea typeface="Times New Roman" charset="0"/>
              <a:cs typeface="Times New Roman" charset="0"/>
            </a:endParaRPr>
          </a:p>
          <a:p>
            <a:pPr eaLnBrk="1" hangingPunct="1">
              <a:lnSpc>
                <a:spcPct val="90000"/>
              </a:lnSpc>
              <a:buFontTx/>
              <a:buNone/>
            </a:pPr>
            <a:r>
              <a:rPr lang="en-US" altLang="en-US" sz="2800" dirty="0">
                <a:latin typeface="Times New Roman" charset="0"/>
                <a:ea typeface="Times New Roman" charset="0"/>
                <a:cs typeface="Times New Roman" charset="0"/>
              </a:rPr>
              <a:t>	(h) HIO</a:t>
            </a:r>
            <a:r>
              <a:rPr lang="en-US" altLang="en-US" sz="2800" baseline="-10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 		= </a:t>
            </a:r>
            <a:r>
              <a:rPr lang="en-US" altLang="en-US" sz="2800" i="1" dirty="0">
                <a:solidFill>
                  <a:srgbClr val="C00000"/>
                </a:solidFill>
                <a:latin typeface="Times New Roman" charset="0"/>
                <a:ea typeface="Times New Roman" charset="0"/>
                <a:cs typeface="Times New Roman" charset="0"/>
              </a:rPr>
              <a:t>Iodic acid</a:t>
            </a:r>
          </a:p>
          <a:p>
            <a:pPr eaLnBrk="1" hangingPunct="1">
              <a:lnSpc>
                <a:spcPct val="90000"/>
              </a:lnSpc>
            </a:pPr>
            <a:endParaRPr lang="en-US" altLang="en-US" sz="24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sz="3600">
                <a:latin typeface="Times New Roman" charset="0"/>
              </a:rPr>
              <a:t>Does Dalton’s Atomic Theory explain:</a:t>
            </a:r>
          </a:p>
        </p:txBody>
      </p:sp>
      <p:sp>
        <p:nvSpPr>
          <p:cNvPr id="35843" name="Rectangle 3"/>
          <p:cNvSpPr>
            <a:spLocks noGrp="1" noChangeArrowheads="1"/>
          </p:cNvSpPr>
          <p:nvPr>
            <p:ph type="body" idx="1"/>
          </p:nvPr>
        </p:nvSpPr>
        <p:spPr>
          <a:xfrm>
            <a:off x="457200" y="1600200"/>
            <a:ext cx="8229600" cy="4724400"/>
          </a:xfrm>
        </p:spPr>
        <p:txBody>
          <a:bodyPr/>
          <a:lstStyle/>
          <a:p>
            <a:pPr marL="514350" indent="-514350" eaLnBrk="1" hangingPunct="1">
              <a:buFontTx/>
              <a:buAutoNum type="arabicPeriod"/>
            </a:pPr>
            <a:r>
              <a:rPr lang="en-US" altLang="en-US" sz="3000">
                <a:latin typeface="Times New Roman" charset="0"/>
              </a:rPr>
              <a:t>The </a:t>
            </a:r>
            <a:r>
              <a:rPr lang="en-US" altLang="en-US" sz="3000" i="1">
                <a:latin typeface="Times New Roman" charset="0"/>
              </a:rPr>
              <a:t>Law of Conservation of Mass</a:t>
            </a:r>
            <a:r>
              <a:rPr lang="en-US" altLang="en-US" sz="3000">
                <a:latin typeface="Times New Roman" charset="0"/>
              </a:rPr>
              <a:t>:</a:t>
            </a:r>
          </a:p>
          <a:p>
            <a:pPr lvl="1" eaLnBrk="1" hangingPunct="1">
              <a:buFontTx/>
              <a:buNone/>
            </a:pPr>
            <a:r>
              <a:rPr lang="en-US" altLang="en-US" sz="2600">
                <a:latin typeface="Times New Roman" charset="0"/>
              </a:rPr>
              <a:t>(</a:t>
            </a:r>
            <a:r>
              <a:rPr lang="en-US" altLang="en-US" sz="2600" i="1">
                <a:latin typeface="Times New Roman" charset="0"/>
              </a:rPr>
              <a:t>Mass is neither created nor destroyed</a:t>
            </a:r>
            <a:r>
              <a:rPr lang="en-US" altLang="en-US" sz="2600">
                <a:latin typeface="Times New Roman" charset="0"/>
              </a:rPr>
              <a:t>.)</a:t>
            </a:r>
            <a:endParaRPr lang="en-US" altLang="en-US" sz="2600" i="1">
              <a:latin typeface="Times New Roman" charset="0"/>
            </a:endParaRPr>
          </a:p>
          <a:p>
            <a:pPr lvl="1" eaLnBrk="1" hangingPunct="1">
              <a:buFontTx/>
              <a:buNone/>
            </a:pPr>
            <a:r>
              <a:rPr lang="en-US" altLang="en-US" i="1">
                <a:latin typeface="Times New Roman" charset="0"/>
              </a:rPr>
              <a:t>	The total mass of substances is conserved during a chemical reaction. </a:t>
            </a:r>
          </a:p>
          <a:p>
            <a:pPr lvl="1" eaLnBrk="1" hangingPunct="1">
              <a:buFontTx/>
              <a:buNone/>
            </a:pPr>
            <a:r>
              <a:rPr lang="en-US" altLang="en-US" sz="2600">
                <a:latin typeface="Times New Roman" charset="0"/>
              </a:rPr>
              <a:t>(Mass after reaction = mass before reaction)</a:t>
            </a:r>
            <a:endParaRPr lang="en-US" altLang="en-US" sz="2600" i="1">
              <a:latin typeface="Times New Roman" charset="0"/>
            </a:endParaRPr>
          </a:p>
          <a:p>
            <a:pPr lvl="1" eaLnBrk="1" hangingPunct="1">
              <a:buFontTx/>
              <a:buNone/>
            </a:pPr>
            <a:endParaRPr lang="en-US" altLang="en-US" sz="1200" i="1">
              <a:latin typeface="Times New Roman" charset="0"/>
            </a:endParaRPr>
          </a:p>
          <a:p>
            <a:pPr marL="514350" indent="-514350" eaLnBrk="1" hangingPunct="1">
              <a:buFontTx/>
              <a:buAutoNum type="arabicPeriod"/>
            </a:pPr>
            <a:r>
              <a:rPr lang="en-US" altLang="en-US" sz="3000">
                <a:latin typeface="Times New Roman" charset="0"/>
              </a:rPr>
              <a:t>The </a:t>
            </a:r>
            <a:r>
              <a:rPr lang="en-US" altLang="en-US" sz="3000" i="1">
                <a:latin typeface="Times New Roman" charset="0"/>
              </a:rPr>
              <a:t>Law of Constant Composition</a:t>
            </a:r>
            <a:r>
              <a:rPr lang="en-US" altLang="en-US" sz="3000">
                <a:latin typeface="Times New Roman" charset="0"/>
              </a:rPr>
              <a:t>:</a:t>
            </a:r>
          </a:p>
          <a:p>
            <a:pPr lvl="1" eaLnBrk="1" hangingPunct="1">
              <a:buFontTx/>
              <a:buNone/>
            </a:pPr>
            <a:r>
              <a:rPr lang="en-US" altLang="en-US" i="1">
                <a:latin typeface="Times New Roman" charset="0"/>
              </a:rPr>
              <a:t>	The composition of a compound is always the same  regardless of its origin or how it is prepared.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4992</TotalTime>
  <Words>3476</Words>
  <Application>Microsoft Macintosh PowerPoint</Application>
  <PresentationFormat>On-screen Show (4:3)</PresentationFormat>
  <Paragraphs>531</Paragraphs>
  <Slides>87</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4" baseType="lpstr">
      <vt:lpstr>Arial</vt:lpstr>
      <vt:lpstr>Times New Roman</vt:lpstr>
      <vt:lpstr>Wingdings</vt:lpstr>
      <vt:lpstr>Times</vt:lpstr>
      <vt:lpstr>Symbol</vt:lpstr>
      <vt:lpstr>Default Design</vt:lpstr>
      <vt:lpstr>Microsoft Equation 3.0</vt:lpstr>
      <vt:lpstr>Atoms, Molecules, and Ions</vt:lpstr>
      <vt:lpstr>Classification of Matter</vt:lpstr>
      <vt:lpstr>Matter According to Ancient Philosophy</vt:lpstr>
      <vt:lpstr>The “Development” of Theory</vt:lpstr>
      <vt:lpstr>The Phlogiston Theory?</vt:lpstr>
      <vt:lpstr>Discovery of Scientific Laws</vt:lpstr>
      <vt:lpstr>John Dalton (1766-1844) ?</vt:lpstr>
      <vt:lpstr>Dalton’s Atomic Theory (1805)</vt:lpstr>
      <vt:lpstr>Does Dalton’s Atomic Theory explain:</vt:lpstr>
      <vt:lpstr>Antoine Lavoisier &amp;  the Law of Conservation of Mass</vt:lpstr>
      <vt:lpstr>Law of Conservation of Mass</vt:lpstr>
      <vt:lpstr>Explanation of Law of Conservation of Mass</vt:lpstr>
      <vt:lpstr>The Law of Constant Composition</vt:lpstr>
      <vt:lpstr>Explanation of the Law of Constant Composition</vt:lpstr>
      <vt:lpstr>Dalton’s Law of Multiple Proportion</vt:lpstr>
      <vt:lpstr>The Law of Multiple Proportion</vt:lpstr>
      <vt:lpstr>The Law of Multiple Proportion</vt:lpstr>
      <vt:lpstr>Exercise-1: Law of Multiple Proportions </vt:lpstr>
      <vt:lpstr>Discovery of Atomic Particles</vt:lpstr>
      <vt:lpstr>J.J. Thomson (1856 – 1940)</vt:lpstr>
      <vt:lpstr>Thomson’ Cathode-Ray Tube</vt:lpstr>
      <vt:lpstr>Characteristics of Cathode Ray</vt:lpstr>
      <vt:lpstr>Modern Version of Cathode-ray Tube</vt:lpstr>
      <vt:lpstr>Millikan’s Oil-Drop Experiment</vt:lpstr>
      <vt:lpstr>Robert Millikan (1868 – 1953)</vt:lpstr>
      <vt:lpstr>Plum-Pudding Model</vt:lpstr>
      <vt:lpstr>Thomson’s “Plum-pudding” Model</vt:lpstr>
      <vt:lpstr>Depiction of Plum-Pudding Model</vt:lpstr>
      <vt:lpstr>Ernest Rutherford (1871-1937)</vt:lpstr>
      <vt:lpstr>Alpha Particles Scattering Experiment</vt:lpstr>
      <vt:lpstr>Results of a-Particles Scattering Experiment</vt:lpstr>
      <vt:lpstr>Scattering of Alpha-Particles </vt:lpstr>
      <vt:lpstr>Rutherford’s Nuclear Model</vt:lpstr>
      <vt:lpstr>The Atomic Structure &amp; Composition</vt:lpstr>
      <vt:lpstr>Rutherford’s Nuclear Atomic Model</vt:lpstr>
      <vt:lpstr>Relative Size of Atomic Nucleus</vt:lpstr>
      <vt:lpstr>Composition of Atom: A Summary</vt:lpstr>
      <vt:lpstr>Relative and Absolute Masses</vt:lpstr>
      <vt:lpstr>Relative and Absolute Charges</vt:lpstr>
      <vt:lpstr>Discovery of Isotopes</vt:lpstr>
      <vt:lpstr>Atoms and Isotopes</vt:lpstr>
      <vt:lpstr>Isotope Symbols</vt:lpstr>
      <vt:lpstr>Exercise-2: Isotope Symbols</vt:lpstr>
      <vt:lpstr>Exercise-3: Isotopes</vt:lpstr>
      <vt:lpstr>Molecules and Ions</vt:lpstr>
      <vt:lpstr>Formation of Cation</vt:lpstr>
      <vt:lpstr>Mendeleev’s Periodic Table</vt:lpstr>
      <vt:lpstr>PowerPoint Presentation</vt:lpstr>
      <vt:lpstr>PowerPoint Presentation</vt:lpstr>
      <vt:lpstr>Periodic Table</vt:lpstr>
      <vt:lpstr>Major Classifications of Elements</vt:lpstr>
      <vt:lpstr>Classification of Elements in The Periodic Table</vt:lpstr>
      <vt:lpstr>Groups with Special Names</vt:lpstr>
      <vt:lpstr>Characteristics of Metals</vt:lpstr>
      <vt:lpstr>Characteristics of Nonmetals</vt:lpstr>
      <vt:lpstr>Characteristics of Metalloids (Semi-metals)</vt:lpstr>
      <vt:lpstr>Other Classifications of Elements</vt:lpstr>
      <vt:lpstr>Formula &amp; Naming System</vt:lpstr>
      <vt:lpstr>Formula &amp; Naming System</vt:lpstr>
      <vt:lpstr>Nomenclature</vt:lpstr>
      <vt:lpstr>Common Ions</vt:lpstr>
      <vt:lpstr>Type-I Cations</vt:lpstr>
      <vt:lpstr>Type-II Ionic Compounds</vt:lpstr>
      <vt:lpstr>Simple Anions</vt:lpstr>
      <vt:lpstr>Polyatomic Ions (1)</vt:lpstr>
      <vt:lpstr>Polyatomic Ions (2)</vt:lpstr>
      <vt:lpstr>Polyatomic Ions (3)</vt:lpstr>
      <vt:lpstr>Polyatomic Ions (4)</vt:lpstr>
      <vt:lpstr>Ionic Compounds Type-I Cations</vt:lpstr>
      <vt:lpstr>Ionic Compounds containing Polyatomic Ions</vt:lpstr>
      <vt:lpstr>Ionic Compounds containing Type-II Cations</vt:lpstr>
      <vt:lpstr>New and Old Naming System for  Type-II Ionic Compounds</vt:lpstr>
      <vt:lpstr>Exercise-4: Formulas of Compounds</vt:lpstr>
      <vt:lpstr>Exercise-5: Naming Compounds</vt:lpstr>
      <vt:lpstr>Molecular Compounds</vt:lpstr>
      <vt:lpstr>Molecular Compounds</vt:lpstr>
      <vt:lpstr>Exercise-6: Naming Compounds</vt:lpstr>
      <vt:lpstr>Acid Nomenclature</vt:lpstr>
      <vt:lpstr>Naming Binary Acids</vt:lpstr>
      <vt:lpstr>Naming Oxoacids </vt:lpstr>
      <vt:lpstr>More on Oxoacids</vt:lpstr>
      <vt:lpstr>Answers to Exercise-1 </vt:lpstr>
      <vt:lpstr>Exercise-7: Acid Nomenclature</vt:lpstr>
      <vt:lpstr>Answers to Exercise-4</vt:lpstr>
      <vt:lpstr>Answers to Exercise-5</vt:lpstr>
      <vt:lpstr>Answers to Exercise-6</vt:lpstr>
      <vt:lpstr>Answers Exercise-7</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Philosophy</dc:title>
  <dc:creator>Siraj Omar</dc:creator>
  <cp:lastModifiedBy>Siraj Omar</cp:lastModifiedBy>
  <cp:revision>254</cp:revision>
  <dcterms:created xsi:type="dcterms:W3CDTF">2007-08-06T01:37:00Z</dcterms:created>
  <dcterms:modified xsi:type="dcterms:W3CDTF">2018-01-02T05:50:41Z</dcterms:modified>
</cp:coreProperties>
</file>