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63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UC</c:v>
                </c:pt>
              </c:strCache>
            </c:strRef>
          </c:tx>
          <c:invertIfNegative val="0"/>
          <c:cat>
            <c:strRef>
              <c:f>Sheet1!$C$3:$E$3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Sheet1!$C$4:$E$4</c:f>
              <c:numCache>
                <c:formatCode>General</c:formatCode>
                <c:ptCount val="3"/>
                <c:pt idx="0">
                  <c:v>131</c:v>
                </c:pt>
                <c:pt idx="1">
                  <c:v>154</c:v>
                </c:pt>
                <c:pt idx="2">
                  <c:v>171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CSU</c:v>
                </c:pt>
              </c:strCache>
            </c:strRef>
          </c:tx>
          <c:invertIfNegative val="0"/>
          <c:cat>
            <c:strRef>
              <c:f>Sheet1!$C$3:$E$3</c:f>
              <c:strCache>
                <c:ptCount val="3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</c:strCache>
            </c:strRef>
          </c:cat>
          <c:val>
            <c:numRef>
              <c:f>Sheet1!$C$5:$E$5</c:f>
              <c:numCache>
                <c:formatCode>General</c:formatCode>
                <c:ptCount val="3"/>
                <c:pt idx="0">
                  <c:v>118</c:v>
                </c:pt>
                <c:pt idx="1">
                  <c:v>141</c:v>
                </c:pt>
                <c:pt idx="2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7374976"/>
        <c:axId val="37814656"/>
      </c:barChart>
      <c:catAx>
        <c:axId val="37374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37814656"/>
        <c:crosses val="autoZero"/>
        <c:auto val="1"/>
        <c:lblAlgn val="ctr"/>
        <c:lblOffset val="100"/>
        <c:noMultiLvlLbl val="0"/>
      </c:catAx>
      <c:valAx>
        <c:axId val="3781465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373749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Sheet1!$B$56</c:f>
              <c:strCache>
                <c:ptCount val="1"/>
                <c:pt idx="0">
                  <c:v>Asso. Degree</c:v>
                </c:pt>
              </c:strCache>
            </c:strRef>
          </c:tx>
          <c:invertIfNegative val="0"/>
          <c:cat>
            <c:strRef>
              <c:f>Sheet1!$A$57:$A$60</c:f>
              <c:strCache>
                <c:ptCount val="4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</c:strCache>
            </c:strRef>
          </c:cat>
          <c:val>
            <c:numRef>
              <c:f>Sheet1!$B$57:$B$60</c:f>
              <c:numCache>
                <c:formatCode>General</c:formatCode>
                <c:ptCount val="4"/>
                <c:pt idx="0">
                  <c:v>96</c:v>
                </c:pt>
                <c:pt idx="1">
                  <c:v>115</c:v>
                </c:pt>
                <c:pt idx="2">
                  <c:v>144</c:v>
                </c:pt>
                <c:pt idx="3">
                  <c:v>316</c:v>
                </c:pt>
              </c:numCache>
            </c:numRef>
          </c:val>
        </c:ser>
        <c:ser>
          <c:idx val="1"/>
          <c:order val="1"/>
          <c:tx>
            <c:strRef>
              <c:f>Sheet1!$C$56</c:f>
              <c:strCache>
                <c:ptCount val="1"/>
                <c:pt idx="0">
                  <c:v>Certificate</c:v>
                </c:pt>
              </c:strCache>
            </c:strRef>
          </c:tx>
          <c:invertIfNegative val="0"/>
          <c:cat>
            <c:strRef>
              <c:f>Sheet1!$A$57:$A$60</c:f>
              <c:strCache>
                <c:ptCount val="4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</c:strCache>
            </c:strRef>
          </c:cat>
          <c:val>
            <c:numRef>
              <c:f>Sheet1!$C$57:$C$60</c:f>
              <c:numCache>
                <c:formatCode>General</c:formatCode>
                <c:ptCount val="4"/>
                <c:pt idx="0">
                  <c:v>25</c:v>
                </c:pt>
                <c:pt idx="1">
                  <c:v>39</c:v>
                </c:pt>
                <c:pt idx="2">
                  <c:v>57</c:v>
                </c:pt>
                <c:pt idx="3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8272384"/>
        <c:axId val="38422784"/>
      </c:barChart>
      <c:catAx>
        <c:axId val="38272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38422784"/>
        <c:crosses val="autoZero"/>
        <c:auto val="1"/>
        <c:lblAlgn val="ctr"/>
        <c:lblOffset val="100"/>
        <c:noMultiLvlLbl val="0"/>
      </c:catAx>
      <c:valAx>
        <c:axId val="384227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82723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Sheet1!$A$14</c:f>
              <c:strCache>
                <c:ptCount val="1"/>
                <c:pt idx="0">
                  <c:v>2YR AA</c:v>
                </c:pt>
              </c:strCache>
            </c:strRef>
          </c:tx>
          <c:cat>
            <c:strRef>
              <c:f>Sheet1!$B$13:$F$13</c:f>
              <c:strCache>
                <c:ptCount val="5"/>
                <c:pt idx="0">
                  <c:v>Fall 08</c:v>
                </c:pt>
                <c:pt idx="1">
                  <c:v>fall 09</c:v>
                </c:pt>
                <c:pt idx="2">
                  <c:v>Fall 10</c:v>
                </c:pt>
                <c:pt idx="3">
                  <c:v>Fall 11</c:v>
                </c:pt>
                <c:pt idx="4">
                  <c:v>Fall 12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195</c:v>
                </c:pt>
                <c:pt idx="1">
                  <c:v>271</c:v>
                </c:pt>
                <c:pt idx="2">
                  <c:v>291</c:v>
                </c:pt>
                <c:pt idx="3">
                  <c:v>254</c:v>
                </c:pt>
                <c:pt idx="4">
                  <c:v>249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Sheet1!$A$15</c:f>
              <c:strCache>
                <c:ptCount val="1"/>
                <c:pt idx="0">
                  <c:v>2YR VOC</c:v>
                </c:pt>
              </c:strCache>
            </c:strRef>
          </c:tx>
          <c:cat>
            <c:strRef>
              <c:f>Sheet1!$B$13:$F$13</c:f>
              <c:strCache>
                <c:ptCount val="5"/>
                <c:pt idx="0">
                  <c:v>Fall 08</c:v>
                </c:pt>
                <c:pt idx="1">
                  <c:v>fall 09</c:v>
                </c:pt>
                <c:pt idx="2">
                  <c:v>Fall 10</c:v>
                </c:pt>
                <c:pt idx="3">
                  <c:v>Fall 11</c:v>
                </c:pt>
                <c:pt idx="4">
                  <c:v>Fall 12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30</c:v>
                </c:pt>
                <c:pt idx="1">
                  <c:v>30</c:v>
                </c:pt>
                <c:pt idx="2">
                  <c:v>38</c:v>
                </c:pt>
                <c:pt idx="3">
                  <c:v>38</c:v>
                </c:pt>
                <c:pt idx="4">
                  <c:v>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Sheet1!$A$16</c:f>
              <c:strCache>
                <c:ptCount val="1"/>
                <c:pt idx="0">
                  <c:v>Transfer</c:v>
                </c:pt>
              </c:strCache>
            </c:strRef>
          </c:tx>
          <c:cat>
            <c:strRef>
              <c:f>Sheet1!$B$13:$F$13</c:f>
              <c:strCache>
                <c:ptCount val="5"/>
                <c:pt idx="0">
                  <c:v>Fall 08</c:v>
                </c:pt>
                <c:pt idx="1">
                  <c:v>fall 09</c:v>
                </c:pt>
                <c:pt idx="2">
                  <c:v>Fall 10</c:v>
                </c:pt>
                <c:pt idx="3">
                  <c:v>Fall 11</c:v>
                </c:pt>
                <c:pt idx="4">
                  <c:v>Fall 12</c:v>
                </c:pt>
              </c:strCache>
            </c:strRef>
          </c:cat>
          <c:val>
            <c:numRef>
              <c:f>Sheet1!$B$16:$F$16</c:f>
              <c:numCache>
                <c:formatCode>General</c:formatCode>
                <c:ptCount val="5"/>
                <c:pt idx="0">
                  <c:v>886</c:v>
                </c:pt>
                <c:pt idx="1">
                  <c:v>1178</c:v>
                </c:pt>
                <c:pt idx="2">
                  <c:v>1300</c:v>
                </c:pt>
                <c:pt idx="3">
                  <c:v>1270</c:v>
                </c:pt>
                <c:pt idx="4">
                  <c:v>1211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Sheet1!$A$17</c:f>
              <c:strCache>
                <c:ptCount val="1"/>
                <c:pt idx="0">
                  <c:v>TRA/AA</c:v>
                </c:pt>
              </c:strCache>
            </c:strRef>
          </c:tx>
          <c:cat>
            <c:strRef>
              <c:f>Sheet1!$B$13:$F$13</c:f>
              <c:strCache>
                <c:ptCount val="5"/>
                <c:pt idx="0">
                  <c:v>Fall 08</c:v>
                </c:pt>
                <c:pt idx="1">
                  <c:v>fall 09</c:v>
                </c:pt>
                <c:pt idx="2">
                  <c:v>Fall 10</c:v>
                </c:pt>
                <c:pt idx="3">
                  <c:v>Fall 11</c:v>
                </c:pt>
                <c:pt idx="4">
                  <c:v>Fall 12</c:v>
                </c:pt>
              </c:strCache>
            </c:strRef>
          </c:cat>
          <c:val>
            <c:numRef>
              <c:f>Sheet1!$B$17:$F$17</c:f>
              <c:numCache>
                <c:formatCode>General</c:formatCode>
                <c:ptCount val="5"/>
                <c:pt idx="0">
                  <c:v>1291</c:v>
                </c:pt>
                <c:pt idx="1">
                  <c:v>1529</c:v>
                </c:pt>
                <c:pt idx="2">
                  <c:v>1525</c:v>
                </c:pt>
                <c:pt idx="3">
                  <c:v>1651</c:v>
                </c:pt>
                <c:pt idx="4">
                  <c:v>1620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48256"/>
        <c:axId val="40108800"/>
      </c:lineChart>
      <c:catAx>
        <c:axId val="39648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40108800"/>
        <c:crosses val="autoZero"/>
        <c:auto val="1"/>
        <c:lblAlgn val="ctr"/>
        <c:lblOffset val="100"/>
        <c:noMultiLvlLbl val="0"/>
      </c:catAx>
      <c:valAx>
        <c:axId val="40108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96482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Sheet1!$B$47</c:f>
              <c:strCache>
                <c:ptCount val="1"/>
                <c:pt idx="0">
                  <c:v>Course Completion Rate</c:v>
                </c:pt>
              </c:strCache>
            </c:strRef>
          </c:tx>
          <c:cat>
            <c:strRef>
              <c:f>Sheet1!$A$48:$A$52</c:f>
              <c:strCache>
                <c:ptCount val="5"/>
                <c:pt idx="0">
                  <c:v>Fall08</c:v>
                </c:pt>
                <c:pt idx="1">
                  <c:v>Fall09</c:v>
                </c:pt>
                <c:pt idx="2">
                  <c:v>Fall10</c:v>
                </c:pt>
                <c:pt idx="3">
                  <c:v>Fall11</c:v>
                </c:pt>
                <c:pt idx="4">
                  <c:v>Fall12</c:v>
                </c:pt>
              </c:strCache>
            </c:strRef>
          </c:cat>
          <c:val>
            <c:numRef>
              <c:f>Sheet1!$B$48:$B$52</c:f>
              <c:numCache>
                <c:formatCode>0%</c:formatCode>
                <c:ptCount val="5"/>
                <c:pt idx="0">
                  <c:v>0.64</c:v>
                </c:pt>
                <c:pt idx="1">
                  <c:v>0.64</c:v>
                </c:pt>
                <c:pt idx="2">
                  <c:v>0.65</c:v>
                </c:pt>
                <c:pt idx="3">
                  <c:v>0.67</c:v>
                </c:pt>
                <c:pt idx="4">
                  <c:v>0.66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Sheet1!$C$47</c:f>
              <c:strCache>
                <c:ptCount val="1"/>
                <c:pt idx="0">
                  <c:v>Course Retention Rate</c:v>
                </c:pt>
              </c:strCache>
            </c:strRef>
          </c:tx>
          <c:cat>
            <c:strRef>
              <c:f>Sheet1!$A$48:$A$52</c:f>
              <c:strCache>
                <c:ptCount val="5"/>
                <c:pt idx="0">
                  <c:v>Fall08</c:v>
                </c:pt>
                <c:pt idx="1">
                  <c:v>Fall09</c:v>
                </c:pt>
                <c:pt idx="2">
                  <c:v>Fall10</c:v>
                </c:pt>
                <c:pt idx="3">
                  <c:v>Fall11</c:v>
                </c:pt>
                <c:pt idx="4">
                  <c:v>Fall12</c:v>
                </c:pt>
              </c:strCache>
            </c:strRef>
          </c:cat>
          <c:val>
            <c:numRef>
              <c:f>Sheet1!$C$48:$C$52</c:f>
              <c:numCache>
                <c:formatCode>0%</c:formatCode>
                <c:ptCount val="5"/>
                <c:pt idx="0">
                  <c:v>0.74</c:v>
                </c:pt>
                <c:pt idx="1">
                  <c:v>0.79</c:v>
                </c:pt>
                <c:pt idx="2">
                  <c:v>0.75</c:v>
                </c:pt>
                <c:pt idx="3">
                  <c:v>0.78</c:v>
                </c:pt>
                <c:pt idx="4">
                  <c:v>0.75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37184"/>
        <c:axId val="44238720"/>
      </c:lineChart>
      <c:catAx>
        <c:axId val="44237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44238720"/>
        <c:crosses val="autoZero"/>
        <c:auto val="1"/>
        <c:lblAlgn val="ctr"/>
        <c:lblOffset val="100"/>
        <c:noMultiLvlLbl val="0"/>
      </c:catAx>
      <c:valAx>
        <c:axId val="442387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42371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Sheet1!$B$34</c:f>
              <c:strCache>
                <c:ptCount val="1"/>
                <c:pt idx="0">
                  <c:v>Course Completion Rate</c:v>
                </c:pt>
              </c:strCache>
            </c:strRef>
          </c:tx>
          <c:invertIfNegative val="0"/>
          <c:cat>
            <c:strRef>
              <c:f>Sheet1!$A$35:$A$44</c:f>
              <c:strCache>
                <c:ptCount val="10"/>
                <c:pt idx="0">
                  <c:v>American Indian/Alaskan Native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Filipino</c:v>
                </c:pt>
                <c:pt idx="4">
                  <c:v>Hispanic</c:v>
                </c:pt>
                <c:pt idx="5">
                  <c:v>Multiple</c:v>
                </c:pt>
                <c:pt idx="6">
                  <c:v>Other Non white</c:v>
                </c:pt>
                <c:pt idx="7">
                  <c:v>Pacific Islander</c:v>
                </c:pt>
                <c:pt idx="8">
                  <c:v>Unknown/Non Respondent</c:v>
                </c:pt>
                <c:pt idx="9">
                  <c:v>White Non Hispanic</c:v>
                </c:pt>
              </c:strCache>
            </c:strRef>
          </c:cat>
          <c:val>
            <c:numRef>
              <c:f>Sheet1!$B$35:$B$44</c:f>
              <c:numCache>
                <c:formatCode>0%</c:formatCode>
                <c:ptCount val="10"/>
                <c:pt idx="0">
                  <c:v>0.55000000000000004</c:v>
                </c:pt>
                <c:pt idx="1">
                  <c:v>0.71</c:v>
                </c:pt>
                <c:pt idx="2">
                  <c:v>0.49</c:v>
                </c:pt>
                <c:pt idx="3">
                  <c:v>0.63</c:v>
                </c:pt>
                <c:pt idx="4">
                  <c:v>0.66</c:v>
                </c:pt>
                <c:pt idx="5">
                  <c:v>0.59</c:v>
                </c:pt>
                <c:pt idx="6">
                  <c:v>0.62</c:v>
                </c:pt>
                <c:pt idx="7">
                  <c:v>0.61</c:v>
                </c:pt>
                <c:pt idx="8">
                  <c:v>0.66</c:v>
                </c:pt>
                <c:pt idx="9">
                  <c:v>0.7</c:v>
                </c:pt>
              </c:numCache>
            </c:numRef>
          </c:val>
        </c:ser>
        <c:ser>
          <c:idx val="1"/>
          <c:order val="1"/>
          <c:tx>
            <c:strRef>
              <c:f>Sheet1!$C$34</c:f>
              <c:strCache>
                <c:ptCount val="1"/>
                <c:pt idx="0">
                  <c:v>Course Retention Rate</c:v>
                </c:pt>
              </c:strCache>
            </c:strRef>
          </c:tx>
          <c:invertIfNegative val="0"/>
          <c:cat>
            <c:strRef>
              <c:f>Sheet1!$A$35:$A$44</c:f>
              <c:strCache>
                <c:ptCount val="10"/>
                <c:pt idx="0">
                  <c:v>American Indian/Alaskan Native</c:v>
                </c:pt>
                <c:pt idx="1">
                  <c:v>Asian</c:v>
                </c:pt>
                <c:pt idx="2">
                  <c:v>Black/African American</c:v>
                </c:pt>
                <c:pt idx="3">
                  <c:v>Filipino</c:v>
                </c:pt>
                <c:pt idx="4">
                  <c:v>Hispanic</c:v>
                </c:pt>
                <c:pt idx="5">
                  <c:v>Multiple</c:v>
                </c:pt>
                <c:pt idx="6">
                  <c:v>Other Non white</c:v>
                </c:pt>
                <c:pt idx="7">
                  <c:v>Pacific Islander</c:v>
                </c:pt>
                <c:pt idx="8">
                  <c:v>Unknown/Non Respondent</c:v>
                </c:pt>
                <c:pt idx="9">
                  <c:v>White Non Hispanic</c:v>
                </c:pt>
              </c:strCache>
            </c:strRef>
          </c:cat>
          <c:val>
            <c:numRef>
              <c:f>Sheet1!$C$35:$C$44</c:f>
              <c:numCache>
                <c:formatCode>0.00%</c:formatCode>
                <c:ptCount val="10"/>
                <c:pt idx="0">
                  <c:v>0.68</c:v>
                </c:pt>
                <c:pt idx="1">
                  <c:v>0.78400000000000003</c:v>
                </c:pt>
                <c:pt idx="2">
                  <c:v>0.66200000000000003</c:v>
                </c:pt>
                <c:pt idx="3">
                  <c:v>0.71099999999999997</c:v>
                </c:pt>
                <c:pt idx="4">
                  <c:v>0.75700000000000001</c:v>
                </c:pt>
                <c:pt idx="5">
                  <c:v>0.73099999999999998</c:v>
                </c:pt>
                <c:pt idx="6">
                  <c:v>0.73899999999999999</c:v>
                </c:pt>
                <c:pt idx="7">
                  <c:v>0.78300000000000003</c:v>
                </c:pt>
                <c:pt idx="8">
                  <c:v>0.77100000000000002</c:v>
                </c:pt>
                <c:pt idx="9">
                  <c:v>0.78900000000000003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3519360"/>
        <c:axId val="83616128"/>
      </c:barChart>
      <c:catAx>
        <c:axId val="83519360"/>
        <c:scaling>
          <c:orientation val="minMax"/>
        </c:scaling>
        <c:delete val="0"/>
        <c:axPos val="l"/>
        <c:majorTickMark val="none"/>
        <c:minorTickMark val="none"/>
        <c:tickLblPos val="nextTo"/>
        <c:crossAx val="83616128"/>
        <c:crosses val="autoZero"/>
        <c:auto val="1"/>
        <c:lblAlgn val="ctr"/>
        <c:lblOffset val="100"/>
        <c:noMultiLvlLbl val="0"/>
      </c:catAx>
      <c:valAx>
        <c:axId val="836161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crossAx val="835193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57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0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2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78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6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5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3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7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8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8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44BE5-CDA7-462A-8B36-1653E84AB98C}" type="datetimeFigureOut">
              <a:rPr lang="en-US" smtClean="0"/>
              <a:t>12/6/2013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237A-BF1D-455B-8F9D-1933EE8EE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5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2013/14 BCC Goals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Look at Our Data!!!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May Kuangchi Chen</a:t>
            </a:r>
          </a:p>
          <a:p>
            <a:r>
              <a:rPr lang="en-US" dirty="0" smtClean="0"/>
              <a:t>VPSS </a:t>
            </a:r>
          </a:p>
          <a:p>
            <a:r>
              <a:rPr lang="en-US" sz="2000" dirty="0" smtClean="0"/>
              <a:t>and your incidental researcher </a:t>
            </a:r>
            <a:r>
              <a:rPr lang="en-US" sz="2000" dirty="0" smtClean="0">
                <a:sym typeface="Wingdings" panose="05000000000000000000" pitchFamily="2" charset="2"/>
              </a:rPr>
              <a:t>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56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886276"/>
              </p:ext>
            </p:extLst>
          </p:nvPr>
        </p:nvGraphicFramePr>
        <p:xfrm>
          <a:off x="152400" y="304799"/>
          <a:ext cx="8763000" cy="6296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3589"/>
                <a:gridCol w="6539411"/>
              </a:tblGrid>
              <a:tr h="1861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BCC Goal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Measureable Outcomes 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</a:tr>
              <a:tr h="1145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Meet BCC resident student FTES target (3,691) by preserving and nourishing resources.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PCCD Resident Student  FTES Goal (18,830)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Reach BCC resident student FTES target of 3,691 and beyond.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</a:tr>
              <a:tr h="9547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Increase certificate/degree completion and transfers to 4-year colleges or universities by inspiring and supporting students. 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(2013 ACCJC institutional-set student achievement)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Award 130 or more degrees by the end of 2013-14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Award 56 or more certificates by the end of 2013-14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Transfer 250 or more students to in- and out-of-state colleges and universities by the end of 2013-14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</a:tr>
              <a:tr h="1336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Improve career and college preparation progress and success rates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(successfully transition  students from basic skills to college-level, as well as  CTE/ career)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(2013 AACJC institutional-set student achievement) 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Reach student course completion rate of 64% or higher for all courses, especially for basic skills and CTE courses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Reach student retention percentage of 50% or higher for all courses, especially for basic skills and CTE courses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</a:tr>
              <a:tr h="19095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Ensure BCC programs and services reach sustainable, continuous quality improvement level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Complete AACJC Institutional Self-Evaluation according to timeline.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Reaffirm full Accreditation in Spring 2015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Ensure data-driven program improvement process and integrate planning into resource development and allocation</a:t>
                      </a:r>
                    </a:p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All course, program, and ILO assessments are completed, as scheduled on the published timeline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</a:tr>
              <a:tr h="7638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Collaborate to ensure Fiscal Stability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Stay within adopted 2013-14 annual budget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050" dirty="0">
                          <a:effectLst/>
                        </a:rPr>
                        <a:t>Develop and secure additional revenue streams, i.e. non-resident enrollment, community partnerships, industry relationships, etc.</a:t>
                      </a:r>
                      <a:endParaRPr lang="en-US" sz="105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57130" marR="571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1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of UC/CSU transfers increased by 16% between 2010-11 and 2012-13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225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78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2012/13 BCC’s Degree/Certificate Awards (559) more than tripled last year’s figure (201); more than quadrupled 2009/10 awards (121)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8480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825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Thousand BCC Fall new students intend to receive a 2YR degree with/without transfer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173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7436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BCC College-wide Course </a:t>
            </a:r>
            <a:r>
              <a:rPr lang="en-US" sz="2800" dirty="0"/>
              <a:t>R</a:t>
            </a:r>
            <a:r>
              <a:rPr lang="en-US" sz="2800" dirty="0" smtClean="0"/>
              <a:t>etention and Completion Rates, Fall 2008-2012</a:t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7497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136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Spring 2013 BCC Course Retention Rate is 74.5% and Completion Rate 66%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707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0422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19807" t="51236" r="43656" b="25281"/>
          <a:stretch/>
        </p:blipFill>
        <p:spPr bwMode="auto">
          <a:xfrm>
            <a:off x="609600" y="533400"/>
            <a:ext cx="7772400" cy="5638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3053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Discussions!!!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7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198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2013/14 BCC Goals Let’s Look at Our Data!!!</vt:lpstr>
      <vt:lpstr>PowerPoint Presentation</vt:lpstr>
      <vt:lpstr>The number of UC/CSU transfers increased by 16% between 2010-11 and 2012-13 </vt:lpstr>
      <vt:lpstr>2012/13 BCC’s Degree/Certificate Awards (559) more than tripled last year’s figure (201); more than quadrupled 2009/10 awards (121)</vt:lpstr>
      <vt:lpstr>Two Thousand BCC Fall new students intend to receive a 2YR degree with/without transfer </vt:lpstr>
      <vt:lpstr> BCC College-wide Course Retention and Completion Rates, Fall 2008-2012 </vt:lpstr>
      <vt:lpstr>Spring 2013 BCC Course Retention Rate is 74.5% and Completion Rate 66%</vt:lpstr>
      <vt:lpstr>PowerPoint Presentation</vt:lpstr>
      <vt:lpstr>Discussions!!!</vt:lpstr>
    </vt:vector>
  </TitlesOfParts>
  <Company>PCCD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Chen</dc:creator>
  <cp:lastModifiedBy>May Chen</cp:lastModifiedBy>
  <cp:revision>11</cp:revision>
  <dcterms:created xsi:type="dcterms:W3CDTF">2013-12-06T19:27:13Z</dcterms:created>
  <dcterms:modified xsi:type="dcterms:W3CDTF">2013-12-06T21:18:58Z</dcterms:modified>
</cp:coreProperties>
</file>