
<file path=[Content_Types].xml><?xml version="1.0" encoding="utf-8"?>
<Types xmlns="http://schemas.openxmlformats.org/package/2006/content-types">
  <Override PartName="/ppt/slideLayouts/slideLayout10.xml" ContentType="application/vnd.openxmlformats-officedocument.presentationml.slideLayout+xml"/>
  <Default Extension="gif" ContentType="image/gif"/>
  <Override PartName="/ppt/slides/slide69.xml" ContentType="application/vnd.openxmlformats-officedocument.presentationml.slide+xml"/>
  <Override PartName="/ppt/slides/slide14.xml" ContentType="application/vnd.openxmlformats-officedocument.presentationml.slide+xml"/>
  <Default Extension="rels" ContentType="application/vnd.openxmlformats-package.relationships+xml"/>
  <Override PartName="/ppt/slides/slide62.xml" ContentType="application/vnd.openxmlformats-officedocument.presentationml.slide+xml"/>
  <Override PartName="/ppt/slides/slide78.xml" ContentType="application/vnd.openxmlformats-officedocument.presentationml.slide+xml"/>
  <Default Extension="xml" ContentType="application/xml"/>
  <Override PartName="/ppt/slides/slide45.xml" ContentType="application/vnd.openxmlformats-officedocument.presentationml.slide+xml"/>
  <Override PartName="/ppt/tableStyles.xml" ContentType="application/vnd.openxmlformats-officedocument.presentationml.tableStyles+xml"/>
  <Override PartName="/ppt/slides/slide28.xml" ContentType="application/vnd.openxmlformats-officedocument.presentationml.slide+xml"/>
  <Override PartName="/ppt/slides/slide54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85.xml" ContentType="application/vnd.openxmlformats-officedocument.presentationml.slide+xml"/>
  <Override PartName="/ppt/slides/slide68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docProps/core.xml" ContentType="application/vnd.openxmlformats-package.core-properties+xml"/>
  <Override PartName="/ppt/slides/slide61.xml" ContentType="application/vnd.openxmlformats-officedocument.presentationml.slide+xml"/>
  <Override PartName="/ppt/slides/slide77.xml" ContentType="application/vnd.openxmlformats-officedocument.presentationml.slide+xml"/>
  <Override PartName="/ppt/slides/slide44.xml" ContentType="application/vnd.openxmlformats-officedocument.presentationml.slide+xml"/>
  <Override PartName="/ppt/slides/slide27.xml" ContentType="application/vnd.openxmlformats-officedocument.presentationml.slide+xml"/>
  <Override PartName="/ppt/slides/slide53.xml" ContentType="application/vnd.openxmlformats-officedocument.presentationml.slide+xml"/>
  <Override PartName="/ppt/slides/slide20.xml" ContentType="application/vnd.openxmlformats-officedocument.presentationml.slide+xml"/>
  <Override PartName="/ppt/slides/slide36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84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slides/slide67.xml" ContentType="application/vnd.openxmlformats-officedocument.presentationml.slide+xml"/>
  <Override PartName="/ppt/slides/slide12.xml" ContentType="application/vnd.openxmlformats-officedocument.presentationml.slide+xml"/>
  <Override PartName="/ppt/slides/slide60.xml" ContentType="application/vnd.openxmlformats-officedocument.presentationml.slide+xml"/>
  <Override PartName="/ppt/slides/slide76.xml" ContentType="application/vnd.openxmlformats-officedocument.presentationml.slide+xml"/>
  <Override PartName="/ppt/presProps.xml" ContentType="application/vnd.openxmlformats-officedocument.presentationml.presProps+xml"/>
  <Override PartName="/ppt/slides/slide43.xml" ContentType="application/vnd.openxmlformats-officedocument.presentationml.slide+xml"/>
  <Override PartName="/ppt/slides/slide59.xml" ContentType="application/vnd.openxmlformats-officedocument.presentationml.slide+xml"/>
  <Override PartName="/ppt/slides/slide26.xml" ContentType="application/vnd.openxmlformats-officedocument.presentationml.slide+xml"/>
  <Override PartName="/ppt/slides/slide52.xml" ContentType="application/vnd.openxmlformats-officedocument.presentationml.slide+xml"/>
  <Override PartName="/ppt/slides/slide35.xml" ContentType="application/vnd.openxmlformats-officedocument.presentationml.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s/slide8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66.xml" ContentType="application/vnd.openxmlformats-officedocument.presentationml.slide+xml"/>
  <Override PartName="/ppt/slides/slide11.xml" ContentType="application/vnd.openxmlformats-officedocument.presentationml.slide+xml"/>
  <Override PartName="/ppt/slides/slide49.xml" ContentType="application/vnd.openxmlformats-officedocument.presentationml.slide+xml"/>
  <Override PartName="/ppt/slides/slide75.xml" ContentType="application/vnd.openxmlformats-officedocument.presentationml.slide+xml"/>
  <Override PartName="/ppt/slides/slide42.xml" ContentType="application/vnd.openxmlformats-officedocument.presentationml.slide+xml"/>
  <Override PartName="/ppt/slides/slide58.xml" ContentType="application/vnd.openxmlformats-officedocument.presentationml.slide+xml"/>
  <Override PartName="/ppt/slides/slide25.xml" ContentType="application/vnd.openxmlformats-officedocument.presentationml.slide+xml"/>
  <Override PartName="/ppt/slides/slide51.xml" ContentType="application/vnd.openxmlformats-officedocument.presentationml.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82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65.xml" ContentType="application/vnd.openxmlformats-officedocument.presentationml.slide+xml"/>
  <Override PartName="/ppt/slides/slide10.xml" ContentType="application/vnd.openxmlformats-officedocument.presentationml.slide+xml"/>
  <Override PartName="/docProps/app.xml" ContentType="application/vnd.openxmlformats-officedocument.extended-properties+xml"/>
  <Override PartName="/ppt/slides/slide48.xml" ContentType="application/vnd.openxmlformats-officedocument.presentationml.slide+xml"/>
  <Override PartName="/ppt/slides/slide74.xml" ContentType="application/vnd.openxmlformats-officedocument.presentationml.slide+xml"/>
  <Override PartName="/ppt/slides/slide41.xml" ContentType="application/vnd.openxmlformats-officedocument.presentationml.slide+xml"/>
  <Override PartName="/ppt/slides/slide57.xml" ContentType="application/vnd.openxmlformats-officedocument.presentationml.slide+xml"/>
  <Override PartName="/ppt/slides/slide24.xml" ContentType="application/vnd.openxmlformats-officedocument.presentationml.slide+xml"/>
  <Override PartName="/ppt/slides/slide50.xml" ContentType="application/vnd.openxmlformats-officedocument.presentationml.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s/slide81.xml" ContentType="application/vnd.openxmlformats-officedocument.presentationml.slide+xml"/>
  <Override PartName="/ppt/slideLayouts/slideLayout1.xml" ContentType="application/vnd.openxmlformats-officedocument.presentationml.slideLayout+xml"/>
  <Override PartName="/ppt/viewProps.xml" ContentType="application/vnd.openxmlformats-officedocument.presentationml.viewProps+xml"/>
  <Override PartName="/ppt/slides/slide64.xml" ContentType="application/vnd.openxmlformats-officedocument.presentationml.slide+xml"/>
  <Default Extension="jpeg" ContentType="image/jpeg"/>
  <Override PartName="/ppt/slides/slide47.xml" ContentType="application/vnd.openxmlformats-officedocument.presentationml.slide+xml"/>
  <Override PartName="/ppt/slides/slide73.xml" ContentType="application/vnd.openxmlformats-officedocument.presentationml.slide+xml"/>
  <Override PartName="/ppt/slides/slide40.xml" ContentType="application/vnd.openxmlformats-officedocument.presentationml.slide+xml"/>
  <Override PartName="/ppt/slides/slide56.xml" ContentType="application/vnd.openxmlformats-officedocument.presentationml.slide+xml"/>
  <Override PartName="/ppt/slides/slide23.xml" ContentType="application/vnd.openxmlformats-officedocument.presentationml.slide+xml"/>
  <Override PartName="/ppt/slides/slide39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71.xml" ContentType="application/vnd.openxmlformats-officedocument.presentationml.slide+xml"/>
  <Override PartName="/ppt/slides/slide3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80.xml" ContentType="application/vnd.openxmlformats-officedocument.presentationml.slide+xml"/>
  <Override PartName="/ppt/slides/slide63.xml" ContentType="application/vnd.openxmlformats-officedocument.presentationml.slide+xml"/>
  <Override PartName="/ppt/slides/slide79.xml" ContentType="application/vnd.openxmlformats-officedocument.presentationml.slide+xml"/>
  <Override PartName="/ppt/slides/slide46.xml" ContentType="application/vnd.openxmlformats-officedocument.presentationml.slide+xml"/>
  <Override PartName="/ppt/slides/slide72.xml" ContentType="application/vnd.openxmlformats-officedocument.presentationml.slide+xml"/>
  <Override PartName="/ppt/slides/slide29.xml" ContentType="application/vnd.openxmlformats-officedocument.presentationml.slide+xml"/>
  <Override PartName="/ppt/slides/slide55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Default Extension="bin" ContentType="application/vnd.openxmlformats-officedocument.presentationml.printerSettings"/>
  <Override PartName="/ppt/slides/slide70.xml" ContentType="application/vnd.openxmlformats-officedocument.presentationml.slide+xml"/>
  <Override PartName="/ppt/slides/slide31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>
  <p:sldMasterIdLst>
    <p:sldMasterId id="2147483696" r:id="rId1"/>
  </p:sldMasterIdLst>
  <p:sldIdLst>
    <p:sldId id="256" r:id="rId2"/>
    <p:sldId id="260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449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5" r:id="rId63"/>
    <p:sldId id="326" r:id="rId64"/>
    <p:sldId id="327" r:id="rId65"/>
    <p:sldId id="328" r:id="rId66"/>
    <p:sldId id="329" r:id="rId67"/>
    <p:sldId id="330" r:id="rId68"/>
    <p:sldId id="331" r:id="rId69"/>
    <p:sldId id="332" r:id="rId70"/>
    <p:sldId id="333" r:id="rId71"/>
    <p:sldId id="334" r:id="rId72"/>
    <p:sldId id="335" r:id="rId73"/>
    <p:sldId id="336" r:id="rId74"/>
    <p:sldId id="337" r:id="rId75"/>
    <p:sldId id="338" r:id="rId76"/>
    <p:sldId id="339" r:id="rId77"/>
    <p:sldId id="340" r:id="rId78"/>
    <p:sldId id="341" r:id="rId79"/>
    <p:sldId id="342" r:id="rId80"/>
    <p:sldId id="343" r:id="rId81"/>
    <p:sldId id="344" r:id="rId82"/>
    <p:sldId id="345" r:id="rId83"/>
    <p:sldId id="346" r:id="rId84"/>
    <p:sldId id="347" r:id="rId85"/>
    <p:sldId id="348" r:id="rId8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40C0"/>
    <a:srgbClr val="FF9900"/>
    <a:srgbClr val="FFFF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vertBarState="maximized">
    <p:restoredLeft sz="24563" autoAdjust="0"/>
    <p:restoredTop sz="94660"/>
  </p:normalViewPr>
  <p:slideViewPr>
    <p:cSldViewPr>
      <p:cViewPr varScale="1">
        <p:scale>
          <a:sx n="154" d="100"/>
          <a:sy n="154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5CBF3C-B5D4-45D3-814B-4F56304CFD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2626A7-CCC6-4D62-88BD-FB660080B9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1D6354-CCA1-4949-A4D0-E96A82FF72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7815C-E9B4-4EDF-8EBF-5FB412B4D8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D8E47-2B8B-49A8-8221-E47012F47B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24F5A-C8C6-42C4-987D-D1F8348D09C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7E0D73-D0FF-4B5A-A0B0-D38C59340F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094C8-0497-4B34-B638-2618F8FC32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814E2-D6B6-47B3-91C6-DC346BA36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A82E6-9645-4DF0-B784-1C4251217A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455F7-5B59-4B4F-8052-2013D0960B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 cstate="email">
            <a:alphaModFix amt="25000"/>
            <a:lum/>
          </a:blip>
          <a:srcRect/>
          <a:stretch>
            <a:fillRect l="-4000" t="-3000" r="-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E8F90-7123-489E-B8E9-35CE3FD71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4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gi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e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gif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jpe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jpe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jpe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e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jpe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e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e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jpe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jpe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e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9"/>
          <p:cNvSpPr>
            <a:spLocks noChangeArrowheads="1"/>
          </p:cNvSpPr>
          <p:nvPr/>
        </p:nvSpPr>
        <p:spPr bwMode="auto">
          <a:xfrm>
            <a:off x="762000" y="1981200"/>
            <a:ext cx="7696200" cy="3755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BCC ESL Program </a:t>
            </a:r>
          </a:p>
          <a:p>
            <a:pPr algn="ctr">
              <a:spcBef>
                <a:spcPct val="50000"/>
              </a:spcBef>
            </a:pPr>
            <a:r>
              <a:rPr lang="en-US" sz="6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US Culture Contest</a:t>
            </a:r>
          </a:p>
          <a:p>
            <a:pPr algn="ctr">
              <a:spcBef>
                <a:spcPct val="50000"/>
              </a:spcBef>
            </a:pPr>
            <a:r>
              <a:rPr lang="en-US" sz="66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Part 1</a:t>
            </a:r>
            <a:endParaRPr lang="en-US" sz="6600" b="1" i="1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838200"/>
            <a:ext cx="44958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During Prohibition a lot of alcohol was sold illegally.  What gangster became rich during this </a:t>
            </a:r>
            <a:r>
              <a:rPr lang="en-US" sz="4000" dirty="0" smtClean="0"/>
              <a:t>time?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Al </a:t>
            </a:r>
            <a:r>
              <a:rPr lang="en-US" sz="4000" dirty="0"/>
              <a:t>Capone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5890" name="Picture 2" descr="https://encrypted-tbn2.gstatic.com/images?q=tbn:ANd9GcRlHJsXdDj92duNqqLR6ppt82cEEWmPZZH1N5i2zxTpPyiaRiUGU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590800"/>
            <a:ext cx="2895600" cy="269290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maximum number of years that someone can be president of the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8 years  (two four-year terms)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914400"/>
            <a:ext cx="3733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Which amendment allows citizens the right to own a gun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The 2nd amendment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63842" name="Picture 2" descr="http://www.secondamendsports.com/picts/ic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2209800"/>
            <a:ext cx="4038600" cy="28098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disease did the Europeans who arrived in the New World in the 17th century bring with them that killed many Native Americans</a:t>
            </a:r>
            <a:r>
              <a:rPr lang="en-US" sz="40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smallpox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Africans were brought to the United States as slaves.  In which part of the United States was slavery common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Southern states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066800"/>
            <a:ext cx="3886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Which war ended slavery in the United States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The Civil War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60770" name="Picture 2" descr="http://upload.wikimedia.org/wikipedia/commons/thumb/c/c5/US_map_1864_Civil_War_divisions.svg/800px-US_map_1864_Civil_War_divisions.svg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1808" y="3124200"/>
            <a:ext cx="4492192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1371600"/>
            <a:ext cx="4191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When did the Civil War begin? When did it end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It began in 1861 and ended in 1865.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jonathanturley.files.wordpress.com/2012/06/279_civil-war-soldiers2ee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676400"/>
            <a:ext cx="3737074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2514600"/>
            <a:ext cx="69342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Many immigrants came from Europe to the United States in the 19th century by ship.  Where did they land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at Ellis Island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63842" name="Picture 2" descr="http://t1.gstatic.com/images?q=tbn:ANd9GcT8A-RQUyG_jhpVFQk1nBzbv_aNr5gdI9sH8-DvSOToQVTH_4R_IA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762000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685800"/>
            <a:ext cx="3810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Many Chinese came to California during the 19th century.  What kinds of jobs did they do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Mining and building the railroad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57698" name="Picture 2" descr="http://2.bp.blogspot.com/-SgswkSDQTig/T1T6gKoJfDI/AAAAAAAAAAo/1yle7KsS1wU/s1600/459railroadwork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2057400"/>
            <a:ext cx="4181475" cy="2838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09600"/>
            <a:ext cx="4038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kind of work did many of the slaves do in the South before the </a:t>
            </a:r>
            <a:r>
              <a:rPr lang="en-US" sz="3600" dirty="0" smtClean="0"/>
              <a:t>Civil </a:t>
            </a:r>
            <a:r>
              <a:rPr lang="en-US" sz="3600" dirty="0"/>
              <a:t>W</a:t>
            </a:r>
            <a:r>
              <a:rPr lang="en-US" sz="3600" dirty="0" smtClean="0"/>
              <a:t>ar?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They worked in the fields picking cotton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56676" name="Picture 4" descr="http://3.bp.blogspot.com/_dsEAS3ZfORk/SgBRIk-ywNI/AAAAAAAACBk/3_3o41TgzI4/s400/Cotton+Picker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524000"/>
            <a:ext cx="38100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609600"/>
            <a:ext cx="33528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</a:rPr>
              <a:t>How many English colonies were there in North America in the 17th century? 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endParaRPr lang="en-US" sz="4400" dirty="0" smtClean="0">
              <a:solidFill>
                <a:srgbClr val="002060"/>
              </a:solidFill>
            </a:endParaRPr>
          </a:p>
          <a:p>
            <a:pPr algn="ctr"/>
            <a:r>
              <a:rPr lang="en-US" sz="4400" dirty="0" smtClean="0">
                <a:solidFill>
                  <a:srgbClr val="002060"/>
                </a:solidFill>
              </a:rPr>
              <a:t>13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5106" name="Picture 2" descr="http://www.homtv.net/resources/photos/map_ov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46814" y="228600"/>
            <a:ext cx="3897186" cy="6420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457200"/>
            <a:ext cx="35814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president was assassinated at the end of the Civil War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Abraham Lincoln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5650" name="Picture 2" descr="http://upload.wikimedia.org/wikipedia/commons/thumb/1/1b/Abraham_Lincoln_November_1863.jpg/220px-Abraham_Lincoln_November_186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447800"/>
            <a:ext cx="2711824" cy="3352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killed President Lincoln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John Wilkes Booth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990600"/>
            <a:ext cx="441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During the 19th century, which section of the country had more manufacturing, the North </a:t>
            </a:r>
            <a:r>
              <a:rPr lang="en-US" sz="3600" dirty="0" smtClean="0"/>
              <a:t>or </a:t>
            </a:r>
            <a:r>
              <a:rPr lang="en-US" sz="3600" dirty="0"/>
              <a:t>the South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/>
              <a:t>The North</a:t>
            </a:r>
            <a:endParaRPr lang="en-US" sz="3600" dirty="0">
              <a:solidFill>
                <a:srgbClr val="002060"/>
              </a:solidFill>
            </a:endParaRPr>
          </a:p>
        </p:txBody>
      </p:sp>
      <p:pic>
        <p:nvPicPr>
          <p:cNvPr id="153602" name="Picture 2" descr="http://globalprep.wikispaces.com/file/view/industrial-revolution.jpg/205228674/industrial-revolu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066800"/>
            <a:ext cx="3800661" cy="281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609601"/>
            <a:ext cx="8077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was the name of the laws passed after the Civil War that created a system of segregation between blacks and whites in the South</a:t>
            </a:r>
            <a:r>
              <a:rPr lang="en-US" sz="32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Jim Crow Laws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52578" name="Picture 2" descr="http://i471.photobucket.com/albums/rr71/lanethibodeaux_photo/JimCrow_wtr_ft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38400" y="3429000"/>
            <a:ext cx="4724400" cy="2990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762000"/>
            <a:ext cx="3352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In the 1950s a famous Supreme Court case ended segregation.  What was the name of this case</a:t>
            </a:r>
            <a:r>
              <a:rPr lang="en-US" sz="3200" dirty="0" smtClean="0"/>
              <a:t>?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Brown versus Board of Education</a:t>
            </a:r>
          </a:p>
          <a:p>
            <a:pPr algn="ctr">
              <a:buFont typeface="Arial" pitchFamily="34" charset="0"/>
              <a:buChar char="•"/>
            </a:pPr>
            <a:endParaRPr lang="en-US" sz="1600" dirty="0">
              <a:solidFill>
                <a:srgbClr val="002060"/>
              </a:solidFill>
            </a:endParaRPr>
          </a:p>
        </p:txBody>
      </p:sp>
      <p:pic>
        <p:nvPicPr>
          <p:cNvPr id="151554" name="Picture 2" descr="http://1.yukozimo.com/nt/5151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1295400"/>
            <a:ext cx="4457700" cy="3581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3733800"/>
            <a:ext cx="7467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/>
              <a:t>Which neighborhood in the US has the largest new Year Parade outside of Asia?</a:t>
            </a:r>
          </a:p>
          <a:p>
            <a:pPr algn="ctr"/>
            <a:endParaRPr lang="en-US" sz="3200" dirty="0"/>
          </a:p>
          <a:p>
            <a:pPr algn="ctr"/>
            <a:r>
              <a:rPr lang="en-US" sz="3600" dirty="0" smtClean="0"/>
              <a:t>San Francisco Chinatown</a:t>
            </a:r>
            <a:endParaRPr lang="en-US" sz="3600" dirty="0"/>
          </a:p>
        </p:txBody>
      </p:sp>
      <p:pic>
        <p:nvPicPr>
          <p:cNvPr id="190466" name="Picture 2" descr="http://i4.ytimg.com/vi/xSxzGon5Xmg/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07776" y="609600"/>
            <a:ext cx="5378824" cy="304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143000"/>
            <a:ext cx="3657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ctr" hangingPunct="1"/>
            <a:r>
              <a:rPr lang="en-US" sz="4400" dirty="0"/>
              <a:t>When was gold discovered in California</a:t>
            </a:r>
            <a:r>
              <a:rPr lang="en-US" sz="4400" dirty="0" smtClean="0"/>
              <a:t>?</a:t>
            </a:r>
          </a:p>
          <a:p>
            <a:pPr algn="ctr" eaLnBrk="1" fontAlgn="ctr" hangingPunct="1"/>
            <a:endParaRPr lang="en-US" sz="4400" dirty="0"/>
          </a:p>
          <a:p>
            <a:pPr algn="ctr" eaLnBrk="1" fontAlgn="ctr" hangingPunct="1"/>
            <a:r>
              <a:rPr lang="en-US" sz="4400" dirty="0"/>
              <a:t>1848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9506" name="Picture 2" descr="http://www.parks.ca.gov/pages/1081/images/goldp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2133600"/>
            <a:ext cx="3192517" cy="2571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447800"/>
            <a:ext cx="3810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happened in </a:t>
            </a:r>
            <a:r>
              <a:rPr lang="en-US" sz="3600" dirty="0" smtClean="0"/>
              <a:t>San Francisco in </a:t>
            </a:r>
            <a:r>
              <a:rPr lang="en-US" sz="3600" dirty="0"/>
              <a:t>1906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 Great Earthquake and fire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53602" name="Picture 2" descr="http://t0.gstatic.com/images?q=tbn:ANd9GcRo2FD8pWU8zIeT03totcmxEbs8vIgkpUPlPfWf2PvYkOvjddtIG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57800" y="1676400"/>
            <a:ext cx="3627793" cy="29051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533400"/>
            <a:ext cx="6934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Who was president during the Great Depression in the 1930s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Franklin Roosevelt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52578" name="Picture 2" descr="http://t2.gstatic.com/images?q=tbn:ANd9GcQw-MabqSirVTUO6pjptQIp_s4Q-cO4WINTwZEcajSCvIcFabe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3505200"/>
            <a:ext cx="4505325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2819400"/>
            <a:ext cx="69342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was the name of the program President Roosevelt introduced during the Great Depression to build infrastructure and the economy</a:t>
            </a:r>
            <a:r>
              <a:rPr lang="en-US" sz="3200" dirty="0" smtClean="0"/>
              <a:t>?</a:t>
            </a:r>
          </a:p>
          <a:p>
            <a:pPr algn="ctr"/>
            <a:endParaRPr lang="en-US" sz="3200" dirty="0"/>
          </a:p>
          <a:p>
            <a:pPr algn="ctr"/>
            <a:r>
              <a:rPr lang="en-US" sz="3600" dirty="0"/>
              <a:t>The New Deal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6434" name="Picture 2" descr="http://upload.wikimedia.org/wikipedia/commons/thumb/6/67/NewDeal.jpg/350px-NewDe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457200"/>
            <a:ext cx="3333750" cy="22764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When did the colonial leaders sign the Declaration of Independence? </a:t>
            </a:r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July 4, 1776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609600"/>
            <a:ext cx="693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American city is associated with the movie industry</a:t>
            </a:r>
            <a:r>
              <a:rPr lang="en-US" sz="4000" dirty="0" smtClean="0"/>
              <a:t>?</a:t>
            </a:r>
          </a:p>
          <a:p>
            <a:pPr algn="r"/>
            <a:endParaRPr lang="en-US" sz="4000" dirty="0"/>
          </a:p>
          <a:p>
            <a:pPr algn="r"/>
            <a:r>
              <a:rPr lang="en-US" sz="4000" dirty="0" smtClean="0"/>
              <a:t> (Los Angeles)</a:t>
            </a:r>
            <a:endParaRPr lang="en-US" sz="4000" dirty="0"/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49506" name="Picture 2" descr="http://t3.gstatic.com/images?q=tbn:ANd9GcTZUt9Gp0zhHPS3_1qHSjKfT-mX0FsKgju1ivgJqx2Lak4GiFRS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590800"/>
            <a:ext cx="2838450" cy="1609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9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1371600"/>
            <a:ext cx="42672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American city is famous for the automobile industry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Detroit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43362" name="Picture 2" descr="https://encrypted-tbn1.gstatic.com/images?q=tbn:ANd9GcQ2vDbHxcWNmXtnmM1UOmTqCli4NVCFhvht6qNempxLh58CHNGF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>
            <a:off x="4876800" y="2743200"/>
            <a:ext cx="3619500" cy="2550103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7315200" y="3505200"/>
            <a:ext cx="381000" cy="38100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762001"/>
            <a:ext cx="70104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Which is the largest state in the continental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Texas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2338" name="Picture 2" descr="https://encrypted-tbn1.gstatic.com/images?q=tbn:ANd9GcRPjypeXNBhsE11mQ6n2USsjsbOxGmegmry_ajicEqKFlnjNHZ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3810000"/>
            <a:ext cx="3276600" cy="3276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457200"/>
            <a:ext cx="3352800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longest river in the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Mississippi River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41314" name="Picture 2" descr="http://www.johnweeks.com/river_mississippi/map_us_mis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286000"/>
            <a:ext cx="4038822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838200"/>
            <a:ext cx="31242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city in the United States was devastated by Hurricane Katrina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New Orleans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40290" name="Picture 2" descr="http://upload.wikimedia.org/wikipedia/commons/3/3f/Hurricane_Katrina_hits_New_Orleans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1905000"/>
            <a:ext cx="3915781" cy="32607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609600"/>
            <a:ext cx="32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In which state is gambling legal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Nevada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9266" name="Picture 2" descr="http://www.especially4utours.com/wp-content/uploads/2013/02/PS_Gaming_Main-ne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990600"/>
            <a:ext cx="3784448" cy="2209800"/>
          </a:xfrm>
          <a:prstGeom prst="rect">
            <a:avLst/>
          </a:prstGeom>
          <a:noFill/>
        </p:spPr>
      </p:pic>
      <p:pic>
        <p:nvPicPr>
          <p:cNvPr id="139268" name="Picture 4" descr="http://upload.wikimedia.org/wikipedia/commons/thumb/b/ba/Nevada_in_United_States.svg/270px-Nevada_in_United_States.svg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00" y="3581400"/>
            <a:ext cx="3505200" cy="21680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533400"/>
            <a:ext cx="342900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is the name of Oakland’s professional baseball team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the Oakland A’s</a:t>
            </a:r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8242" name="Picture 2" descr="http://www.skinit.com/assets/seo/jumbo_shot/1131493_jumbo_shot/oakland-athletics-game-bal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19600" y="2057400"/>
            <a:ext cx="3997858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1143000"/>
            <a:ext cx="3886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capital of California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Sacramento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7218" name="Picture 2" descr="http://www.cvent.com/a/rfp/images/DestinationGuide/all-venues-dg-head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95800" y="1828800"/>
            <a:ext cx="4048125" cy="26193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990600"/>
            <a:ext cx="4267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American President was assassinated in 1963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John </a:t>
            </a:r>
            <a:r>
              <a:rPr lang="en-US" sz="4400" dirty="0" smtClean="0"/>
              <a:t>F. </a:t>
            </a:r>
            <a:r>
              <a:rPr lang="en-US" sz="4400" dirty="0"/>
              <a:t>Kennedy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6194" name="Picture 2" descr="http://furiousmiles.com/wp-content/uploads/2012/05/jfk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76800" y="1676400"/>
            <a:ext cx="3654425" cy="2683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killed John F Kennedy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Lee Harvey Oswald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6194" name="Picture 2" descr="https://encrypted-tbn1.gstatic.com/images?q=tbn:ANd9GcReQRTNH_bKoF3eIuot-TPsYdP4Qs67msgRqfIJwxx0VtffI4Sfk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3886200"/>
            <a:ext cx="2133600" cy="21336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762000"/>
            <a:ext cx="3581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was the first president of the United States? 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George </a:t>
            </a:r>
            <a:r>
              <a:rPr lang="en-US" sz="4400" dirty="0"/>
              <a:t>Washington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2034" name="Picture 2" descr="https://encrypted-tbn1.gstatic.com/images?q=tbn:ANd9GcSS7PW7DNTDoBNIuYHJI3qQgO6M4llNpyNoj7ZOK3P-5aQlfFF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81600" y="3810000"/>
            <a:ext cx="2638425" cy="1733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0" y="762000"/>
            <a:ext cx="29718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How did Martin </a:t>
            </a:r>
            <a:r>
              <a:rPr lang="en-US" sz="4000" dirty="0"/>
              <a:t>Luther </a:t>
            </a:r>
            <a:r>
              <a:rPr lang="en-US" sz="4000" dirty="0" smtClean="0"/>
              <a:t>King Jr. die?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He was assassinated </a:t>
            </a:r>
            <a:r>
              <a:rPr lang="en-US" sz="4000" dirty="0" smtClean="0"/>
              <a:t>in 1968</a:t>
            </a:r>
            <a:endParaRPr lang="en-US" sz="4000" dirty="0"/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34146" name="Picture 2" descr="http://deafroc.files.wordpress.com/2011/01/mlk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10000" y="2362200"/>
            <a:ext cx="5029200" cy="3771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990600"/>
            <a:ext cx="411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was president of the United States before Obama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George </a:t>
            </a:r>
            <a:r>
              <a:rPr lang="en-US" sz="4400" dirty="0" smtClean="0"/>
              <a:t>W. Bush</a:t>
            </a:r>
            <a:endParaRPr lang="en-US" sz="4400" dirty="0"/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3122" name="Picture 2" descr="http://lestermillman.com/yahoo_site_admin/assets/images/GWB_portrait.117121401_st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638800" y="1676400"/>
            <a:ext cx="2717176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609600"/>
            <a:ext cx="31242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Who was president of the United States before George </a:t>
            </a:r>
            <a:r>
              <a:rPr lang="en-US" sz="4000" dirty="0" smtClean="0"/>
              <a:t>W. Bush?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Bill Clinton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2098" name="Picture 2" descr="http://www.inquisitr.com/wp-content/2012/05/bill-clint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1828800"/>
            <a:ext cx="4114800" cy="27408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685800"/>
            <a:ext cx="3124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many Supreme Court justices are there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9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1074" name="Picture 2" descr="http://www.theblaze.com/wp-content/uploads/2012/10/ap-supreme-court-new-term_001-4_3_r5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8200" y="2743200"/>
            <a:ext cx="3581400" cy="269726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long can a Supreme Court justice keep </a:t>
            </a:r>
            <a:r>
              <a:rPr lang="en-US" sz="4400" dirty="0" smtClean="0"/>
              <a:t>his/her </a:t>
            </a:r>
            <a:r>
              <a:rPr lang="en-US" sz="4400" dirty="0"/>
              <a:t>job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for life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Are immigrants eligible to run for president of the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No.  To be president you have to be born here.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Are judges to the Supreme Court elected or appointed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They are appointed by the president.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Are immigrants eligible to run for governor or other offices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Yes. (In fact the former governor of California was Arnold Schwarzenegger.)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4572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former movie actor became president of the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Ronald Reagan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1074" name="Picture 2" descr="http://www.ronaldreagan.com/index_images/greatest_american_reaga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86200" y="4038600"/>
            <a:ext cx="1905000" cy="24669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1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685800"/>
            <a:ext cx="69342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do we call the lowest hourly rate of pay allowed by law</a:t>
            </a:r>
            <a:r>
              <a:rPr lang="en-US" sz="4400" dirty="0" smtClean="0"/>
              <a:t>?</a:t>
            </a:r>
          </a:p>
        </p:txBody>
      </p:sp>
      <p:pic>
        <p:nvPicPr>
          <p:cNvPr id="124930" name="Picture 2" descr="http://2.bp.blogspot.com/-6PKbN9gWNco/TeaCcgDbQXI/AAAAAAAABIk/QqIXuf3sd5A/s1600/minimum+wage%25281%2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62200" y="2971800"/>
            <a:ext cx="3962400" cy="29718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43000" y="838200"/>
            <a:ext cx="3276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many stars are there on the American flag today? </a:t>
            </a:r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50</a:t>
            </a:r>
            <a:endParaRPr lang="en-US" sz="4400" dirty="0"/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71010" name="Picture 2" descr="https://encrypted-tbn3.gstatic.com/images?q=tbn:ANd9GcQRXAyu31h6dGVYJ7skSECaPmLx8q982MImq9HrCLcO0MPVLXZ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273629"/>
            <a:ext cx="3810000" cy="337457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32004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wrote the Declaration of Independence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Thomas Jefferson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9026" name="Picture 2" descr="http://thespeechatimeforchoosing.files.wordpress.com/2012/07/declaration_of_independenc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09800" y="457200"/>
            <a:ext cx="4524375" cy="25336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609600"/>
            <a:ext cx="4267200" cy="5334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act in 1964 prohibited segregation in schools and public places and prohibited discrimination by employers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 Civil Rights Act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22882" name="Picture 2" descr="http://georgiainfo.galileo.usg.edu/tdgh-feb/LBJ%20Signing%20Civil%20Rights%20Act%20196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2133600"/>
            <a:ext cx="4000500" cy="3200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838200"/>
            <a:ext cx="3657600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Which act in 1965 gave the federal government the power to make sure that African-Americans were allowed to vote in elections</a:t>
            </a:r>
            <a:r>
              <a:rPr lang="en-US" sz="32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 Voting Rights Act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21858" name="Picture 2" descr="http://colorlines.com/assets_c/2012/11/voting_rights_111412-thumb-640xauto-717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057400"/>
            <a:ext cx="3886200" cy="247303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4572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Who said the words, “… I have a dream my four little children will one day live in a nation where they will not be judged by the color of their skin but by the content of their character</a:t>
            </a:r>
            <a:r>
              <a:rPr lang="en-US" sz="4000" dirty="0" smtClean="0"/>
              <a:t>?”</a:t>
            </a:r>
          </a:p>
          <a:p>
            <a:endParaRPr lang="en-US" sz="4000" dirty="0"/>
          </a:p>
          <a:p>
            <a:r>
              <a:rPr lang="en-US" sz="4400" dirty="0"/>
              <a:t>Dr. Martin Luther </a:t>
            </a:r>
            <a:r>
              <a:rPr lang="en-US" sz="4400" dirty="0" smtClean="0"/>
              <a:t>                    King</a:t>
            </a:r>
            <a:r>
              <a:rPr lang="en-US" sz="4400" dirty="0"/>
              <a:t>, Jr.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5954" name="Picture 2" descr="https://encrypted-tbn2.gstatic.com/images?q=tbn:ANd9GcTBZSCQLjpM6fDlW8TV6IZ1WC7OiWqYfpqgYa59B3S5iLZVPM-0R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3886200"/>
            <a:ext cx="2286000" cy="20002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685800"/>
            <a:ext cx="6934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Which organization was established in 1961 to fight for equal rights for women</a:t>
            </a:r>
            <a:r>
              <a:rPr lang="en-US" sz="3600" dirty="0" smtClean="0"/>
              <a:t>?</a:t>
            </a:r>
          </a:p>
        </p:txBody>
      </p:sp>
      <p:pic>
        <p:nvPicPr>
          <p:cNvPr id="119810" name="Picture 2" descr="http://profile.ak.fbcdn.net/hprofile-ak-snc6/s160x160/6260_103629041951_3558267_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19400" y="2438400"/>
            <a:ext cx="3581400" cy="35814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is the term used to describe policies and actions that help to reverse the effects of current and past discrimination</a:t>
            </a:r>
            <a:r>
              <a:rPr lang="en-US" sz="40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Affirmative Action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685800"/>
            <a:ext cx="29718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law passed in 1990 supports the rights of disabled people</a:t>
            </a:r>
            <a:r>
              <a:rPr lang="en-US" sz="4400" dirty="0" smtClean="0"/>
              <a:t>?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7762" name="Picture 2" descr="http://www.hempfest.org/wp-content/uploads/2012/05/ada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799" y="1219200"/>
            <a:ext cx="4315407" cy="42291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57200" y="381000"/>
            <a:ext cx="7848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is the name of the period in history (1929-1940) when economic activity slowed dramatically, prices fell, and people lost their jobs</a:t>
            </a:r>
            <a:r>
              <a:rPr lang="en-US" sz="4000" dirty="0" smtClean="0"/>
              <a:t>?</a:t>
            </a:r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1858" name="Picture 2" descr="http://c457332.r32.cf2.rackcdn.com/wp-content/uploads/2009/03/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90800" y="3352800"/>
            <a:ext cx="4191000" cy="27527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7620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do we call the first ten amendments to the constitution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The Bill of Rights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20836" name="Picture 4" descr="https://encrypted-tbn0.gstatic.com/images?q=tbn:ANd9GcTKS2OS6v6Ao__p7mIORuT_y_feELKtgApL_giqbPo1X8oxvmQOO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9000" y="4343400"/>
            <a:ext cx="2524125" cy="18097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90600" y="2971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name for the lands Native Americans were forced onto</a:t>
            </a:r>
            <a:r>
              <a:rPr lang="en-US" sz="4400" dirty="0" smtClean="0"/>
              <a:t>?</a:t>
            </a:r>
          </a:p>
          <a:p>
            <a:pPr algn="ctr"/>
            <a:endParaRPr lang="en-US" dirty="0"/>
          </a:p>
          <a:p>
            <a:pPr algn="ctr"/>
            <a:r>
              <a:rPr lang="en-US" sz="4400" dirty="0" smtClean="0"/>
              <a:t>reservations</a:t>
            </a:r>
            <a:endParaRPr lang="en-US" sz="4400" dirty="0"/>
          </a:p>
        </p:txBody>
      </p:sp>
      <p:pic>
        <p:nvPicPr>
          <p:cNvPr id="119810" name="Picture 2" descr="http://classracegender.files.wordpress.com/2011/05/indian-reservati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33600" y="228600"/>
            <a:ext cx="4629150" cy="27432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762000"/>
            <a:ext cx="3810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are the names of the two houses of </a:t>
            </a:r>
            <a:r>
              <a:rPr lang="en-US" sz="4000" dirty="0" smtClean="0"/>
              <a:t>Congress?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The </a:t>
            </a:r>
            <a:r>
              <a:rPr lang="en-US" sz="4000" dirty="0"/>
              <a:t>Senate and the House of Representatives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69986" name="Picture 2" descr="http://img.jspace.com/obama_health_care_speech_to_joint_session_of_congress-jpeg-m-741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3581400"/>
            <a:ext cx="3638550" cy="2425700"/>
          </a:xfrm>
          <a:prstGeom prst="rect">
            <a:avLst/>
          </a:prstGeom>
          <a:noFill/>
        </p:spPr>
      </p:pic>
      <p:pic>
        <p:nvPicPr>
          <p:cNvPr id="169988" name="Picture 4" descr="http://blogs.kqed.org/election2012/files/2012/11/Senate_in_session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00600" y="685800"/>
            <a:ext cx="3543300" cy="2362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533400"/>
            <a:ext cx="6934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capital of the United States</a:t>
            </a:r>
            <a:r>
              <a:rPr lang="en-US" sz="4400" dirty="0" smtClean="0"/>
              <a:t>?</a:t>
            </a:r>
          </a:p>
        </p:txBody>
      </p:sp>
      <p:pic>
        <p:nvPicPr>
          <p:cNvPr id="118786" name="Picture 2" descr="http://geology.com/satellite/cities/map/washington-dc-map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19200" y="1905001"/>
            <a:ext cx="7459334" cy="4953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495800" y="609600"/>
            <a:ext cx="4419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was the name of the death march that killed 4,000 Cherokees in 1837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Trail of Tears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7762" name="Picture 2" descr="http://www.pbs.org/wgbh/aia/part4/images/4tear44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" y="1295400"/>
            <a:ext cx="3810000" cy="28575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381000"/>
            <a:ext cx="8077200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What was the name of the event that took place in New York in 1969 where gay people fought back against raiding police, inspiring the Gay Liberation Movement</a:t>
            </a:r>
            <a:r>
              <a:rPr lang="en-US" sz="3200" dirty="0" smtClean="0"/>
              <a:t>?</a:t>
            </a:r>
          </a:p>
          <a:p>
            <a:pPr algn="ctr"/>
            <a:endParaRPr lang="en-US" sz="1600" dirty="0"/>
          </a:p>
          <a:p>
            <a:pPr algn="ctr"/>
            <a:r>
              <a:rPr lang="en-US" sz="3200" dirty="0"/>
              <a:t>The Stonewall </a:t>
            </a:r>
            <a:r>
              <a:rPr lang="en-US" sz="3200" dirty="0" smtClean="0"/>
              <a:t>Riots</a:t>
            </a:r>
            <a:endParaRPr lang="en-US" sz="3600" dirty="0"/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115714" name="Picture 2" descr="http://aqurette.com/journal/assets_c/2009/06/stonewall_riot-thumb-550x278-117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0" y="3200400"/>
            <a:ext cx="6477000" cy="32738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0" y="533400"/>
            <a:ext cx="4191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Who was the openly gay San Francisco City Supervisor who was murdered by Dan White in 1978</a:t>
            </a:r>
            <a:r>
              <a:rPr lang="en-US" sz="4000" dirty="0" smtClean="0"/>
              <a:t>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/>
              <a:t>Harvey Milk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4690" name="Picture 2" descr="https://encrypted-tbn2.gstatic.com/images?q=tbn:ANd9GcSbNa9axWCY8o4ISxdjPJR3njmIRzCDVQ1nt6M2qPXNOchaIFkN1w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5800" y="990600"/>
            <a:ext cx="3300984" cy="3438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3400" y="609600"/>
            <a:ext cx="37338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Who </a:t>
            </a:r>
            <a:r>
              <a:rPr lang="en-US" sz="3200" dirty="0" smtClean="0"/>
              <a:t>is the man </a:t>
            </a:r>
            <a:r>
              <a:rPr lang="en-US" sz="3200" dirty="0"/>
              <a:t>whose videotaped beating by the Los Angeles Police Department during a traffic </a:t>
            </a:r>
            <a:r>
              <a:rPr lang="en-US" sz="3200" dirty="0" smtClean="0"/>
              <a:t>stop </a:t>
            </a:r>
            <a:r>
              <a:rPr lang="en-US" sz="3200" dirty="0"/>
              <a:t>led to the LA Riots in 1991</a:t>
            </a:r>
            <a:r>
              <a:rPr lang="en-US" sz="32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Rodney King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9570" name="Picture 2" descr="http://www.postnewsgroup.com/publishedcontent/wp-content/uploads/2012/06/Rodney-King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0600" y="2362200"/>
            <a:ext cx="3950428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533400"/>
            <a:ext cx="6934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famous student uprising began in the 1960s at UC Berkeley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Free Speech Movement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2642" name="Picture 2" descr="http://studentantiwar.blogs.brynmawr.edu/files/1970/01/savi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81200" y="2819400"/>
            <a:ext cx="4324350" cy="33935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85800" y="609600"/>
            <a:ext cx="4876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famous Oakland group, started at Merritt College, was important in the Black Power movement in the 1960s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 Black </a:t>
            </a:r>
            <a:r>
              <a:rPr lang="en-US" sz="3600" dirty="0" smtClean="0"/>
              <a:t>Panther Party</a:t>
            </a:r>
            <a:endParaRPr lang="en-US" sz="3600" dirty="0"/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1618" name="Picture 2" descr="http://upload.wikimedia.org/wikipedia/en/thumb/2/25/Black-Panther-Party-armed-guards-in-street-shotguns.jpg/220px-Black-Panther-Party-armed-guards-in-street-shotgu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1200" y="1447800"/>
            <a:ext cx="3182054" cy="3124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114800" y="838200"/>
            <a:ext cx="4648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was the first African American to play on a major league baseball team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Jackie Robinson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10594" name="Picture 2" descr="http://upload.wikimedia.org/wikipedia/commons/thumb/4/42/Jrobinson.jpg/240px-Jrobinso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219200"/>
            <a:ext cx="3537284" cy="28003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81000" y="609600"/>
            <a:ext cx="42672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was </a:t>
            </a:r>
            <a:r>
              <a:rPr lang="en-US" sz="4400" dirty="0" err="1"/>
              <a:t>Leadbelly</a:t>
            </a:r>
            <a:r>
              <a:rPr lang="en-US" sz="4400" dirty="0"/>
              <a:t> </a:t>
            </a:r>
            <a:r>
              <a:rPr lang="en-US" sz="4400" dirty="0" smtClean="0"/>
              <a:t>     (1885-1949)?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A famous American blues singer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5474" name="Picture 2" descr="http://www.folkalley.com/archives/leadbell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105400" y="2895600"/>
            <a:ext cx="2819400" cy="219349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762000"/>
            <a:ext cx="4038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Who was Billie Holiday (1915-1959)? </a:t>
            </a:r>
            <a:endParaRPr lang="en-US" sz="4400" dirty="0" smtClean="0"/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A famous American jazz singer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8546" name="Picture 2" descr="http://artsedge.kennedy-center.org/arts-days/april/%7E/media/ArtsEdge/Images/ArtsDays/04/4-07-a-billie-holiday.jpg?bc=ffffff&amp;dmc=0&amp;mw=300&amp;w=30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1676400"/>
            <a:ext cx="3467100" cy="260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Can the president of the United States pass </a:t>
            </a:r>
            <a:r>
              <a:rPr lang="en-US" sz="4400" dirty="0" smtClean="0"/>
              <a:t>laws?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No</a:t>
            </a:r>
            <a:endParaRPr lang="en-US" sz="4400" dirty="0"/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voting age for American citizens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18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762000"/>
            <a:ext cx="32766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legal drinking age for Americans</a:t>
            </a:r>
            <a:r>
              <a:rPr lang="en-US" sz="4400" dirty="0" smtClean="0"/>
              <a:t>?</a:t>
            </a:r>
            <a:endParaRPr lang="en-US" sz="4400" dirty="0"/>
          </a:p>
          <a:p>
            <a:pPr algn="ctr"/>
            <a:endParaRPr lang="en-US" sz="4400" dirty="0" smtClean="0"/>
          </a:p>
          <a:p>
            <a:pPr algn="ctr"/>
            <a:r>
              <a:rPr lang="en-US" sz="4400" dirty="0" smtClean="0"/>
              <a:t>21</a:t>
            </a:r>
            <a:endParaRPr lang="en-US" sz="4400" dirty="0"/>
          </a:p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3426" name="Picture 2" descr="https://encrypted-tbn3.gstatic.com/images?q=tbn:ANd9GcSMDb0nujrkZmchAQJWjer_G5DY2oVrvOHqX3wxXsDJcWVLZrBD"/>
          <p:cNvPicPr>
            <a:picLocks noChangeAspect="1" noChangeArrowheads="1"/>
          </p:cNvPicPr>
          <p:nvPr/>
        </p:nvPicPr>
        <p:blipFill>
          <a:blip r:embed="rId2" cstate="email"/>
          <a:srcRect l="10714" r="12500"/>
          <a:stretch>
            <a:fillRect/>
          </a:stretch>
        </p:blipFill>
        <p:spPr bwMode="auto">
          <a:xfrm>
            <a:off x="5105400" y="2209800"/>
            <a:ext cx="3276600" cy="283962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09600" y="685800"/>
            <a:ext cx="4191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When were the first fast-food restaurants opened in the US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The 1940’s</a:t>
            </a:r>
            <a:endParaRPr lang="en-US" sz="4400" dirty="0"/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05474" name="Picture 2" descr="http://www.delish.com/cm/delish/images/fd/mcdonalds-exterior-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53000" y="1066800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nickname of California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Golden State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nickname of </a:t>
            </a:r>
            <a:r>
              <a:rPr lang="en-US" sz="4400" dirty="0" smtClean="0"/>
              <a:t>the state of New </a:t>
            </a:r>
            <a:r>
              <a:rPr lang="en-US" sz="4400" dirty="0"/>
              <a:t>York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Empire State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457200"/>
            <a:ext cx="2667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What is the name of the American National Anthem</a:t>
            </a:r>
            <a:r>
              <a:rPr lang="en-US" sz="3600" dirty="0" smtClean="0"/>
              <a:t>?</a:t>
            </a:r>
          </a:p>
          <a:p>
            <a:pPr algn="ctr"/>
            <a:endParaRPr lang="en-US" sz="3600" dirty="0"/>
          </a:p>
          <a:p>
            <a:pPr algn="ctr"/>
            <a:r>
              <a:rPr lang="en-US" sz="3600" dirty="0"/>
              <a:t>The Star Spangled Banner</a:t>
            </a:r>
          </a:p>
          <a:p>
            <a:pPr algn="ctr">
              <a:buFont typeface="Arial" pitchFamily="34" charset="0"/>
              <a:buChar char="•"/>
            </a:pPr>
            <a:endParaRPr lang="en-US" sz="1800" dirty="0">
              <a:solidFill>
                <a:srgbClr val="002060"/>
              </a:solidFill>
            </a:endParaRPr>
          </a:p>
        </p:txBody>
      </p:sp>
      <p:pic>
        <p:nvPicPr>
          <p:cNvPr id="99330" name="Picture 2" descr="http://blogs.e-rockford.com/applesauce/files/2011/02/card00697_f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00" y="533400"/>
            <a:ext cx="3962400" cy="599260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762000"/>
            <a:ext cx="30480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motto of California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Eureka </a:t>
            </a:r>
            <a:r>
              <a:rPr lang="en-US" sz="4400" dirty="0" smtClean="0"/>
              <a:t>      (</a:t>
            </a:r>
            <a:r>
              <a:rPr lang="en-US" sz="4400" dirty="0"/>
              <a:t>I have found it)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8306" name="Picture 2" descr="http://4.bp.blogspot.com/_ZkBbP1qoUvc/TRpuMTzsU9I/AAAAAAAABdk/pTiUj0a7q-Q/s1600/ca-state-sea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981200"/>
            <a:ext cx="2695575" cy="2705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Name 3 Native American (Indian) </a:t>
            </a:r>
            <a:r>
              <a:rPr lang="en-US" sz="4400" dirty="0" smtClean="0"/>
              <a:t>tribes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(any 3) Sioux, Cherokee, Navajo, </a:t>
            </a:r>
            <a:r>
              <a:rPr lang="en-US" sz="4400" dirty="0" err="1"/>
              <a:t>Ohlone</a:t>
            </a:r>
            <a:r>
              <a:rPr lang="en-US" sz="4400" dirty="0"/>
              <a:t>, Apache, Blackfeet, Iroquois, Seminole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many states are there in the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50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3581401"/>
            <a:ext cx="76200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How many senators are there in the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2800" dirty="0"/>
          </a:p>
          <a:p>
            <a:pPr algn="ctr"/>
            <a:r>
              <a:rPr lang="en-US" sz="4400" dirty="0"/>
              <a:t>100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8306" name="Picture 2" descr="http://www.openlettersmonthly.com/issue/wp-content/uploads/2012/04/Senat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4600" y="533400"/>
            <a:ext cx="4629150" cy="300990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Which amendment guarantees citizens the freedom of </a:t>
            </a:r>
            <a:r>
              <a:rPr lang="en-US" sz="4400" dirty="0" smtClean="0"/>
              <a:t>speech?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 smtClean="0"/>
              <a:t>The 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amendment</a:t>
            </a:r>
            <a:endParaRPr lang="en-US" sz="4400" dirty="0"/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date is the birthday of the United States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July 4, 1776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was the name of the document that ended slavery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Emancipation Proclamation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19200" y="2819400"/>
            <a:ext cx="69342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do the 13 stripes on the US flag represent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first 13 colonies (now states</a:t>
            </a:r>
            <a:r>
              <a:rPr lang="en-US" sz="4400" dirty="0" smtClean="0"/>
              <a:t>)</a:t>
            </a:r>
            <a:endParaRPr lang="en-US" sz="4400" dirty="0"/>
          </a:p>
        </p:txBody>
      </p:sp>
      <p:pic>
        <p:nvPicPr>
          <p:cNvPr id="95234" name="Picture 2" descr="http://blogs.e-rockford.com/applesauce/files/2008/07/flag-america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0400" y="304800"/>
            <a:ext cx="3448050" cy="26003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71600" y="2667000"/>
            <a:ext cx="6934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Name the ship on which The Pilgrims traveled to America</a:t>
            </a:r>
            <a:r>
              <a:rPr lang="en-US" sz="4400" dirty="0" smtClean="0"/>
              <a:t>.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The Mayflower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94210" name="Picture 2" descr="http://www.alden.org/images/pilgrim_lore/mayflowercirc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81400" y="685800"/>
            <a:ext cx="2381250" cy="20478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What is the youngest age the President of the United States can be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35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295400" y="1447800"/>
            <a:ext cx="69342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In what month do American citizens vote for the President</a:t>
            </a:r>
            <a:r>
              <a:rPr lang="en-US" sz="4400" dirty="0" smtClean="0"/>
              <a:t>?</a:t>
            </a:r>
          </a:p>
          <a:p>
            <a:pPr algn="ctr"/>
            <a:endParaRPr lang="en-US" sz="4400" dirty="0"/>
          </a:p>
          <a:p>
            <a:pPr algn="ctr"/>
            <a:r>
              <a:rPr lang="en-US" sz="4400" dirty="0"/>
              <a:t>November</a:t>
            </a:r>
          </a:p>
          <a:p>
            <a:pPr algn="ctr">
              <a:buFont typeface="Arial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66800" y="457200"/>
            <a:ext cx="396240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The 18th amendment was called Prohibition. What did this amendment </a:t>
            </a:r>
            <a:r>
              <a:rPr lang="en-US" sz="4000" dirty="0" smtClean="0"/>
              <a:t>do?</a:t>
            </a:r>
          </a:p>
          <a:p>
            <a:pPr algn="ctr"/>
            <a:endParaRPr lang="en-US" sz="4000" dirty="0"/>
          </a:p>
          <a:p>
            <a:pPr algn="ctr"/>
            <a:r>
              <a:rPr lang="en-US" sz="4000" dirty="0" smtClean="0"/>
              <a:t>It </a:t>
            </a:r>
            <a:r>
              <a:rPr lang="en-US" sz="4000" dirty="0"/>
              <a:t>prohibited the sale of alcoholic </a:t>
            </a:r>
            <a:r>
              <a:rPr lang="en-US" sz="4000" dirty="0" smtClean="0"/>
              <a:t>beverages.</a:t>
            </a:r>
            <a:endParaRPr lang="en-US" sz="4000" dirty="0"/>
          </a:p>
          <a:p>
            <a:pPr algn="ctr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66914" name="Picture 2" descr="http://www.pathikbhatt.com/wp-content/uploads/2012/04/no-drinking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1981200"/>
            <a:ext cx="2667000" cy="28765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8304</TotalTime>
  <Words>1424</Words>
  <Application>Microsoft Macintosh PowerPoint</Application>
  <PresentationFormat>On-screen Show (4:3)</PresentationFormat>
  <Paragraphs>245</Paragraphs>
  <Slides>85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</vt:vector>
  </TitlesOfParts>
  <Company>Santa Maria Joint Union High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Chris Harmon</dc:creator>
  <cp:lastModifiedBy>Berkeley City College</cp:lastModifiedBy>
  <cp:revision>181</cp:revision>
  <dcterms:created xsi:type="dcterms:W3CDTF">2013-03-18T20:12:57Z</dcterms:created>
  <dcterms:modified xsi:type="dcterms:W3CDTF">2013-03-18T20:13:24Z</dcterms:modified>
</cp:coreProperties>
</file>