
<file path=[Content_Types].xml><?xml version="1.0" encoding="utf-8"?>
<Types xmlns="http://schemas.openxmlformats.org/package/2006/content-types">
  <Override PartName="/ppt/slides/slide45.xml" ContentType="application/vnd.openxmlformats-officedocument.presentationml.slide+xml"/>
  <Override PartName="/ppt/slides/slide53.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Default Extension="jpeg" ContentType="image/jpeg"/>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s/slide58.xml" ContentType="application/vnd.openxmlformats-officedocument.presentationml.slide+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slides/slide54.xml" ContentType="application/vnd.openxmlformats-officedocument.presentationml.slide+xml"/>
  <Override PartName="/ppt/tableStyles.xml" ContentType="application/vnd.openxmlformats-officedocument.presentationml.tableStyles+xml"/>
  <Override PartName="/ppt/slides/slide42.xml" ContentType="application/vnd.openxmlformats-officedocument.presentationml.slide+xml"/>
  <Override PartName="/ppt/slides/slide50.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39.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s/slide59.xml" ContentType="application/vnd.openxmlformats-officedocument.presentationml.slide+xml"/>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52.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slides/slide49.xml" ContentType="application/vnd.openxmlformats-officedocument.presentationml.slide+xml"/>
  <Override PartName="/ppt/slides/slide57.xml" ContentType="application/vnd.openxmlformats-officedocument.presentationml.slide+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handoutMasterIdLst>
    <p:handoutMasterId r:id="rId61"/>
  </p:handoutMasterIdLst>
  <p:sldIdLst>
    <p:sldId id="313" r:id="rId2"/>
    <p:sldId id="314" r:id="rId3"/>
    <p:sldId id="317" r:id="rId4"/>
    <p:sldId id="316" r:id="rId5"/>
    <p:sldId id="319" r:id="rId6"/>
    <p:sldId id="320" r:id="rId7"/>
    <p:sldId id="324" r:id="rId8"/>
    <p:sldId id="326" r:id="rId9"/>
    <p:sldId id="321" r:id="rId10"/>
    <p:sldId id="318" r:id="rId11"/>
    <p:sldId id="327" r:id="rId12"/>
    <p:sldId id="328" r:id="rId13"/>
    <p:sldId id="329" r:id="rId14"/>
    <p:sldId id="315" r:id="rId15"/>
    <p:sldId id="301" r:id="rId16"/>
    <p:sldId id="302" r:id="rId17"/>
    <p:sldId id="257" r:id="rId18"/>
    <p:sldId id="261" r:id="rId19"/>
    <p:sldId id="266" r:id="rId20"/>
    <p:sldId id="305" r:id="rId21"/>
    <p:sldId id="306" r:id="rId22"/>
    <p:sldId id="307" r:id="rId23"/>
    <p:sldId id="308" r:id="rId24"/>
    <p:sldId id="262" r:id="rId25"/>
    <p:sldId id="265" r:id="rId26"/>
    <p:sldId id="298" r:id="rId27"/>
    <p:sldId id="299" r:id="rId28"/>
    <p:sldId id="268" r:id="rId29"/>
    <p:sldId id="263" r:id="rId30"/>
    <p:sldId id="264" r:id="rId31"/>
    <p:sldId id="272" r:id="rId32"/>
    <p:sldId id="269" r:id="rId33"/>
    <p:sldId id="259" r:id="rId34"/>
    <p:sldId id="284" r:id="rId35"/>
    <p:sldId id="283" r:id="rId36"/>
    <p:sldId id="285" r:id="rId37"/>
    <p:sldId id="282" r:id="rId38"/>
    <p:sldId id="260" r:id="rId39"/>
    <p:sldId id="303" r:id="rId40"/>
    <p:sldId id="304" r:id="rId41"/>
    <p:sldId id="270" r:id="rId42"/>
    <p:sldId id="271" r:id="rId43"/>
    <p:sldId id="273" r:id="rId44"/>
    <p:sldId id="274" r:id="rId45"/>
    <p:sldId id="278" r:id="rId46"/>
    <p:sldId id="281" r:id="rId47"/>
    <p:sldId id="288" r:id="rId48"/>
    <p:sldId id="289" r:id="rId49"/>
    <p:sldId id="287" r:id="rId50"/>
    <p:sldId id="300" r:id="rId51"/>
    <p:sldId id="286" r:id="rId52"/>
    <p:sldId id="280" r:id="rId53"/>
    <p:sldId id="276" r:id="rId54"/>
    <p:sldId id="277" r:id="rId55"/>
    <p:sldId id="279" r:id="rId56"/>
    <p:sldId id="290" r:id="rId57"/>
    <p:sldId id="291" r:id="rId58"/>
    <p:sldId id="292" r:id="rId59"/>
    <p:sldId id="312"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clrMode="gray" frameSlides="1"/>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8755" autoAdjust="0"/>
    <p:restoredTop sz="98887" autoAdjust="0"/>
  </p:normalViewPr>
  <p:slideViewPr>
    <p:cSldViewPr>
      <p:cViewPr varScale="1">
        <p:scale>
          <a:sx n="116" d="100"/>
          <a:sy n="116" d="100"/>
        </p:scale>
        <p:origin x="-5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FD44D25-42D9-D440-96E6-3B0448BEB395}" type="datetimeFigureOut">
              <a:rPr lang="en-US" smtClean="0"/>
              <a:pPr/>
              <a:t>5/4/13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34A5BD-8950-C745-962F-1BAB2E47910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6C7BFAF-CA35-4C55-8992-FFFCD997D72F}" type="datetimeFigureOut">
              <a:rPr lang="en-US" smtClean="0"/>
              <a:pPr/>
              <a:t>5/4/13</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75AF5481-B7CF-4BC9-BBC7-12D931F2B87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6C7BFAF-CA35-4C55-8992-FFFCD997D72F}" type="datetimeFigureOut">
              <a:rPr lang="en-US" smtClean="0"/>
              <a:pPr/>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AF5481-B7CF-4BC9-BBC7-12D931F2B8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6C7BFAF-CA35-4C55-8992-FFFCD997D72F}" type="datetimeFigureOut">
              <a:rPr lang="en-US" smtClean="0"/>
              <a:pPr/>
              <a:t>5/4/13</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75AF5481-B7CF-4BC9-BBC7-12D931F2B87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6C7BFAF-CA35-4C55-8992-FFFCD997D72F}" type="datetimeFigureOut">
              <a:rPr lang="en-US" smtClean="0"/>
              <a:pPr/>
              <a:t>5/4/13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5AF5481-B7CF-4BC9-BBC7-12D931F2B878}"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6C7BFAF-CA35-4C55-8992-FFFCD997D72F}" type="datetimeFigureOut">
              <a:rPr lang="en-US" smtClean="0"/>
              <a:pPr/>
              <a:t>5/4/13</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75AF5481-B7CF-4BC9-BBC7-12D931F2B878}"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E6C7BFAF-CA35-4C55-8992-FFFCD997D72F}" type="datetimeFigureOut">
              <a:rPr lang="en-US" smtClean="0"/>
              <a:pPr/>
              <a:t>5/4/13</a:t>
            </a:fld>
            <a:endParaRPr lang="en-US"/>
          </a:p>
        </p:txBody>
      </p:sp>
      <p:sp>
        <p:nvSpPr>
          <p:cNvPr id="10" name="Slide Number Placeholder 9"/>
          <p:cNvSpPr>
            <a:spLocks noGrp="1"/>
          </p:cNvSpPr>
          <p:nvPr>
            <p:ph type="sldNum" sz="quarter" idx="16"/>
          </p:nvPr>
        </p:nvSpPr>
        <p:spPr/>
        <p:txBody>
          <a:bodyPr rtlCol="0"/>
          <a:lstStyle/>
          <a:p>
            <a:fld id="{75AF5481-B7CF-4BC9-BBC7-12D931F2B878}"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E6C7BFAF-CA35-4C55-8992-FFFCD997D72F}" type="datetimeFigureOut">
              <a:rPr lang="en-US" smtClean="0"/>
              <a:pPr/>
              <a:t>5/4/13</a:t>
            </a:fld>
            <a:endParaRPr lang="en-US"/>
          </a:p>
        </p:txBody>
      </p:sp>
      <p:sp>
        <p:nvSpPr>
          <p:cNvPr id="12" name="Slide Number Placeholder 11"/>
          <p:cNvSpPr>
            <a:spLocks noGrp="1"/>
          </p:cNvSpPr>
          <p:nvPr>
            <p:ph type="sldNum" sz="quarter" idx="16"/>
          </p:nvPr>
        </p:nvSpPr>
        <p:spPr/>
        <p:txBody>
          <a:bodyPr rtlCol="0"/>
          <a:lstStyle/>
          <a:p>
            <a:fld id="{75AF5481-B7CF-4BC9-BBC7-12D931F2B878}"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6C7BFAF-CA35-4C55-8992-FFFCD997D72F}" type="datetimeFigureOut">
              <a:rPr lang="en-US" smtClean="0"/>
              <a:pPr/>
              <a:t>5/4/13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75AF5481-B7CF-4BC9-BBC7-12D931F2B8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C7BFAF-CA35-4C55-8992-FFFCD997D72F}" type="datetimeFigureOut">
              <a:rPr lang="en-US" smtClean="0"/>
              <a:pPr/>
              <a:t>5/4/13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75AF5481-B7CF-4BC9-BBC7-12D931F2B8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C7BFAF-CA35-4C55-8992-FFFCD997D72F}" type="datetimeFigureOut">
              <a:rPr lang="en-US" smtClean="0"/>
              <a:pPr/>
              <a:t>5/4/13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75AF5481-B7CF-4BC9-BBC7-12D931F2B87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6C7BFAF-CA35-4C55-8992-FFFCD997D72F}" type="datetimeFigureOut">
              <a:rPr lang="en-US" smtClean="0"/>
              <a:pPr/>
              <a:t>5/4/13</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5AF5481-B7CF-4BC9-BBC7-12D931F2B878}"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6C7BFAF-CA35-4C55-8992-FFFCD997D72F}" type="datetimeFigureOut">
              <a:rPr lang="en-US" smtClean="0"/>
              <a:pPr/>
              <a:t>5/4/13</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75AF5481-B7CF-4BC9-BBC7-12D931F2B8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2.assist.org/maint/login.jsp"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asccc.org/sites/default/files/Curriculum-paper.pdf" TargetMode="External"/><Relationship Id="rId4" Type="http://schemas.openxmlformats.org/officeDocument/2006/relationships/hyperlink" Target="http://www2.assist.org/maint/login.jsp" TargetMode="External"/><Relationship Id="rId5" Type="http://schemas.openxmlformats.org/officeDocument/2006/relationships/hyperlink" Target="http://c-id.net" TargetMode="External"/><Relationship Id="rId6" Type="http://schemas.openxmlformats.org/officeDocument/2006/relationships/hyperlink" Target="http://curricunet.com/pccd" TargetMode="External"/><Relationship Id="rId1" Type="http://schemas.openxmlformats.org/officeDocument/2006/relationships/slideLayout" Target="../slideLayouts/slideLayout2.xml"/><Relationship Id="rId2" Type="http://schemas.openxmlformats.org/officeDocument/2006/relationships/hyperlink" Target="http://extranet.cccco.edu/Portals/1/AA/ProgramCourseApproval/PCAH_Final_July2012.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533400"/>
            <a:ext cx="6477000" cy="1828800"/>
          </a:xfrm>
        </p:spPr>
        <p:txBody>
          <a:bodyPr>
            <a:normAutofit/>
          </a:bodyPr>
          <a:lstStyle/>
          <a:p>
            <a:r>
              <a:rPr lang="en-US" dirty="0" smtClean="0"/>
              <a:t>Curriculum Review: planning ahead</a:t>
            </a:r>
            <a:endParaRPr lang="en-US" dirty="0"/>
          </a:p>
        </p:txBody>
      </p:sp>
      <p:sp>
        <p:nvSpPr>
          <p:cNvPr id="3" name="Subtitle 2"/>
          <p:cNvSpPr>
            <a:spLocks noGrp="1"/>
          </p:cNvSpPr>
          <p:nvPr>
            <p:ph type="subTitle" idx="1"/>
          </p:nvPr>
        </p:nvSpPr>
        <p:spPr/>
        <p:txBody>
          <a:bodyPr/>
          <a:lstStyle/>
          <a:p>
            <a:r>
              <a:rPr lang="en-US" dirty="0" smtClean="0"/>
              <a:t>Peralta Colleges Curriculum Process</a:t>
            </a:r>
            <a:endParaRPr lang="en-US" dirty="0"/>
          </a:p>
        </p:txBody>
      </p:sp>
      <p:sp>
        <p:nvSpPr>
          <p:cNvPr id="4" name="TextBox 3"/>
          <p:cNvSpPr txBox="1"/>
          <p:nvPr/>
        </p:nvSpPr>
        <p:spPr>
          <a:xfrm>
            <a:off x="1485900" y="3594100"/>
            <a:ext cx="4910419" cy="1754327"/>
          </a:xfrm>
          <a:prstGeom prst="rect">
            <a:avLst/>
          </a:prstGeom>
          <a:noFill/>
        </p:spPr>
        <p:txBody>
          <a:bodyPr wrap="none" rtlCol="0">
            <a:spAutoFit/>
          </a:bodyPr>
          <a:lstStyle/>
          <a:p>
            <a:r>
              <a:rPr lang="en-US" dirty="0" smtClean="0"/>
              <a:t>Main Contributors</a:t>
            </a:r>
          </a:p>
          <a:p>
            <a:endParaRPr lang="en-US" dirty="0" smtClean="0"/>
          </a:p>
          <a:p>
            <a:r>
              <a:rPr lang="en-US" dirty="0" smtClean="0"/>
              <a:t>Curriculum Chair, Amy </a:t>
            </a:r>
            <a:r>
              <a:rPr lang="en-US" dirty="0" err="1" smtClean="0"/>
              <a:t>Bohorquez</a:t>
            </a:r>
            <a:r>
              <a:rPr lang="en-US" dirty="0" smtClean="0"/>
              <a:t>, Laney College</a:t>
            </a:r>
          </a:p>
          <a:p>
            <a:r>
              <a:rPr lang="en-US" dirty="0" smtClean="0"/>
              <a:t>Curriculum Chair, Dylan Eret, Berkeley City College</a:t>
            </a:r>
          </a:p>
          <a:p>
            <a:r>
              <a:rPr lang="en-US" dirty="0" smtClean="0"/>
              <a:t>Curriculum Chair, Robert </a:t>
            </a:r>
            <a:r>
              <a:rPr lang="en-US" dirty="0" err="1" smtClean="0"/>
              <a:t>Brem</a:t>
            </a:r>
            <a:r>
              <a:rPr lang="en-US" dirty="0" smtClean="0"/>
              <a:t>, College of Alameda</a:t>
            </a:r>
          </a:p>
          <a:p>
            <a:r>
              <a:rPr lang="en-US" dirty="0" smtClean="0"/>
              <a:t>Curriculum Chair, Alexis Alexander, Merritt College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all this work end up?</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Our Local Curriculum Committee</a:t>
            </a:r>
            <a:endParaRPr lang="en-US" dirty="0"/>
          </a:p>
        </p:txBody>
      </p:sp>
      <p:pic>
        <p:nvPicPr>
          <p:cNvPr id="3" name="Picture 2"/>
          <p:cNvPicPr>
            <a:picLocks noChangeAspect="1"/>
          </p:cNvPicPr>
          <p:nvPr/>
        </p:nvPicPr>
        <p:blipFill>
          <a:blip r:embed="rId2"/>
          <a:stretch>
            <a:fillRect/>
          </a:stretch>
        </p:blipFill>
        <p:spPr>
          <a:xfrm>
            <a:off x="838200" y="2133600"/>
            <a:ext cx="5193669" cy="35146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Council on Instruction, Planning, and Development (CIPD</a:t>
            </a:r>
            <a:r>
              <a:rPr lang="en-US" sz="3600" dirty="0" smtClean="0"/>
              <a:t>): </a:t>
            </a:r>
            <a:r>
              <a:rPr lang="en-US" sz="3600" dirty="0" smtClean="0"/>
              <a:t>Meets once a month</a:t>
            </a:r>
            <a:endParaRPr lang="en-US" sz="3600" dirty="0"/>
          </a:p>
        </p:txBody>
      </p:sp>
      <p:pic>
        <p:nvPicPr>
          <p:cNvPr id="3" name="Picture 2"/>
          <p:cNvPicPr>
            <a:picLocks noChangeAspect="1"/>
          </p:cNvPicPr>
          <p:nvPr/>
        </p:nvPicPr>
        <p:blipFill>
          <a:blip r:embed="rId2"/>
          <a:stretch>
            <a:fillRect/>
          </a:stretch>
        </p:blipFill>
        <p:spPr>
          <a:xfrm>
            <a:off x="304800" y="1828800"/>
            <a:ext cx="6502400" cy="4876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Peralta Board of Trustees</a:t>
            </a:r>
            <a:endParaRPr lang="en-US" dirty="0"/>
          </a:p>
        </p:txBody>
      </p:sp>
      <p:pic>
        <p:nvPicPr>
          <p:cNvPr id="3" name="Picture 2"/>
          <p:cNvPicPr>
            <a:picLocks noChangeAspect="1"/>
          </p:cNvPicPr>
          <p:nvPr/>
        </p:nvPicPr>
        <p:blipFill>
          <a:blip r:embed="rId2"/>
          <a:stretch>
            <a:fillRect/>
          </a:stretch>
        </p:blipFill>
        <p:spPr>
          <a:xfrm>
            <a:off x="2286000" y="1981200"/>
            <a:ext cx="3962400" cy="39624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State Chancellor’s Office</a:t>
            </a:r>
            <a:endParaRPr lang="en-US" dirty="0"/>
          </a:p>
        </p:txBody>
      </p:sp>
      <p:pic>
        <p:nvPicPr>
          <p:cNvPr id="5" name="Picture 4"/>
          <p:cNvPicPr>
            <a:picLocks noChangeAspect="1"/>
          </p:cNvPicPr>
          <p:nvPr/>
        </p:nvPicPr>
        <p:blipFill>
          <a:blip r:embed="rId2"/>
          <a:stretch>
            <a:fillRect/>
          </a:stretch>
        </p:blipFill>
        <p:spPr>
          <a:xfrm>
            <a:off x="762000" y="1752600"/>
            <a:ext cx="7651750" cy="486929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153400" cy="1143000"/>
          </a:xfrm>
        </p:spPr>
        <p:txBody>
          <a:bodyPr>
            <a:normAutofit fontScale="90000"/>
          </a:bodyPr>
          <a:lstStyle/>
          <a:p>
            <a:r>
              <a:rPr lang="en-US" dirty="0" smtClean="0"/>
              <a:t>BCC Curriculum Committee Schedule: Spring 2013 (subject to change)</a:t>
            </a:r>
            <a:endParaRPr lang="en-US" dirty="0"/>
          </a:p>
        </p:txBody>
      </p:sp>
      <p:graphicFrame>
        <p:nvGraphicFramePr>
          <p:cNvPr id="4" name="Table 3"/>
          <p:cNvGraphicFramePr>
            <a:graphicFrameLocks noGrp="1"/>
          </p:cNvGraphicFramePr>
          <p:nvPr/>
        </p:nvGraphicFramePr>
        <p:xfrm>
          <a:off x="533400" y="2179321"/>
          <a:ext cx="8229599" cy="3670800"/>
        </p:xfrm>
        <a:graphic>
          <a:graphicData uri="http://schemas.openxmlformats.org/drawingml/2006/table">
            <a:tbl>
              <a:tblPr/>
              <a:tblGrid>
                <a:gridCol w="2631726"/>
                <a:gridCol w="2762587"/>
                <a:gridCol w="2835286"/>
              </a:tblGrid>
              <a:tr h="724819">
                <a:tc>
                  <a:txBody>
                    <a:bodyPr/>
                    <a:lstStyle/>
                    <a:p>
                      <a:pPr marL="0" marR="0" algn="ctr">
                        <a:spcBef>
                          <a:spcPts val="600"/>
                        </a:spcBef>
                        <a:spcAft>
                          <a:spcPts val="0"/>
                        </a:spcAft>
                      </a:pPr>
                      <a:r>
                        <a:rPr lang="en-US" sz="1600" b="1" dirty="0" smtClean="0">
                          <a:latin typeface="Arial"/>
                          <a:ea typeface="Times New Roman"/>
                          <a:cs typeface="Times New Roman"/>
                        </a:rPr>
                        <a:t>Deadlines</a:t>
                      </a:r>
                      <a:r>
                        <a:rPr lang="en-US" sz="1600" b="1" baseline="0" dirty="0" smtClean="0">
                          <a:latin typeface="Arial"/>
                          <a:ea typeface="Times New Roman"/>
                          <a:cs typeface="Times New Roman"/>
                        </a:rPr>
                        <a:t> to submit courses and programs within </a:t>
                      </a:r>
                      <a:r>
                        <a:rPr lang="en-US" sz="1600" b="1" baseline="0" dirty="0" err="1" smtClean="0">
                          <a:latin typeface="Arial"/>
                          <a:ea typeface="Times New Roman"/>
                          <a:cs typeface="Times New Roman"/>
                        </a:rPr>
                        <a:t>CurricUNET</a:t>
                      </a:r>
                      <a:endParaRPr lang="en-US" sz="16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b="1" dirty="0" smtClean="0">
                          <a:latin typeface="Arial"/>
                          <a:ea typeface="Times New Roman"/>
                          <a:cs typeface="Times New Roman"/>
                        </a:rPr>
                        <a:t>BCC Curriculum</a:t>
                      </a:r>
                      <a:r>
                        <a:rPr lang="en-US" sz="1600" b="1" baseline="0" dirty="0" smtClean="0">
                          <a:latin typeface="Arial"/>
                          <a:ea typeface="Times New Roman"/>
                          <a:cs typeface="Times New Roman"/>
                        </a:rPr>
                        <a:t> Committee Meeting Times </a:t>
                      </a:r>
                      <a:endParaRPr lang="en-US" sz="16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b="1" dirty="0" smtClean="0">
                          <a:latin typeface="Arial"/>
                          <a:ea typeface="Times New Roman"/>
                          <a:cs typeface="Times New Roman"/>
                        </a:rPr>
                        <a:t>CIPD</a:t>
                      </a:r>
                      <a:r>
                        <a:rPr lang="en-US" sz="1600" b="1" baseline="0" dirty="0" smtClean="0">
                          <a:latin typeface="Arial"/>
                          <a:ea typeface="Times New Roman"/>
                          <a:cs typeface="Times New Roman"/>
                        </a:rPr>
                        <a:t> </a:t>
                      </a:r>
                      <a:r>
                        <a:rPr lang="en-US" sz="1600" b="1" dirty="0" smtClean="0">
                          <a:latin typeface="Arial"/>
                          <a:ea typeface="Times New Roman"/>
                          <a:cs typeface="Times New Roman"/>
                        </a:rPr>
                        <a:t>MEETING </a:t>
                      </a:r>
                      <a:r>
                        <a:rPr lang="en-US" sz="1600" b="1" dirty="0">
                          <a:latin typeface="Arial"/>
                          <a:ea typeface="Times New Roman"/>
                          <a:cs typeface="Times New Roman"/>
                        </a:rPr>
                        <a:t>DATE</a:t>
                      </a:r>
                      <a:endParaRPr lang="en-US" sz="16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919">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 January</a:t>
                      </a:r>
                      <a:r>
                        <a:rPr lang="en-US" sz="1400" b="1" baseline="0" dirty="0" smtClean="0">
                          <a:solidFill>
                            <a:srgbClr val="FF0000"/>
                          </a:solidFill>
                          <a:latin typeface="Arial"/>
                          <a:ea typeface="Times New Roman"/>
                          <a:cs typeface="Times New Roman"/>
                        </a:rPr>
                        <a:t> 10,</a:t>
                      </a:r>
                      <a:r>
                        <a:rPr lang="en-US" sz="1400" b="1" dirty="0" smtClean="0">
                          <a:solidFill>
                            <a:srgbClr val="FF0000"/>
                          </a:solidFill>
                          <a:latin typeface="Arial"/>
                          <a:ea typeface="Times New Roman"/>
                          <a:cs typeface="Times New Roman"/>
                        </a:rPr>
                        <a:t>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 January</a:t>
                      </a:r>
                      <a:r>
                        <a:rPr lang="en-US" sz="1400" b="1" baseline="0" dirty="0" smtClean="0">
                          <a:solidFill>
                            <a:srgbClr val="FF0000"/>
                          </a:solidFill>
                          <a:latin typeface="Arial"/>
                          <a:ea typeface="Times New Roman"/>
                          <a:cs typeface="Times New Roman"/>
                        </a:rPr>
                        <a:t> 24, 2013</a:t>
                      </a:r>
                      <a:endParaRPr lang="en-US" sz="1400" b="1" dirty="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 January 24,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 February</a:t>
                      </a:r>
                      <a:r>
                        <a:rPr lang="en-US" sz="1400" b="1" baseline="0" dirty="0" smtClean="0">
                          <a:solidFill>
                            <a:srgbClr val="FF0000"/>
                          </a:solidFill>
                          <a:latin typeface="Arial"/>
                          <a:ea typeface="Times New Roman"/>
                          <a:cs typeface="Times New Roman"/>
                        </a:rPr>
                        <a:t> 7,</a:t>
                      </a:r>
                      <a:r>
                        <a:rPr lang="en-US" sz="1400" b="1" dirty="0" smtClean="0">
                          <a:solidFill>
                            <a:srgbClr val="FF0000"/>
                          </a:solidFill>
                          <a:latin typeface="Arial"/>
                          <a:ea typeface="Times New Roman"/>
                          <a:cs typeface="Times New Roman"/>
                        </a:rPr>
                        <a:t> 2013</a:t>
                      </a:r>
                      <a:endParaRPr lang="en-US" sz="1400" b="1" dirty="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smtClean="0">
                          <a:latin typeface="Arial"/>
                          <a:ea typeface="Times New Roman"/>
                          <a:cs typeface="Times New Roman"/>
                        </a:rPr>
                        <a:t>February 4, 2013</a:t>
                      </a:r>
                    </a:p>
                    <a:p>
                      <a:pPr marL="0" marR="0">
                        <a:spcBef>
                          <a:spcPts val="0"/>
                        </a:spcBef>
                        <a:spcAft>
                          <a:spcPts val="0"/>
                        </a:spcAft>
                      </a:pPr>
                      <a:r>
                        <a:rPr lang="en-US" sz="1200" b="1" dirty="0" smtClean="0">
                          <a:latin typeface="Arial"/>
                          <a:ea typeface="Times New Roman"/>
                          <a:cs typeface="Times New Roman"/>
                        </a:rPr>
                        <a:t>March </a:t>
                      </a:r>
                      <a:r>
                        <a:rPr lang="en-US" sz="1200" b="1" dirty="0">
                          <a:latin typeface="Arial"/>
                          <a:ea typeface="Times New Roman"/>
                          <a:cs typeface="Times New Roman"/>
                        </a:rPr>
                        <a:t>4, 2013</a:t>
                      </a:r>
                      <a:r>
                        <a:rPr lang="en-US" sz="1200" dirty="0">
                          <a:latin typeface="Arial"/>
                          <a:ea typeface="Times New Roman"/>
                          <a:cs typeface="Times New Roman"/>
                        </a:rPr>
                        <a:t> </a:t>
                      </a:r>
                      <a:endParaRPr lang="en-US" sz="1200" dirty="0" smtClean="0">
                        <a:latin typeface="Arial"/>
                        <a:ea typeface="Times New Roman"/>
                        <a:cs typeface="Times New Roman"/>
                      </a:endParaRPr>
                    </a:p>
                    <a:p>
                      <a:pPr marL="0" marR="0">
                        <a:spcBef>
                          <a:spcPts val="0"/>
                        </a:spcBef>
                        <a:spcAft>
                          <a:spcPts val="0"/>
                        </a:spcAft>
                      </a:pPr>
                      <a:r>
                        <a:rPr lang="en-US" sz="1000" dirty="0" smtClean="0">
                          <a:latin typeface="Arial"/>
                          <a:ea typeface="Times New Roman"/>
                          <a:cs typeface="Times New Roman"/>
                        </a:rPr>
                        <a:t>(</a:t>
                      </a:r>
                      <a:r>
                        <a:rPr lang="en-US" sz="1000" dirty="0">
                          <a:latin typeface="Arial"/>
                          <a:ea typeface="Times New Roman"/>
                          <a:cs typeface="Times New Roman"/>
                        </a:rPr>
                        <a:t>last meeting for new </a:t>
                      </a:r>
                      <a:r>
                        <a:rPr lang="en-US" sz="1000" dirty="0" smtClean="0">
                          <a:latin typeface="Arial"/>
                          <a:ea typeface="Times New Roman"/>
                          <a:cs typeface="Times New Roman"/>
                        </a:rPr>
                        <a:t>programs </a:t>
                      </a:r>
                      <a:r>
                        <a:rPr lang="en-US" sz="1000" dirty="0">
                          <a:latin typeface="Arial"/>
                          <a:ea typeface="Times New Roman"/>
                          <a:cs typeface="Times New Roman"/>
                        </a:rPr>
                        <a:t>effective Summer/Fall 2013 to be approved)</a:t>
                      </a:r>
                      <a:endParaRPr lang="en-US" sz="12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2290">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 February</a:t>
                      </a:r>
                      <a:r>
                        <a:rPr lang="en-US" sz="1400" b="1" baseline="0" dirty="0" smtClean="0">
                          <a:solidFill>
                            <a:srgbClr val="FF0000"/>
                          </a:solidFill>
                          <a:latin typeface="Arial"/>
                          <a:ea typeface="Times New Roman"/>
                          <a:cs typeface="Times New Roman"/>
                        </a:rPr>
                        <a:t> 7,</a:t>
                      </a:r>
                      <a:r>
                        <a:rPr lang="en-US" sz="1400" b="1" dirty="0" smtClean="0">
                          <a:solidFill>
                            <a:srgbClr val="FF0000"/>
                          </a:solidFill>
                          <a:latin typeface="Arial"/>
                          <a:ea typeface="Times New Roman"/>
                          <a:cs typeface="Times New Roman"/>
                        </a:rPr>
                        <a:t>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 February</a:t>
                      </a:r>
                      <a:r>
                        <a:rPr lang="en-US" sz="1400" b="1" baseline="0" dirty="0" smtClean="0">
                          <a:solidFill>
                            <a:srgbClr val="FF0000"/>
                          </a:solidFill>
                          <a:latin typeface="Arial"/>
                          <a:ea typeface="Times New Roman"/>
                          <a:cs typeface="Times New Roman"/>
                        </a:rPr>
                        <a:t> 21</a:t>
                      </a:r>
                      <a:r>
                        <a:rPr lang="en-US" sz="1400" b="1" dirty="0" smtClean="0">
                          <a:solidFill>
                            <a:srgbClr val="FF0000"/>
                          </a:solidFill>
                          <a:latin typeface="Arial"/>
                          <a:ea typeface="Times New Roman"/>
                          <a:cs typeface="Times New Roman"/>
                        </a:rPr>
                        <a:t>, 2013</a:t>
                      </a:r>
                      <a:endParaRPr lang="en-US" sz="1400" b="1" dirty="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 February</a:t>
                      </a:r>
                      <a:r>
                        <a:rPr lang="en-US" sz="1400" b="1" baseline="0" dirty="0" smtClean="0">
                          <a:solidFill>
                            <a:srgbClr val="FF0000"/>
                          </a:solidFill>
                          <a:latin typeface="Arial"/>
                          <a:ea typeface="Times New Roman"/>
                          <a:cs typeface="Times New Roman"/>
                        </a:rPr>
                        <a:t> 21,</a:t>
                      </a:r>
                      <a:r>
                        <a:rPr lang="en-US" sz="1400" b="1" dirty="0" smtClean="0">
                          <a:solidFill>
                            <a:srgbClr val="FF0000"/>
                          </a:solidFill>
                          <a:latin typeface="Arial"/>
                          <a:ea typeface="Times New Roman"/>
                          <a:cs typeface="Times New Roman"/>
                        </a:rPr>
                        <a:t>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 March 7, 2013</a:t>
                      </a:r>
                      <a:endParaRPr lang="en-US" sz="1400" b="1" dirty="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Arial"/>
                          <a:ea typeface="Times New Roman"/>
                          <a:cs typeface="Times New Roman"/>
                        </a:rPr>
                        <a:t>April 1, 2013</a:t>
                      </a:r>
                      <a:r>
                        <a:rPr lang="en-US" sz="1200" dirty="0">
                          <a:latin typeface="Arial"/>
                          <a:ea typeface="Times New Roman"/>
                          <a:cs typeface="Times New Roman"/>
                        </a:rPr>
                        <a:t> </a:t>
                      </a:r>
                      <a:endParaRPr lang="en-US" sz="1200" dirty="0" smtClean="0">
                        <a:latin typeface="Arial"/>
                        <a:ea typeface="Times New Roman"/>
                        <a:cs typeface="Times New Roman"/>
                      </a:endParaRPr>
                    </a:p>
                    <a:p>
                      <a:pPr marL="0" marR="0">
                        <a:spcBef>
                          <a:spcPts val="0"/>
                        </a:spcBef>
                        <a:spcAft>
                          <a:spcPts val="0"/>
                        </a:spcAft>
                      </a:pPr>
                      <a:r>
                        <a:rPr lang="en-US" sz="1000" dirty="0" smtClean="0">
                          <a:latin typeface="Arial"/>
                          <a:ea typeface="Times New Roman"/>
                          <a:cs typeface="Times New Roman"/>
                        </a:rPr>
                        <a:t>(</a:t>
                      </a:r>
                      <a:r>
                        <a:rPr lang="en-US" sz="1000" dirty="0">
                          <a:latin typeface="Arial"/>
                          <a:ea typeface="Times New Roman"/>
                          <a:cs typeface="Times New Roman"/>
                        </a:rPr>
                        <a:t>last meeting for items for 2013-2015 Catalog including changes/adjustments to programs to be presented)</a:t>
                      </a:r>
                      <a:endParaRPr lang="en-US" sz="12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8560">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a:t>
                      </a:r>
                      <a:r>
                        <a:rPr lang="en-US" sz="1400" b="1" baseline="0" dirty="0" smtClean="0">
                          <a:solidFill>
                            <a:srgbClr val="FF0000"/>
                          </a:solidFill>
                          <a:latin typeface="Arial"/>
                          <a:ea typeface="Times New Roman"/>
                          <a:cs typeface="Times New Roman"/>
                        </a:rPr>
                        <a:t> March 7</a:t>
                      </a:r>
                      <a:r>
                        <a:rPr lang="en-US" sz="1400" b="1" dirty="0" smtClean="0">
                          <a:solidFill>
                            <a:srgbClr val="FF0000"/>
                          </a:solidFill>
                          <a:latin typeface="Arial"/>
                          <a:ea typeface="Times New Roman"/>
                          <a:cs typeface="Times New Roman"/>
                        </a:rPr>
                        <a:t>,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a:t>
                      </a:r>
                      <a:r>
                        <a:rPr lang="en-US" sz="1400" b="1" baseline="0" dirty="0" smtClean="0">
                          <a:solidFill>
                            <a:srgbClr val="FF0000"/>
                          </a:solidFill>
                          <a:latin typeface="Arial"/>
                          <a:ea typeface="Times New Roman"/>
                          <a:cs typeface="Times New Roman"/>
                        </a:rPr>
                        <a:t> March 21</a:t>
                      </a:r>
                      <a:r>
                        <a:rPr lang="en-US" sz="1400" b="1" dirty="0" smtClean="0">
                          <a:solidFill>
                            <a:srgbClr val="FF0000"/>
                          </a:solidFill>
                          <a:latin typeface="Arial"/>
                          <a:ea typeface="Times New Roman"/>
                          <a:cs typeface="Times New Roman"/>
                        </a:rPr>
                        <a:t>,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 April 4, 2013</a:t>
                      </a:r>
                      <a:endParaRPr lang="en-US" sz="1400" b="1" dirty="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a:t>
                      </a:r>
                      <a:r>
                        <a:rPr lang="en-US" sz="1400" b="1" baseline="0" dirty="0" smtClean="0">
                          <a:solidFill>
                            <a:srgbClr val="FF0000"/>
                          </a:solidFill>
                          <a:latin typeface="Arial"/>
                          <a:ea typeface="Times New Roman"/>
                          <a:cs typeface="Times New Roman"/>
                        </a:rPr>
                        <a:t> March 21, 2013</a:t>
                      </a:r>
                      <a:endParaRPr lang="en-US" sz="1400" b="1" dirty="0" smtClean="0">
                        <a:solidFill>
                          <a:srgbClr val="FF0000"/>
                        </a:solidFill>
                        <a:latin typeface="Arial"/>
                        <a:ea typeface="Times New Roman"/>
                        <a:cs typeface="Times New Roman"/>
                      </a:endParaRPr>
                    </a:p>
                    <a:p>
                      <a:pPr marL="0" marR="0" algn="ctr">
                        <a:spcBef>
                          <a:spcPts val="0"/>
                        </a:spcBef>
                        <a:spcAft>
                          <a:spcPts val="0"/>
                        </a:spcAft>
                      </a:pPr>
                      <a:r>
                        <a:rPr lang="en-US" sz="1400" b="1" dirty="0" smtClean="0">
                          <a:solidFill>
                            <a:srgbClr val="FF0000"/>
                          </a:solidFill>
                          <a:latin typeface="Arial"/>
                          <a:ea typeface="Times New Roman"/>
                          <a:cs typeface="Times New Roman"/>
                        </a:rPr>
                        <a:t>Thursday, April 4, 2013</a:t>
                      </a:r>
                    </a:p>
                    <a:p>
                      <a:pPr marL="0" marR="0" algn="ctr">
                        <a:spcBef>
                          <a:spcPts val="0"/>
                        </a:spcBef>
                        <a:spcAft>
                          <a:spcPts val="0"/>
                        </a:spcAft>
                      </a:pPr>
                      <a:r>
                        <a:rPr lang="en-US" sz="1400" b="1" dirty="0" smtClean="0">
                          <a:solidFill>
                            <a:srgbClr val="FF0000"/>
                          </a:solidFill>
                          <a:latin typeface="Arial"/>
                          <a:ea typeface="Times New Roman"/>
                          <a:cs typeface="Times New Roman"/>
                        </a:rPr>
                        <a:t>Thursday,</a:t>
                      </a:r>
                      <a:r>
                        <a:rPr lang="en-US" sz="1400" b="1" baseline="0" dirty="0" smtClean="0">
                          <a:solidFill>
                            <a:srgbClr val="FF0000"/>
                          </a:solidFill>
                          <a:latin typeface="Arial"/>
                          <a:ea typeface="Times New Roman"/>
                          <a:cs typeface="Times New Roman"/>
                        </a:rPr>
                        <a:t> April 18, 2013</a:t>
                      </a:r>
                      <a:endParaRPr lang="en-US" sz="1400" b="1" dirty="0" smtClean="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b="1" dirty="0" smtClean="0">
                        <a:latin typeface="Arial"/>
                        <a:ea typeface="Times New Roman"/>
                        <a:cs typeface="Times New Roman"/>
                      </a:endParaRPr>
                    </a:p>
                    <a:p>
                      <a:pPr marL="0" marR="0">
                        <a:spcBef>
                          <a:spcPts val="0"/>
                        </a:spcBef>
                        <a:spcAft>
                          <a:spcPts val="0"/>
                        </a:spcAft>
                      </a:pPr>
                      <a:r>
                        <a:rPr lang="en-US" sz="1200" b="1" dirty="0" smtClean="0">
                          <a:latin typeface="Arial"/>
                          <a:ea typeface="Times New Roman"/>
                          <a:cs typeface="Times New Roman"/>
                        </a:rPr>
                        <a:t>April</a:t>
                      </a:r>
                      <a:r>
                        <a:rPr lang="en-US" sz="1200" b="1" baseline="0" dirty="0" smtClean="0">
                          <a:latin typeface="Arial"/>
                          <a:ea typeface="Times New Roman"/>
                          <a:cs typeface="Times New Roman"/>
                        </a:rPr>
                        <a:t> 22, 2013</a:t>
                      </a:r>
                    </a:p>
                    <a:p>
                      <a:pPr marL="0" marR="0">
                        <a:spcBef>
                          <a:spcPts val="0"/>
                        </a:spcBef>
                        <a:spcAft>
                          <a:spcPts val="0"/>
                        </a:spcAft>
                      </a:pPr>
                      <a:endParaRPr lang="en-US" sz="1200" b="1" baseline="0" dirty="0" smtClean="0">
                        <a:latin typeface="Arial"/>
                        <a:ea typeface="Times New Roman"/>
                        <a:cs typeface="Times New Roman"/>
                      </a:endParaRPr>
                    </a:p>
                    <a:p>
                      <a:pPr marL="0" marR="0">
                        <a:spcBef>
                          <a:spcPts val="0"/>
                        </a:spcBef>
                        <a:spcAft>
                          <a:spcPts val="0"/>
                        </a:spcAft>
                      </a:pPr>
                      <a:r>
                        <a:rPr lang="en-US" sz="1200" b="1" dirty="0" smtClean="0">
                          <a:latin typeface="Arial"/>
                          <a:ea typeface="Times New Roman"/>
                          <a:cs typeface="Times New Roman"/>
                        </a:rPr>
                        <a:t>May </a:t>
                      </a:r>
                      <a:r>
                        <a:rPr lang="en-US" sz="1200" b="1" dirty="0">
                          <a:latin typeface="Arial"/>
                          <a:ea typeface="Times New Roman"/>
                          <a:cs typeface="Times New Roman"/>
                        </a:rPr>
                        <a:t>6, 2013</a:t>
                      </a:r>
                      <a:r>
                        <a:rPr lang="en-US" sz="1200" dirty="0">
                          <a:latin typeface="Arial"/>
                          <a:ea typeface="Times New Roman"/>
                          <a:cs typeface="Times New Roman"/>
                        </a:rPr>
                        <a:t> </a:t>
                      </a:r>
                      <a:endParaRPr lang="en-US" sz="1200" dirty="0" smtClean="0">
                        <a:latin typeface="Arial"/>
                        <a:ea typeface="Times New Roman"/>
                        <a:cs typeface="Times New Roman"/>
                      </a:endParaRPr>
                    </a:p>
                    <a:p>
                      <a:pPr marL="0" marR="0">
                        <a:spcBef>
                          <a:spcPts val="0"/>
                        </a:spcBef>
                        <a:spcAft>
                          <a:spcPts val="0"/>
                        </a:spcAft>
                      </a:pPr>
                      <a:r>
                        <a:rPr lang="en-US" sz="1000" dirty="0" smtClean="0">
                          <a:latin typeface="Arial"/>
                          <a:ea typeface="Times New Roman"/>
                          <a:cs typeface="Times New Roman"/>
                        </a:rPr>
                        <a:t>(</a:t>
                      </a:r>
                      <a:r>
                        <a:rPr lang="en-US" sz="1000" dirty="0">
                          <a:latin typeface="Arial"/>
                          <a:ea typeface="Times New Roman"/>
                          <a:cs typeface="Times New Roman"/>
                        </a:rPr>
                        <a:t>GE Subcommittee report due)</a:t>
                      </a:r>
                      <a:endParaRPr lang="en-US" sz="12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3400">
                <a:tc>
                  <a:txBody>
                    <a:bodyPr/>
                    <a:lstStyle/>
                    <a:p>
                      <a:pPr marL="0" marR="0" algn="ctr">
                        <a:spcBef>
                          <a:spcPts val="0"/>
                        </a:spcBef>
                        <a:spcAft>
                          <a:spcPts val="0"/>
                        </a:spcAft>
                      </a:pPr>
                      <a:r>
                        <a:rPr lang="en-US" sz="1400" b="1" dirty="0" smtClean="0">
                          <a:solidFill>
                            <a:srgbClr val="FF0000"/>
                          </a:solidFill>
                          <a:latin typeface="Arial"/>
                          <a:ea typeface="Times New Roman"/>
                          <a:cs typeface="Times New Roman"/>
                        </a:rPr>
                        <a:t>Thursday,</a:t>
                      </a:r>
                      <a:r>
                        <a:rPr lang="en-US" sz="1400" b="1" baseline="0" dirty="0" smtClean="0">
                          <a:solidFill>
                            <a:srgbClr val="FF0000"/>
                          </a:solidFill>
                          <a:latin typeface="Arial"/>
                          <a:ea typeface="Times New Roman"/>
                          <a:cs typeface="Times New Roman"/>
                        </a:rPr>
                        <a:t> April 18, 2013</a:t>
                      </a:r>
                      <a:endParaRPr lang="en-US" sz="1400" b="1" dirty="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smtClean="0">
                        <a:solidFill>
                          <a:srgbClr val="FF0000"/>
                        </a:solidFill>
                        <a:latin typeface="Arial"/>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Arial"/>
                          <a:ea typeface="Times New Roman"/>
                          <a:cs typeface="Times New Roman"/>
                        </a:rPr>
                        <a:t>Thursday,</a:t>
                      </a:r>
                      <a:r>
                        <a:rPr lang="en-US" sz="1400" b="1" baseline="0" dirty="0" smtClean="0">
                          <a:solidFill>
                            <a:srgbClr val="FF0000"/>
                          </a:solidFill>
                          <a:latin typeface="Arial"/>
                          <a:ea typeface="Times New Roman"/>
                          <a:cs typeface="Times New Roman"/>
                        </a:rPr>
                        <a:t> May 2, 2013</a:t>
                      </a:r>
                      <a:endParaRPr lang="en-US" sz="1400" b="1" dirty="0" smtClean="0">
                        <a:solidFill>
                          <a:srgbClr val="FF0000"/>
                        </a:solidFill>
                        <a:latin typeface="Arial"/>
                        <a:ea typeface="Times New Roman"/>
                        <a:cs typeface="Times New Roman"/>
                      </a:endParaRPr>
                    </a:p>
                    <a:p>
                      <a:pPr marL="0" marR="0" algn="ctr">
                        <a:spcBef>
                          <a:spcPts val="0"/>
                        </a:spcBef>
                        <a:spcAft>
                          <a:spcPts val="0"/>
                        </a:spcAft>
                      </a:pPr>
                      <a:endParaRPr lang="en-US" sz="1400" b="1" dirty="0" smtClean="0">
                        <a:solidFill>
                          <a:srgbClr val="FF0000"/>
                        </a:solidFill>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smtClean="0">
                        <a:latin typeface="Arial"/>
                        <a:ea typeface="Times New Roman"/>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a:ea typeface="Times New Roman"/>
                          <a:cs typeface="Times New Roman"/>
                        </a:rPr>
                        <a:t>September 9, 2013</a:t>
                      </a:r>
                      <a:r>
                        <a:rPr lang="en-US" sz="1200" dirty="0" smtClean="0">
                          <a:latin typeface="Arial"/>
                          <a:ea typeface="Times New Roman"/>
                          <a:cs typeface="Times New Roman"/>
                        </a:rPr>
                        <a:t> </a:t>
                      </a:r>
                    </a:p>
                    <a:p>
                      <a:pPr marL="0" marR="0">
                        <a:spcBef>
                          <a:spcPts val="0"/>
                        </a:spcBef>
                        <a:spcAft>
                          <a:spcPts val="0"/>
                        </a:spcAft>
                      </a:pPr>
                      <a:endParaRPr lang="en-US" sz="12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TextBox 6"/>
          <p:cNvSpPr txBox="1"/>
          <p:nvPr/>
        </p:nvSpPr>
        <p:spPr>
          <a:xfrm>
            <a:off x="609600" y="1600200"/>
            <a:ext cx="8229600" cy="584776"/>
          </a:xfrm>
          <a:prstGeom prst="rect">
            <a:avLst/>
          </a:prstGeom>
          <a:solidFill>
            <a:srgbClr val="FF6600"/>
          </a:solidFill>
          <a:ln>
            <a:solidFill>
              <a:schemeClr val="tx1"/>
            </a:solidFill>
          </a:ln>
        </p:spPr>
        <p:txBody>
          <a:bodyPr wrap="square" rtlCol="0">
            <a:spAutoFit/>
          </a:bodyPr>
          <a:lstStyle/>
          <a:p>
            <a:pPr algn="ctr"/>
            <a:r>
              <a:rPr lang="en-US" sz="1600" b="1" dirty="0" smtClean="0">
                <a:latin typeface="Arial"/>
                <a:ea typeface="Times New Roman"/>
                <a:cs typeface="Times New Roman"/>
              </a:rPr>
              <a:t>BCC Curriculum Committee meetings will be held </a:t>
            </a:r>
          </a:p>
          <a:p>
            <a:pPr algn="ctr"/>
            <a:r>
              <a:rPr lang="en-US" sz="1600" b="1" dirty="0" smtClean="0">
                <a:latin typeface="Arial"/>
                <a:ea typeface="Times New Roman"/>
                <a:cs typeface="Times New Roman"/>
              </a:rPr>
              <a:t>in the TLC on the third floor from 10:00am – 12:00pm.</a:t>
            </a:r>
            <a:endParaRPr lang="en-US" sz="1600" dirty="0"/>
          </a:p>
        </p:txBody>
      </p:sp>
      <p:sp>
        <p:nvSpPr>
          <p:cNvPr id="8" name="TextBox 7"/>
          <p:cNvSpPr txBox="1"/>
          <p:nvPr/>
        </p:nvSpPr>
        <p:spPr>
          <a:xfrm>
            <a:off x="533400" y="5715000"/>
            <a:ext cx="8229600" cy="830997"/>
          </a:xfrm>
          <a:prstGeom prst="rect">
            <a:avLst/>
          </a:prstGeom>
          <a:solidFill>
            <a:srgbClr val="FFFF00"/>
          </a:solidFill>
          <a:ln>
            <a:solidFill>
              <a:schemeClr val="tx1"/>
            </a:solidFill>
          </a:ln>
        </p:spPr>
        <p:txBody>
          <a:bodyPr wrap="square" rtlCol="0">
            <a:spAutoFit/>
          </a:bodyPr>
          <a:lstStyle/>
          <a:p>
            <a:r>
              <a:rPr lang="en-US" sz="1600" dirty="0" smtClean="0">
                <a:latin typeface="Arial"/>
                <a:ea typeface="Times New Roman"/>
                <a:cs typeface="Times New Roman"/>
              </a:rPr>
              <a:t>*</a:t>
            </a:r>
            <a:r>
              <a:rPr lang="en-US" sz="1600" dirty="0" smtClean="0"/>
              <a:t>Any curriculum reviewed must have been entered in the </a:t>
            </a:r>
            <a:r>
              <a:rPr lang="en-US" sz="1600" dirty="0" err="1" smtClean="0"/>
              <a:t>CurricUNET</a:t>
            </a:r>
            <a:r>
              <a:rPr lang="en-US" sz="1600" dirty="0" smtClean="0"/>
              <a:t> system several weeks prior to the meeting date and must have received the appropriate approvals within the system’s work flow. In other words, it should have reached the Curriculum Committee Chair step (after Tech Review).</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CIPD Schedule 2012-2013</a:t>
            </a:r>
            <a:endParaRPr lang="en-US" dirty="0"/>
          </a:p>
        </p:txBody>
      </p:sp>
      <p:graphicFrame>
        <p:nvGraphicFramePr>
          <p:cNvPr id="4" name="Table 3"/>
          <p:cNvGraphicFramePr>
            <a:graphicFrameLocks noGrp="1"/>
          </p:cNvGraphicFramePr>
          <p:nvPr/>
        </p:nvGraphicFramePr>
        <p:xfrm>
          <a:off x="381000" y="1676400"/>
          <a:ext cx="8458200" cy="4474673"/>
        </p:xfrm>
        <a:graphic>
          <a:graphicData uri="http://schemas.openxmlformats.org/drawingml/2006/table">
            <a:tbl>
              <a:tblPr/>
              <a:tblGrid>
                <a:gridCol w="2704830"/>
                <a:gridCol w="2839326"/>
                <a:gridCol w="2914044"/>
              </a:tblGrid>
              <a:tr h="255731">
                <a:tc>
                  <a:txBody>
                    <a:bodyPr/>
                    <a:lstStyle/>
                    <a:p>
                      <a:pPr marL="0" marR="0" algn="ctr">
                        <a:spcBef>
                          <a:spcPts val="600"/>
                        </a:spcBef>
                        <a:spcAft>
                          <a:spcPts val="0"/>
                        </a:spcAft>
                      </a:pPr>
                      <a:r>
                        <a:rPr lang="en-US" sz="1600" b="1" dirty="0">
                          <a:latin typeface="Arial"/>
                          <a:ea typeface="Times New Roman"/>
                          <a:cs typeface="Times New Roman"/>
                        </a:rPr>
                        <a:t>MEETING DATE</a:t>
                      </a:r>
                      <a:endParaRPr lang="en-US" sz="16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b="1">
                          <a:latin typeface="Arial"/>
                          <a:ea typeface="Times New Roman"/>
                          <a:cs typeface="Times New Roman"/>
                        </a:rPr>
                        <a:t>AGENDA MATERIALS DUE</a:t>
                      </a:r>
                      <a:endParaRPr lang="en-US" sz="160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b="1" dirty="0">
                          <a:latin typeface="Arial"/>
                          <a:ea typeface="Times New Roman"/>
                          <a:cs typeface="Times New Roman"/>
                        </a:rPr>
                        <a:t>AGENDA MATERIALS SENT</a:t>
                      </a:r>
                      <a:endParaRPr lang="en-US" sz="16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469">
                <a:tc>
                  <a:txBody>
                    <a:bodyPr/>
                    <a:lstStyle/>
                    <a:p>
                      <a:pPr marL="0" marR="0">
                        <a:spcBef>
                          <a:spcPts val="0"/>
                        </a:spcBef>
                        <a:spcAft>
                          <a:spcPts val="0"/>
                        </a:spcAft>
                      </a:pPr>
                      <a:r>
                        <a:rPr lang="en-US" sz="1400" b="1" dirty="0">
                          <a:latin typeface="Arial"/>
                          <a:ea typeface="Times New Roman"/>
                          <a:cs typeface="Times New Roman"/>
                        </a:rPr>
                        <a:t>February 4, 2013</a:t>
                      </a:r>
                      <a:endParaRPr lang="en-US" sz="14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a:latin typeface="Arial"/>
                          <a:ea typeface="Times New Roman"/>
                          <a:cs typeface="Times New Roman"/>
                        </a:rPr>
                        <a:t>January 22, 2013</a:t>
                      </a: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January 28, 2013</a:t>
                      </a: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5759">
                <a:tc>
                  <a:txBody>
                    <a:bodyPr/>
                    <a:lstStyle/>
                    <a:p>
                      <a:pPr marL="0" marR="0">
                        <a:spcBef>
                          <a:spcPts val="0"/>
                        </a:spcBef>
                        <a:spcAft>
                          <a:spcPts val="0"/>
                        </a:spcAft>
                      </a:pPr>
                      <a:r>
                        <a:rPr lang="en-US" sz="1400" b="1" dirty="0">
                          <a:latin typeface="Arial"/>
                          <a:ea typeface="Times New Roman"/>
                          <a:cs typeface="Times New Roman"/>
                        </a:rPr>
                        <a:t>March 4, 2013</a:t>
                      </a:r>
                      <a:r>
                        <a:rPr lang="en-US" sz="1400" dirty="0">
                          <a:latin typeface="Arial"/>
                          <a:ea typeface="Times New Roman"/>
                          <a:cs typeface="Times New Roman"/>
                        </a:rPr>
                        <a:t> </a:t>
                      </a:r>
                      <a:endParaRPr lang="en-US" sz="1400" dirty="0" smtClean="0">
                        <a:latin typeface="Arial"/>
                        <a:ea typeface="Times New Roman"/>
                        <a:cs typeface="Times New Roman"/>
                      </a:endParaRPr>
                    </a:p>
                    <a:p>
                      <a:pPr marL="0" marR="0">
                        <a:spcBef>
                          <a:spcPts val="0"/>
                        </a:spcBef>
                        <a:spcAft>
                          <a:spcPts val="0"/>
                        </a:spcAft>
                      </a:pPr>
                      <a:r>
                        <a:rPr lang="en-US" sz="1400" dirty="0" smtClean="0">
                          <a:latin typeface="Arial"/>
                          <a:ea typeface="Times New Roman"/>
                          <a:cs typeface="Times New Roman"/>
                        </a:rPr>
                        <a:t>(</a:t>
                      </a:r>
                      <a:r>
                        <a:rPr lang="en-US" sz="1400" dirty="0">
                          <a:latin typeface="Arial"/>
                          <a:ea typeface="Times New Roman"/>
                          <a:cs typeface="Times New Roman"/>
                        </a:rPr>
                        <a:t>last meeting for new programs  effective Summer/Fall 2013 to be approved)</a:t>
                      </a: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February 19, 2013</a:t>
                      </a: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February 25, 2013</a:t>
                      </a: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34441">
                <a:tc>
                  <a:txBody>
                    <a:bodyPr/>
                    <a:lstStyle/>
                    <a:p>
                      <a:pPr marL="0" marR="0">
                        <a:spcBef>
                          <a:spcPts val="0"/>
                        </a:spcBef>
                        <a:spcAft>
                          <a:spcPts val="0"/>
                        </a:spcAft>
                      </a:pPr>
                      <a:endParaRPr lang="en-US" sz="1400" b="1" dirty="0" smtClean="0">
                        <a:latin typeface="Arial"/>
                        <a:ea typeface="Times New Roman"/>
                        <a:cs typeface="Times New Roman"/>
                      </a:endParaRPr>
                    </a:p>
                    <a:p>
                      <a:pPr marL="0" marR="0">
                        <a:spcBef>
                          <a:spcPts val="0"/>
                        </a:spcBef>
                        <a:spcAft>
                          <a:spcPts val="0"/>
                        </a:spcAft>
                      </a:pPr>
                      <a:r>
                        <a:rPr lang="en-US" sz="1400" b="1" dirty="0" smtClean="0">
                          <a:latin typeface="Arial"/>
                          <a:ea typeface="Times New Roman"/>
                          <a:cs typeface="Times New Roman"/>
                        </a:rPr>
                        <a:t>April </a:t>
                      </a:r>
                      <a:r>
                        <a:rPr lang="en-US" sz="1400" b="1" dirty="0">
                          <a:latin typeface="Arial"/>
                          <a:ea typeface="Times New Roman"/>
                          <a:cs typeface="Times New Roman"/>
                        </a:rPr>
                        <a:t>1, 2013</a:t>
                      </a:r>
                      <a:r>
                        <a:rPr lang="en-US" sz="1400" dirty="0">
                          <a:latin typeface="Arial"/>
                          <a:ea typeface="Times New Roman"/>
                          <a:cs typeface="Times New Roman"/>
                        </a:rPr>
                        <a:t> </a:t>
                      </a:r>
                      <a:endParaRPr lang="en-US" sz="1400" dirty="0" smtClean="0">
                        <a:latin typeface="Arial"/>
                        <a:ea typeface="Times New Roman"/>
                        <a:cs typeface="Times New Roman"/>
                      </a:endParaRPr>
                    </a:p>
                    <a:p>
                      <a:pPr marL="0" marR="0">
                        <a:spcBef>
                          <a:spcPts val="0"/>
                        </a:spcBef>
                        <a:spcAft>
                          <a:spcPts val="0"/>
                        </a:spcAft>
                      </a:pPr>
                      <a:r>
                        <a:rPr lang="en-US" sz="1400" dirty="0" smtClean="0">
                          <a:latin typeface="Arial"/>
                          <a:ea typeface="Times New Roman"/>
                          <a:cs typeface="Times New Roman"/>
                        </a:rPr>
                        <a:t>(</a:t>
                      </a:r>
                      <a:r>
                        <a:rPr lang="en-US" sz="1400" dirty="0">
                          <a:latin typeface="Arial"/>
                          <a:ea typeface="Times New Roman"/>
                          <a:cs typeface="Times New Roman"/>
                        </a:rPr>
                        <a:t>last meeting for items for 2013-2015 Catalog including changes/adjustments to programs to be presented</a:t>
                      </a:r>
                      <a:r>
                        <a:rPr lang="en-US" sz="1400" dirty="0" smtClean="0">
                          <a:latin typeface="Arial"/>
                          <a:ea typeface="Times New Roman"/>
                          <a:cs typeface="Times New Roman"/>
                        </a:rPr>
                        <a:t>)</a:t>
                      </a:r>
                    </a:p>
                    <a:p>
                      <a:pPr marL="0" marR="0">
                        <a:spcBef>
                          <a:spcPts val="0"/>
                        </a:spcBef>
                        <a:spcAft>
                          <a:spcPts val="0"/>
                        </a:spcAft>
                      </a:pPr>
                      <a:endParaRPr lang="en-US" sz="1400" dirty="0" smtClean="0">
                        <a:latin typeface="Arial"/>
                        <a:ea typeface="Times New Roman"/>
                        <a:cs typeface="Times New Roman"/>
                      </a:endParaRPr>
                    </a:p>
                    <a:p>
                      <a:pPr marL="0" marR="0">
                        <a:spcBef>
                          <a:spcPts val="0"/>
                        </a:spcBef>
                        <a:spcAft>
                          <a:spcPts val="0"/>
                        </a:spcAft>
                      </a:pPr>
                      <a:r>
                        <a:rPr lang="en-US" sz="1400" b="1" dirty="0" smtClean="0">
                          <a:latin typeface="Arial"/>
                          <a:ea typeface="Times New Roman"/>
                          <a:cs typeface="Times New Roman"/>
                        </a:rPr>
                        <a:t>April 22, 2013</a:t>
                      </a:r>
                      <a:endParaRPr lang="en-US" sz="1400" b="1"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r>
                        <a:rPr lang="en-US" sz="1400" b="1" dirty="0" smtClean="0">
                          <a:latin typeface="Arial"/>
                          <a:ea typeface="Times New Roman"/>
                          <a:cs typeface="Times New Roman"/>
                        </a:rPr>
                        <a:t>March </a:t>
                      </a:r>
                      <a:r>
                        <a:rPr lang="en-US" sz="1400" b="1" dirty="0">
                          <a:latin typeface="Arial"/>
                          <a:ea typeface="Times New Roman"/>
                          <a:cs typeface="Times New Roman"/>
                        </a:rPr>
                        <a:t>18, </a:t>
                      </a:r>
                      <a:r>
                        <a:rPr lang="en-US" sz="1400" b="1" dirty="0" smtClean="0">
                          <a:latin typeface="Arial"/>
                          <a:ea typeface="Times New Roman"/>
                          <a:cs typeface="Times New Roman"/>
                        </a:rPr>
                        <a:t>2013</a:t>
                      </a: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r>
                        <a:rPr lang="en-US" sz="1400" b="1" dirty="0" smtClean="0">
                          <a:latin typeface="Arial"/>
                          <a:ea typeface="Times New Roman"/>
                          <a:cs typeface="Times New Roman"/>
                        </a:rPr>
                        <a:t>April</a:t>
                      </a:r>
                      <a:r>
                        <a:rPr lang="en-US" sz="1400" b="1" baseline="0" dirty="0" smtClean="0">
                          <a:latin typeface="Arial"/>
                          <a:ea typeface="Times New Roman"/>
                          <a:cs typeface="Times New Roman"/>
                        </a:rPr>
                        <a:t> 9, 2013</a:t>
                      </a: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smtClean="0">
                          <a:latin typeface="Arial"/>
                          <a:ea typeface="Times New Roman"/>
                          <a:cs typeface="Times New Roman"/>
                        </a:rPr>
                        <a:t>March </a:t>
                      </a:r>
                      <a:r>
                        <a:rPr lang="en-US" sz="1400" b="1" dirty="0">
                          <a:latin typeface="Arial"/>
                          <a:ea typeface="Times New Roman"/>
                          <a:cs typeface="Times New Roman"/>
                        </a:rPr>
                        <a:t>22, </a:t>
                      </a:r>
                      <a:r>
                        <a:rPr lang="en-US" sz="1400" b="1" dirty="0" smtClean="0">
                          <a:latin typeface="Arial"/>
                          <a:ea typeface="Times New Roman"/>
                          <a:cs typeface="Times New Roman"/>
                        </a:rPr>
                        <a:t>2013</a:t>
                      </a: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endParaRPr lang="en-US" sz="1400" b="1" dirty="0" smtClean="0">
                        <a:latin typeface="Arial"/>
                        <a:ea typeface="Times New Roman"/>
                        <a:cs typeface="Times New Roman"/>
                      </a:endParaRPr>
                    </a:p>
                    <a:p>
                      <a:pPr marL="0" marR="0" algn="ctr">
                        <a:spcBef>
                          <a:spcPts val="0"/>
                        </a:spcBef>
                        <a:spcAft>
                          <a:spcPts val="0"/>
                        </a:spcAft>
                      </a:pPr>
                      <a:r>
                        <a:rPr lang="en-US" sz="1400" b="1" dirty="0" smtClean="0">
                          <a:latin typeface="Arial"/>
                          <a:ea typeface="Times New Roman"/>
                          <a:cs typeface="Times New Roman"/>
                        </a:rPr>
                        <a:t>April</a:t>
                      </a:r>
                      <a:r>
                        <a:rPr lang="en-US" sz="1400" b="1" baseline="0" dirty="0" smtClean="0">
                          <a:latin typeface="Arial"/>
                          <a:ea typeface="Times New Roman"/>
                          <a:cs typeface="Times New Roman"/>
                        </a:rPr>
                        <a:t> 15, 2013</a:t>
                      </a:r>
                      <a:endParaRPr lang="en-US" sz="1400" b="1" dirty="0">
                        <a:latin typeface="Arial"/>
                        <a:ea typeface="Times New Roman"/>
                        <a:cs typeface="Times New Roman"/>
                      </a:endParaRP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958">
                <a:tc>
                  <a:txBody>
                    <a:bodyPr/>
                    <a:lstStyle/>
                    <a:p>
                      <a:pPr marL="0" marR="0">
                        <a:spcBef>
                          <a:spcPts val="0"/>
                        </a:spcBef>
                        <a:spcAft>
                          <a:spcPts val="0"/>
                        </a:spcAft>
                      </a:pPr>
                      <a:r>
                        <a:rPr lang="en-US" sz="1400" b="1" dirty="0">
                          <a:latin typeface="Arial"/>
                          <a:ea typeface="Times New Roman"/>
                          <a:cs typeface="Times New Roman"/>
                        </a:rPr>
                        <a:t>May 6, 2013</a:t>
                      </a:r>
                      <a:r>
                        <a:rPr lang="en-US" sz="1400" dirty="0">
                          <a:latin typeface="Arial"/>
                          <a:ea typeface="Times New Roman"/>
                          <a:cs typeface="Times New Roman"/>
                        </a:rPr>
                        <a:t> </a:t>
                      </a:r>
                      <a:endParaRPr lang="en-US" sz="1400" dirty="0" smtClean="0">
                        <a:latin typeface="Arial"/>
                        <a:ea typeface="Times New Roman"/>
                        <a:cs typeface="Times New Roman"/>
                      </a:endParaRPr>
                    </a:p>
                    <a:p>
                      <a:pPr marL="0" marR="0">
                        <a:spcBef>
                          <a:spcPts val="0"/>
                        </a:spcBef>
                        <a:spcAft>
                          <a:spcPts val="0"/>
                        </a:spcAft>
                      </a:pPr>
                      <a:r>
                        <a:rPr lang="en-US" sz="1400" dirty="0" smtClean="0">
                          <a:latin typeface="Arial"/>
                          <a:ea typeface="Times New Roman"/>
                          <a:cs typeface="Times New Roman"/>
                        </a:rPr>
                        <a:t>(</a:t>
                      </a:r>
                      <a:r>
                        <a:rPr lang="en-US" sz="1400" dirty="0">
                          <a:latin typeface="Arial"/>
                          <a:ea typeface="Times New Roman"/>
                          <a:cs typeface="Times New Roman"/>
                        </a:rPr>
                        <a:t>GE Subcommittee report due)</a:t>
                      </a: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April 22, 2013</a:t>
                      </a: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latin typeface="Arial"/>
                          <a:ea typeface="Times New Roman"/>
                          <a:cs typeface="Times New Roman"/>
                        </a:rPr>
                        <a:t>April 29, 2013</a:t>
                      </a:r>
                    </a:p>
                  </a:txBody>
                  <a:tcPr marL="78537" marR="785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14">
                <a:tc gridSpan="3">
                  <a:txBody>
                    <a:bodyPr/>
                    <a:lstStyle/>
                    <a:p>
                      <a:pPr marL="0" marR="0" algn="ctr">
                        <a:spcBef>
                          <a:spcPts val="0"/>
                        </a:spcBef>
                        <a:spcAft>
                          <a:spcPts val="0"/>
                        </a:spcAft>
                      </a:pPr>
                      <a:r>
                        <a:rPr lang="en-US" sz="1200" b="1" dirty="0">
                          <a:latin typeface="Arial"/>
                          <a:ea typeface="Times New Roman"/>
                          <a:cs typeface="Times New Roman"/>
                        </a:rPr>
                        <a:t>All </a:t>
                      </a:r>
                      <a:r>
                        <a:rPr lang="en-US" sz="1200" b="1" dirty="0" smtClean="0">
                          <a:latin typeface="Arial"/>
                          <a:ea typeface="Times New Roman"/>
                          <a:cs typeface="Times New Roman"/>
                        </a:rPr>
                        <a:t>meetings </a:t>
                      </a:r>
                      <a:r>
                        <a:rPr lang="en-US" sz="1200" b="1" dirty="0">
                          <a:latin typeface="Arial"/>
                          <a:ea typeface="Times New Roman"/>
                          <a:cs typeface="Times New Roman"/>
                        </a:rPr>
                        <a:t>will be held in the District Office Board Room from 1:15 – 3:15 p.m.</a:t>
                      </a:r>
                      <a:endParaRPr lang="en-US" sz="1200" dirty="0">
                        <a:latin typeface="Arial"/>
                        <a:ea typeface="Times New Roman"/>
                        <a:cs typeface="Times New Roman"/>
                      </a:endParaRPr>
                    </a:p>
                  </a:txBody>
                  <a:tcPr marL="78537" marR="785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Workshop</a:t>
            </a:r>
            <a:endParaRPr lang="en-US" dirty="0"/>
          </a:p>
        </p:txBody>
      </p:sp>
      <p:sp>
        <p:nvSpPr>
          <p:cNvPr id="3" name="Content Placeholder 2"/>
          <p:cNvSpPr>
            <a:spLocks noGrp="1"/>
          </p:cNvSpPr>
          <p:nvPr>
            <p:ph sz="quarter" idx="1"/>
          </p:nvPr>
        </p:nvSpPr>
        <p:spPr/>
        <p:txBody>
          <a:bodyPr>
            <a:normAutofit/>
          </a:bodyPr>
          <a:lstStyle/>
          <a:p>
            <a:r>
              <a:rPr lang="en-US" dirty="0" smtClean="0"/>
              <a:t>Curriculum Approval Process</a:t>
            </a:r>
          </a:p>
          <a:p>
            <a:pPr lvl="1"/>
            <a:r>
              <a:rPr lang="en-US" dirty="0" smtClean="0"/>
              <a:t>Steps in Process</a:t>
            </a:r>
          </a:p>
          <a:p>
            <a:pPr lvl="1"/>
            <a:r>
              <a:rPr lang="en-US" dirty="0" smtClean="0"/>
              <a:t>College Differences</a:t>
            </a:r>
          </a:p>
          <a:p>
            <a:r>
              <a:rPr lang="en-US" dirty="0" smtClean="0"/>
              <a:t>Transfer Degrees</a:t>
            </a:r>
          </a:p>
          <a:p>
            <a:pPr lvl="1"/>
            <a:r>
              <a:rPr lang="en-US" dirty="0" smtClean="0"/>
              <a:t>What? Why?</a:t>
            </a:r>
          </a:p>
          <a:p>
            <a:r>
              <a:rPr lang="en-US" dirty="0" smtClean="0"/>
              <a:t>Course Outline of Record (COR)</a:t>
            </a:r>
          </a:p>
          <a:p>
            <a:pPr lvl="1"/>
            <a:r>
              <a:rPr lang="en-US" dirty="0" smtClean="0"/>
              <a:t>Why Update?</a:t>
            </a:r>
          </a:p>
          <a:p>
            <a:pPr lvl="1"/>
            <a:r>
              <a:rPr lang="en-US" dirty="0" smtClean="0"/>
              <a:t>Using </a:t>
            </a:r>
            <a:r>
              <a:rPr lang="en-US" dirty="0" err="1" smtClean="0"/>
              <a:t>CurricuNet</a:t>
            </a:r>
            <a:r>
              <a:rPr lang="en-US" dirty="0" smtClean="0"/>
              <a:t>, ASSIST and C-ID Websites</a:t>
            </a:r>
          </a:p>
          <a:p>
            <a:r>
              <a:rPr lang="en-US" dirty="0" smtClean="0"/>
              <a:t>Contact Information</a:t>
            </a:r>
          </a:p>
          <a:p>
            <a:pPr lvl="1"/>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Planning, Procedures, Process</a:t>
            </a:r>
            <a:endParaRPr lang="en-US" dirty="0"/>
          </a:p>
        </p:txBody>
      </p:sp>
      <p:sp>
        <p:nvSpPr>
          <p:cNvPr id="3" name="Title 2"/>
          <p:cNvSpPr>
            <a:spLocks noGrp="1"/>
          </p:cNvSpPr>
          <p:nvPr>
            <p:ph type="title"/>
          </p:nvPr>
        </p:nvSpPr>
        <p:spPr/>
        <p:txBody>
          <a:bodyPr/>
          <a:lstStyle/>
          <a:p>
            <a:r>
              <a:rPr lang="en-US" dirty="0" smtClean="0"/>
              <a:t>Curriculum Approval Process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Approval </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Local College Approval</a:t>
            </a:r>
          </a:p>
          <a:p>
            <a:pPr lvl="1"/>
            <a:r>
              <a:rPr lang="en-US" dirty="0" smtClean="0"/>
              <a:t>Varies by campus</a:t>
            </a:r>
          </a:p>
          <a:p>
            <a:r>
              <a:rPr lang="en-US" dirty="0" smtClean="0"/>
              <a:t>Council on Instruction, Planning and Development</a:t>
            </a:r>
          </a:p>
          <a:p>
            <a:pPr lvl="1"/>
            <a:r>
              <a:rPr lang="en-US" dirty="0" smtClean="0"/>
              <a:t>New courses and programs</a:t>
            </a:r>
          </a:p>
          <a:p>
            <a:pPr lvl="1"/>
            <a:r>
              <a:rPr lang="en-US" dirty="0" smtClean="0"/>
              <a:t>Changes to existing courses and programs  </a:t>
            </a:r>
          </a:p>
          <a:p>
            <a:r>
              <a:rPr lang="en-US" dirty="0" smtClean="0"/>
              <a:t>Board of Trustees</a:t>
            </a:r>
          </a:p>
          <a:p>
            <a:pPr lvl="1"/>
            <a:r>
              <a:rPr lang="en-US" dirty="0" smtClean="0"/>
              <a:t>All courses &amp; programs to go to CIPD</a:t>
            </a:r>
          </a:p>
          <a:p>
            <a:r>
              <a:rPr lang="en-US" dirty="0" smtClean="0"/>
              <a:t>State Chancellor’s Office</a:t>
            </a:r>
          </a:p>
          <a:p>
            <a:pPr lvl="1"/>
            <a:r>
              <a:rPr lang="en-US" dirty="0" smtClean="0"/>
              <a:t>Course – gets a code</a:t>
            </a:r>
          </a:p>
          <a:p>
            <a:pPr lvl="1"/>
            <a:r>
              <a:rPr lang="en-US" dirty="0" smtClean="0"/>
              <a:t>Programs – gets final approval</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Where does all begin?</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 Berkeley City College (Workflow)</a:t>
            </a:r>
            <a:endParaRPr lang="en-US" dirty="0"/>
          </a:p>
        </p:txBody>
      </p:sp>
      <p:pic>
        <p:nvPicPr>
          <p:cNvPr id="5" name="Picture 4"/>
          <p:cNvPicPr>
            <a:picLocks noChangeAspect="1"/>
          </p:cNvPicPr>
          <p:nvPr/>
        </p:nvPicPr>
        <p:blipFill>
          <a:blip r:embed="rId2"/>
          <a:srcRect b="56286"/>
          <a:stretch>
            <a:fillRect/>
          </a:stretch>
        </p:blipFill>
        <p:spPr>
          <a:xfrm>
            <a:off x="1600200" y="1676400"/>
            <a:ext cx="6019800" cy="4971560"/>
          </a:xfrm>
          <a:prstGeom prst="rect">
            <a:avLst/>
          </a:prstGeom>
        </p:spPr>
      </p:pic>
      <p:sp>
        <p:nvSpPr>
          <p:cNvPr id="4" name="TextBox 3"/>
          <p:cNvSpPr txBox="1"/>
          <p:nvPr/>
        </p:nvSpPr>
        <p:spPr>
          <a:xfrm>
            <a:off x="3581400" y="5715000"/>
            <a:ext cx="1697901" cy="369332"/>
          </a:xfrm>
          <a:prstGeom prst="rect">
            <a:avLst/>
          </a:prstGeom>
          <a:noFill/>
        </p:spPr>
        <p:txBody>
          <a:bodyPr wrap="none" rtlCol="0">
            <a:spAutoFit/>
          </a:bodyPr>
          <a:lstStyle/>
          <a:p>
            <a:r>
              <a:rPr lang="en-US" dirty="0" smtClean="0"/>
              <a:t>Joshua </a:t>
            </a:r>
            <a:r>
              <a:rPr lang="en-US" dirty="0" err="1" smtClean="0"/>
              <a:t>Boatright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 Berkeley City College (Workflow)</a:t>
            </a:r>
            <a:endParaRPr lang="en-US" dirty="0"/>
          </a:p>
        </p:txBody>
      </p:sp>
      <p:pic>
        <p:nvPicPr>
          <p:cNvPr id="5" name="Picture 4"/>
          <p:cNvPicPr>
            <a:picLocks noChangeAspect="1"/>
          </p:cNvPicPr>
          <p:nvPr/>
        </p:nvPicPr>
        <p:blipFill>
          <a:blip r:embed="rId2"/>
          <a:srcRect t="43714" b="10000"/>
          <a:stretch>
            <a:fillRect/>
          </a:stretch>
        </p:blipFill>
        <p:spPr>
          <a:xfrm>
            <a:off x="1752600" y="1524000"/>
            <a:ext cx="5838423" cy="5105400"/>
          </a:xfrm>
          <a:prstGeom prst="rect">
            <a:avLst/>
          </a:prstGeom>
        </p:spPr>
      </p:pic>
      <p:sp>
        <p:nvSpPr>
          <p:cNvPr id="4" name="TextBox 3"/>
          <p:cNvSpPr txBox="1"/>
          <p:nvPr/>
        </p:nvSpPr>
        <p:spPr>
          <a:xfrm>
            <a:off x="3810000" y="2209800"/>
            <a:ext cx="1468220" cy="369332"/>
          </a:xfrm>
          <a:prstGeom prst="rect">
            <a:avLst/>
          </a:prstGeom>
          <a:noFill/>
        </p:spPr>
        <p:txBody>
          <a:bodyPr wrap="none" rtlCol="0">
            <a:spAutoFit/>
          </a:bodyPr>
          <a:lstStyle/>
          <a:p>
            <a:r>
              <a:rPr lang="en-US" dirty="0" smtClean="0"/>
              <a:t>Jenny </a:t>
            </a:r>
            <a:r>
              <a:rPr lang="en-US" dirty="0" err="1" smtClean="0"/>
              <a:t>Lowood</a:t>
            </a:r>
            <a:endParaRPr lang="en-US" dirty="0"/>
          </a:p>
        </p:txBody>
      </p:sp>
      <p:sp>
        <p:nvSpPr>
          <p:cNvPr id="6" name="TextBox 5"/>
          <p:cNvSpPr txBox="1"/>
          <p:nvPr/>
        </p:nvSpPr>
        <p:spPr>
          <a:xfrm>
            <a:off x="3733800" y="3886200"/>
            <a:ext cx="1660168" cy="369332"/>
          </a:xfrm>
          <a:prstGeom prst="rect">
            <a:avLst/>
          </a:prstGeom>
          <a:noFill/>
        </p:spPr>
        <p:txBody>
          <a:bodyPr wrap="none" rtlCol="0">
            <a:spAutoFit/>
          </a:bodyPr>
          <a:lstStyle/>
          <a:p>
            <a:r>
              <a:rPr lang="en-US" dirty="0" smtClean="0"/>
              <a:t>Joseph </a:t>
            </a:r>
            <a:r>
              <a:rPr lang="en-US" dirty="0" err="1" smtClean="0"/>
              <a:t>Bielanski</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 Berkeley City College (Workflow)</a:t>
            </a:r>
            <a:endParaRPr lang="en-US" dirty="0"/>
          </a:p>
        </p:txBody>
      </p:sp>
      <p:pic>
        <p:nvPicPr>
          <p:cNvPr id="6" name="Picture 5"/>
          <p:cNvPicPr>
            <a:picLocks noChangeAspect="1"/>
          </p:cNvPicPr>
          <p:nvPr/>
        </p:nvPicPr>
        <p:blipFill>
          <a:blip r:embed="rId2"/>
          <a:srcRect b="55927"/>
          <a:stretch>
            <a:fillRect/>
          </a:stretch>
        </p:blipFill>
        <p:spPr>
          <a:xfrm>
            <a:off x="1524000" y="1828800"/>
            <a:ext cx="6400800" cy="5029200"/>
          </a:xfrm>
          <a:prstGeom prst="rect">
            <a:avLst/>
          </a:prstGeom>
        </p:spPr>
      </p:pic>
      <p:sp>
        <p:nvSpPr>
          <p:cNvPr id="4" name="TextBox 3"/>
          <p:cNvSpPr txBox="1"/>
          <p:nvPr/>
        </p:nvSpPr>
        <p:spPr>
          <a:xfrm>
            <a:off x="5029200" y="4114800"/>
            <a:ext cx="1468220" cy="369332"/>
          </a:xfrm>
          <a:prstGeom prst="rect">
            <a:avLst/>
          </a:prstGeom>
          <a:noFill/>
        </p:spPr>
        <p:txBody>
          <a:bodyPr wrap="none" rtlCol="0">
            <a:spAutoFit/>
          </a:bodyPr>
          <a:lstStyle/>
          <a:p>
            <a:r>
              <a:rPr lang="en-US" dirty="0" smtClean="0"/>
              <a:t>Jenny </a:t>
            </a:r>
            <a:r>
              <a:rPr lang="en-US" dirty="0" err="1" smtClean="0"/>
              <a:t>Lowood</a:t>
            </a:r>
            <a:endParaRPr lang="en-US" dirty="0"/>
          </a:p>
        </p:txBody>
      </p:sp>
      <p:sp>
        <p:nvSpPr>
          <p:cNvPr id="5" name="TextBox 4"/>
          <p:cNvSpPr txBox="1"/>
          <p:nvPr/>
        </p:nvSpPr>
        <p:spPr>
          <a:xfrm>
            <a:off x="2590800" y="4114800"/>
            <a:ext cx="1138202" cy="369332"/>
          </a:xfrm>
          <a:prstGeom prst="rect">
            <a:avLst/>
          </a:prstGeom>
          <a:noFill/>
        </p:spPr>
        <p:txBody>
          <a:bodyPr wrap="none" rtlCol="0">
            <a:spAutoFit/>
          </a:bodyPr>
          <a:lstStyle/>
          <a:p>
            <a:r>
              <a:rPr lang="en-US" dirty="0" smtClean="0"/>
              <a:t>Dylan Eret</a:t>
            </a:r>
            <a:endParaRPr lang="en-US" dirty="0"/>
          </a:p>
        </p:txBody>
      </p:sp>
      <p:sp>
        <p:nvSpPr>
          <p:cNvPr id="7" name="TextBox 6"/>
          <p:cNvSpPr txBox="1"/>
          <p:nvPr/>
        </p:nvSpPr>
        <p:spPr>
          <a:xfrm>
            <a:off x="3810000" y="5943600"/>
            <a:ext cx="1345478" cy="369332"/>
          </a:xfrm>
          <a:prstGeom prst="rect">
            <a:avLst/>
          </a:prstGeom>
          <a:noFill/>
        </p:spPr>
        <p:txBody>
          <a:bodyPr wrap="none" rtlCol="0">
            <a:spAutoFit/>
          </a:bodyPr>
          <a:lstStyle/>
          <a:p>
            <a:r>
              <a:rPr lang="en-US" dirty="0" smtClean="0"/>
              <a:t>Johnny Dong</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 Berkeley City College (Workflow)</a:t>
            </a:r>
            <a:endParaRPr lang="en-US" dirty="0"/>
          </a:p>
        </p:txBody>
      </p:sp>
      <p:pic>
        <p:nvPicPr>
          <p:cNvPr id="7" name="Picture 6"/>
          <p:cNvPicPr>
            <a:picLocks noChangeAspect="1"/>
          </p:cNvPicPr>
          <p:nvPr/>
        </p:nvPicPr>
        <p:blipFill>
          <a:blip r:embed="rId2"/>
          <a:srcRect t="44073" b="6411"/>
          <a:stretch>
            <a:fillRect/>
          </a:stretch>
        </p:blipFill>
        <p:spPr>
          <a:xfrm>
            <a:off x="1600200" y="1539875"/>
            <a:ext cx="6024579" cy="5318125"/>
          </a:xfrm>
          <a:prstGeom prst="rect">
            <a:avLst/>
          </a:prstGeom>
        </p:spPr>
      </p:pic>
      <p:sp>
        <p:nvSpPr>
          <p:cNvPr id="4" name="TextBox 3"/>
          <p:cNvSpPr txBox="1"/>
          <p:nvPr/>
        </p:nvSpPr>
        <p:spPr>
          <a:xfrm>
            <a:off x="2514600" y="2209800"/>
            <a:ext cx="1138202" cy="369332"/>
          </a:xfrm>
          <a:prstGeom prst="rect">
            <a:avLst/>
          </a:prstGeom>
          <a:noFill/>
        </p:spPr>
        <p:txBody>
          <a:bodyPr wrap="none" rtlCol="0">
            <a:spAutoFit/>
          </a:bodyPr>
          <a:lstStyle/>
          <a:p>
            <a:r>
              <a:rPr lang="en-US" dirty="0" smtClean="0"/>
              <a:t>Dylan Eret</a:t>
            </a:r>
            <a:endParaRPr lang="en-US" dirty="0"/>
          </a:p>
        </p:txBody>
      </p:sp>
      <p:sp>
        <p:nvSpPr>
          <p:cNvPr id="5" name="TextBox 4"/>
          <p:cNvSpPr txBox="1"/>
          <p:nvPr/>
        </p:nvSpPr>
        <p:spPr>
          <a:xfrm>
            <a:off x="3657600" y="3886200"/>
            <a:ext cx="1434182" cy="369332"/>
          </a:xfrm>
          <a:prstGeom prst="rect">
            <a:avLst/>
          </a:prstGeom>
          <a:noFill/>
        </p:spPr>
        <p:txBody>
          <a:bodyPr wrap="none" rtlCol="0">
            <a:spAutoFit/>
          </a:bodyPr>
          <a:lstStyle/>
          <a:p>
            <a:r>
              <a:rPr lang="en-US" dirty="0" smtClean="0"/>
              <a:t>Sheryl Queen</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CIPD?</a:t>
            </a:r>
            <a:endParaRPr lang="en-US" dirty="0"/>
          </a:p>
        </p:txBody>
      </p:sp>
      <p:sp>
        <p:nvSpPr>
          <p:cNvPr id="4" name="Content Placeholder 3"/>
          <p:cNvSpPr>
            <a:spLocks noGrp="1"/>
          </p:cNvSpPr>
          <p:nvPr>
            <p:ph sz="quarter" idx="2"/>
          </p:nvPr>
        </p:nvSpPr>
        <p:spPr>
          <a:xfrm>
            <a:off x="609600" y="2438400"/>
            <a:ext cx="3886200" cy="4114800"/>
          </a:xfrm>
        </p:spPr>
        <p:txBody>
          <a:bodyPr>
            <a:normAutofit fontScale="92500" lnSpcReduction="20000"/>
          </a:bodyPr>
          <a:lstStyle/>
          <a:p>
            <a:r>
              <a:rPr lang="en-US" sz="2400" dirty="0" smtClean="0"/>
              <a:t>To advise the district in academic areas and related planning</a:t>
            </a:r>
          </a:p>
          <a:p>
            <a:pPr>
              <a:buNone/>
            </a:pPr>
            <a:endParaRPr lang="en-US" sz="2400" dirty="0" smtClean="0"/>
          </a:p>
          <a:p>
            <a:r>
              <a:rPr lang="en-US" sz="2400" dirty="0" smtClean="0"/>
              <a:t>To provide a leadership role in program development</a:t>
            </a:r>
          </a:p>
          <a:p>
            <a:endParaRPr lang="en-US" sz="2400" dirty="0" smtClean="0"/>
          </a:p>
          <a:p>
            <a:r>
              <a:rPr lang="en-US" sz="2400" dirty="0" smtClean="0"/>
              <a:t>To review college curriculum additions, deletions, or modifications</a:t>
            </a:r>
          </a:p>
          <a:p>
            <a:pPr lvl="1"/>
            <a:r>
              <a:rPr lang="en-US" sz="2100" dirty="0" smtClean="0"/>
              <a:t>submit them to the Chancellor and subsequently to the Board of Trustees for approval.</a:t>
            </a:r>
          </a:p>
          <a:p>
            <a:endParaRPr lang="en-US" dirty="0" smtClean="0"/>
          </a:p>
        </p:txBody>
      </p:sp>
      <p:sp>
        <p:nvSpPr>
          <p:cNvPr id="8" name="Content Placeholder 7"/>
          <p:cNvSpPr>
            <a:spLocks noGrp="1"/>
          </p:cNvSpPr>
          <p:nvPr>
            <p:ph sz="quarter" idx="4"/>
          </p:nvPr>
        </p:nvSpPr>
        <p:spPr>
          <a:xfrm>
            <a:off x="4800600" y="2438400"/>
            <a:ext cx="3886200" cy="3886200"/>
          </a:xfrm>
        </p:spPr>
        <p:txBody>
          <a:bodyPr>
            <a:normAutofit/>
          </a:bodyPr>
          <a:lstStyle/>
          <a:p>
            <a:r>
              <a:rPr lang="en-US" dirty="0" smtClean="0"/>
              <a:t>College Curriculum Committee Chair</a:t>
            </a:r>
          </a:p>
          <a:p>
            <a:r>
              <a:rPr lang="en-US" dirty="0" smtClean="0"/>
              <a:t>Articulation Officer</a:t>
            </a:r>
          </a:p>
          <a:p>
            <a:r>
              <a:rPr lang="en-US" dirty="0" smtClean="0"/>
              <a:t>Faculty Senate appointees</a:t>
            </a:r>
          </a:p>
          <a:p>
            <a:pPr>
              <a:buNone/>
            </a:pPr>
            <a:endParaRPr lang="en-US" dirty="0"/>
          </a:p>
        </p:txBody>
      </p:sp>
      <p:sp>
        <p:nvSpPr>
          <p:cNvPr id="6" name="Text Placeholder 5"/>
          <p:cNvSpPr>
            <a:spLocks noGrp="1"/>
          </p:cNvSpPr>
          <p:nvPr>
            <p:ph type="body" sz="quarter" idx="1"/>
          </p:nvPr>
        </p:nvSpPr>
        <p:spPr/>
        <p:txBody>
          <a:bodyPr/>
          <a:lstStyle/>
          <a:p>
            <a:r>
              <a:rPr lang="en-US" dirty="0" smtClean="0"/>
              <a:t>Role of CIPD</a:t>
            </a:r>
            <a:endParaRPr lang="en-US" dirty="0"/>
          </a:p>
        </p:txBody>
      </p:sp>
      <p:sp>
        <p:nvSpPr>
          <p:cNvPr id="7" name="Text Placeholder 6"/>
          <p:cNvSpPr>
            <a:spLocks noGrp="1"/>
          </p:cNvSpPr>
          <p:nvPr>
            <p:ph type="body" sz="quarter" idx="3"/>
          </p:nvPr>
        </p:nvSpPr>
        <p:spPr/>
        <p:txBody>
          <a:bodyPr/>
          <a:lstStyle/>
          <a:p>
            <a:r>
              <a:rPr lang="en-US" dirty="0" smtClean="0"/>
              <a:t>Voting Members (by college)</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Goes to CIPD?</a:t>
            </a:r>
            <a:endParaRPr lang="en-US" dirty="0"/>
          </a:p>
        </p:txBody>
      </p:sp>
      <p:sp>
        <p:nvSpPr>
          <p:cNvPr id="3" name="Content Placeholder 2"/>
          <p:cNvSpPr>
            <a:spLocks noGrp="1"/>
          </p:cNvSpPr>
          <p:nvPr>
            <p:ph sz="quarter" idx="2"/>
          </p:nvPr>
        </p:nvSpPr>
        <p:spPr>
          <a:xfrm>
            <a:off x="609600" y="2438400"/>
            <a:ext cx="4800600" cy="4114800"/>
          </a:xfrm>
        </p:spPr>
        <p:txBody>
          <a:bodyPr>
            <a:normAutofit fontScale="70000" lnSpcReduction="20000"/>
          </a:bodyPr>
          <a:lstStyle/>
          <a:p>
            <a:r>
              <a:rPr lang="en-US" b="1" dirty="0" smtClean="0"/>
              <a:t>Anything that changes the catalog!</a:t>
            </a:r>
          </a:p>
          <a:p>
            <a:pPr lvl="1"/>
            <a:r>
              <a:rPr lang="en-US" dirty="0" smtClean="0"/>
              <a:t>Department name and/or abbreviation</a:t>
            </a:r>
          </a:p>
          <a:p>
            <a:pPr lvl="1"/>
            <a:r>
              <a:rPr lang="en-US" dirty="0" smtClean="0"/>
              <a:t>Course number</a:t>
            </a:r>
          </a:p>
          <a:p>
            <a:pPr lvl="1"/>
            <a:r>
              <a:rPr lang="en-US" dirty="0" smtClean="0"/>
              <a:t>Course title</a:t>
            </a:r>
          </a:p>
          <a:p>
            <a:pPr lvl="1"/>
            <a:r>
              <a:rPr lang="en-US" dirty="0" smtClean="0"/>
              <a:t>Course description</a:t>
            </a:r>
          </a:p>
          <a:p>
            <a:pPr lvl="1"/>
            <a:r>
              <a:rPr lang="en-US" dirty="0" smtClean="0"/>
              <a:t>Pre/co-requisite, including recommended preparation</a:t>
            </a:r>
          </a:p>
          <a:p>
            <a:pPr lvl="1"/>
            <a:r>
              <a:rPr lang="en-US" dirty="0" smtClean="0"/>
              <a:t>Hours for lecture and/or laboratory</a:t>
            </a:r>
          </a:p>
          <a:p>
            <a:pPr lvl="1"/>
            <a:r>
              <a:rPr lang="en-US" dirty="0" smtClean="0"/>
              <a:t>Grading basis</a:t>
            </a:r>
          </a:p>
          <a:p>
            <a:endParaRPr lang="en-US" dirty="0" smtClean="0"/>
          </a:p>
          <a:p>
            <a:r>
              <a:rPr lang="en-US" dirty="0" smtClean="0"/>
              <a:t>DE Addendum</a:t>
            </a:r>
          </a:p>
          <a:p>
            <a:pPr lvl="1"/>
            <a:r>
              <a:rPr lang="en-US" dirty="0" smtClean="0"/>
              <a:t>Info only</a:t>
            </a:r>
          </a:p>
          <a:p>
            <a:pPr lvl="1"/>
            <a:r>
              <a:rPr lang="en-US" dirty="0" smtClean="0"/>
              <a:t>Needs to be added to schedule</a:t>
            </a:r>
          </a:p>
          <a:p>
            <a:endParaRPr lang="en-US" dirty="0"/>
          </a:p>
        </p:txBody>
      </p:sp>
      <p:sp>
        <p:nvSpPr>
          <p:cNvPr id="7" name="Content Placeholder 6"/>
          <p:cNvSpPr>
            <a:spLocks noGrp="1"/>
          </p:cNvSpPr>
          <p:nvPr>
            <p:ph sz="quarter" idx="4"/>
          </p:nvPr>
        </p:nvSpPr>
        <p:spPr>
          <a:xfrm>
            <a:off x="5486400" y="2438400"/>
            <a:ext cx="3200400" cy="3810000"/>
          </a:xfrm>
        </p:spPr>
        <p:txBody>
          <a:bodyPr>
            <a:normAutofit fontScale="70000" lnSpcReduction="20000"/>
          </a:bodyPr>
          <a:lstStyle/>
          <a:p>
            <a:pPr>
              <a:buNone/>
            </a:pPr>
            <a:r>
              <a:rPr lang="en-US" dirty="0" smtClean="0"/>
              <a:t>Only needs college curriculum committee approval if:</a:t>
            </a:r>
          </a:p>
          <a:p>
            <a:endParaRPr lang="en-US" dirty="0" smtClean="0"/>
          </a:p>
          <a:p>
            <a:r>
              <a:rPr lang="en-US" dirty="0" smtClean="0"/>
              <a:t>Fee Based Courses</a:t>
            </a:r>
          </a:p>
          <a:p>
            <a:endParaRPr lang="en-US" dirty="0" smtClean="0"/>
          </a:p>
          <a:p>
            <a:r>
              <a:rPr lang="en-US" dirty="0" smtClean="0"/>
              <a:t>Doesn’t change catalog</a:t>
            </a:r>
          </a:p>
          <a:p>
            <a:pPr lvl="1"/>
            <a:r>
              <a:rPr lang="en-US" dirty="0" smtClean="0"/>
              <a:t>Textbook Updates</a:t>
            </a:r>
          </a:p>
          <a:p>
            <a:pPr lvl="1"/>
            <a:r>
              <a:rPr lang="en-US" dirty="0" smtClean="0"/>
              <a:t>Modifying lecture/lab content</a:t>
            </a:r>
          </a:p>
          <a:p>
            <a:pPr lvl="1"/>
            <a:r>
              <a:rPr lang="en-US" dirty="0" smtClean="0"/>
              <a:t>Updating objectives</a:t>
            </a:r>
          </a:p>
          <a:p>
            <a:pPr lvl="1"/>
            <a:r>
              <a:rPr lang="en-US" dirty="0" smtClean="0"/>
              <a:t>Adding SLOs</a:t>
            </a:r>
          </a:p>
          <a:p>
            <a:pPr lvl="1"/>
            <a:endParaRPr lang="en-US" dirty="0" smtClean="0"/>
          </a:p>
          <a:p>
            <a:pPr lvl="1"/>
            <a:endParaRPr lang="en-US" dirty="0" smtClean="0"/>
          </a:p>
          <a:p>
            <a:pPr lvl="1">
              <a:buNone/>
            </a:pPr>
            <a:endParaRPr lang="en-US" dirty="0" smtClean="0"/>
          </a:p>
          <a:p>
            <a:endParaRPr lang="en-US" dirty="0"/>
          </a:p>
        </p:txBody>
      </p:sp>
      <p:sp>
        <p:nvSpPr>
          <p:cNvPr id="5" name="Text Placeholder 4"/>
          <p:cNvSpPr>
            <a:spLocks noGrp="1"/>
          </p:cNvSpPr>
          <p:nvPr>
            <p:ph type="body" sz="quarter" idx="1"/>
          </p:nvPr>
        </p:nvSpPr>
        <p:spPr>
          <a:xfrm>
            <a:off x="609600" y="1752600"/>
            <a:ext cx="4800600" cy="640080"/>
          </a:xfrm>
          <a:solidFill>
            <a:srgbClr val="008000"/>
          </a:solidFill>
        </p:spPr>
        <p:txBody>
          <a:bodyPr/>
          <a:lstStyle/>
          <a:p>
            <a:r>
              <a:rPr lang="en-US" dirty="0" smtClean="0"/>
              <a:t>CIPD - YES</a:t>
            </a:r>
            <a:endParaRPr lang="en-US" dirty="0"/>
          </a:p>
        </p:txBody>
      </p:sp>
      <p:sp>
        <p:nvSpPr>
          <p:cNvPr id="6" name="Text Placeholder 5"/>
          <p:cNvSpPr>
            <a:spLocks noGrp="1"/>
          </p:cNvSpPr>
          <p:nvPr>
            <p:ph type="body" sz="quarter" idx="3"/>
          </p:nvPr>
        </p:nvSpPr>
        <p:spPr>
          <a:xfrm>
            <a:off x="5486400" y="1752600"/>
            <a:ext cx="3200400" cy="640080"/>
          </a:xfrm>
          <a:solidFill>
            <a:srgbClr val="FF0000"/>
          </a:solidFill>
        </p:spPr>
        <p:txBody>
          <a:bodyPr/>
          <a:lstStyle/>
          <a:p>
            <a:r>
              <a:rPr lang="en-US" dirty="0" smtClean="0"/>
              <a:t>CIPD - NO</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smtClean="0"/>
              <a:t>Uniform Course Numbering System</a:t>
            </a:r>
            <a:endParaRPr lang="en-US" dirty="0"/>
          </a:p>
        </p:txBody>
      </p:sp>
      <p:graphicFrame>
        <p:nvGraphicFramePr>
          <p:cNvPr id="4" name="Table 3"/>
          <p:cNvGraphicFramePr>
            <a:graphicFrameLocks noGrp="1"/>
          </p:cNvGraphicFramePr>
          <p:nvPr/>
        </p:nvGraphicFramePr>
        <p:xfrm>
          <a:off x="381000" y="1676400"/>
          <a:ext cx="8458200" cy="4394199"/>
        </p:xfrm>
        <a:graphic>
          <a:graphicData uri="http://schemas.openxmlformats.org/drawingml/2006/table">
            <a:tbl>
              <a:tblPr firstRow="1" bandRow="1">
                <a:tableStyleId>{5C22544A-7EE6-4342-B048-85BDC9FD1C3A}</a:tableStyleId>
              </a:tblPr>
              <a:tblGrid>
                <a:gridCol w="2376684"/>
                <a:gridCol w="6081516"/>
              </a:tblGrid>
              <a:tr h="370840">
                <a:tc>
                  <a:txBody>
                    <a:bodyPr/>
                    <a:lstStyle/>
                    <a:p>
                      <a:r>
                        <a:rPr lang="en-US" dirty="0" smtClean="0"/>
                        <a:t>UCN</a:t>
                      </a:r>
                      <a:endParaRPr lang="en-US" dirty="0"/>
                    </a:p>
                  </a:txBody>
                  <a:tcPr/>
                </a:tc>
                <a:tc>
                  <a:txBody>
                    <a:bodyPr/>
                    <a:lstStyle/>
                    <a:p>
                      <a:r>
                        <a:rPr lang="en-US" dirty="0" smtClean="0"/>
                        <a:t>Explanation</a:t>
                      </a:r>
                      <a:endParaRPr lang="en-US" dirty="0"/>
                    </a:p>
                  </a:txBody>
                  <a:tcPr/>
                </a:tc>
              </a:tr>
              <a:tr h="370840">
                <a:tc>
                  <a:txBody>
                    <a:bodyPr/>
                    <a:lstStyle/>
                    <a:p>
                      <a:r>
                        <a:rPr lang="en-US" dirty="0" smtClean="0"/>
                        <a:t>001-199</a:t>
                      </a:r>
                      <a:endParaRPr lang="en-US" dirty="0"/>
                    </a:p>
                  </a:txBody>
                  <a:tcPr/>
                </a:tc>
                <a:tc>
                  <a:txBody>
                    <a:bodyPr/>
                    <a:lstStyle/>
                    <a:p>
                      <a:r>
                        <a:rPr lang="en-US" dirty="0" smtClean="0"/>
                        <a:t>Credit,</a:t>
                      </a:r>
                      <a:r>
                        <a:rPr lang="en-US" baseline="0" dirty="0" smtClean="0"/>
                        <a:t> transfer, degree applicable liberal arts and vocational courses including Selected Topics for liberal arts and vocational disciplines (48s)</a:t>
                      </a:r>
                    </a:p>
                    <a:p>
                      <a:r>
                        <a:rPr lang="en-US" baseline="0" dirty="0" smtClean="0"/>
                        <a:t>(degree credit courses in approved programs)</a:t>
                      </a:r>
                      <a:endParaRPr lang="en-US" dirty="0"/>
                    </a:p>
                  </a:txBody>
                  <a:tcPr/>
                </a:tc>
              </a:tr>
              <a:tr h="370840">
                <a:tc>
                  <a:txBody>
                    <a:bodyPr/>
                    <a:lstStyle/>
                    <a:p>
                      <a:r>
                        <a:rPr lang="en-US" dirty="0" smtClean="0"/>
                        <a:t>200-249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a:t>
                      </a:r>
                      <a:r>
                        <a:rPr lang="en-US" baseline="0" dirty="0" smtClean="0"/>
                        <a:t> non-transfer, degree applicable courses including Selected Topics for liberal arts and vocational disciplines (248s)</a:t>
                      </a:r>
                    </a:p>
                  </a:txBody>
                  <a:tcPr/>
                </a:tc>
              </a:tr>
              <a:tr h="370840">
                <a:tc>
                  <a:txBody>
                    <a:bodyPr/>
                    <a:lstStyle/>
                    <a:p>
                      <a:r>
                        <a:rPr lang="en-US" dirty="0" smtClean="0"/>
                        <a:t>250-299</a:t>
                      </a:r>
                      <a:endParaRPr lang="en-US" dirty="0"/>
                    </a:p>
                  </a:txBody>
                  <a:tcPr/>
                </a:tc>
                <a:tc>
                  <a:txBody>
                    <a:bodyPr/>
                    <a:lstStyle/>
                    <a:p>
                      <a:r>
                        <a:rPr lang="en-US" dirty="0" smtClean="0"/>
                        <a:t>Credit,</a:t>
                      </a:r>
                      <a:r>
                        <a:rPr lang="en-US" baseline="0" dirty="0" smtClean="0"/>
                        <a:t> non-transfer, non-degree applicable courses (non-degree credit courses that require either state approval or approval under delegated approval authority)</a:t>
                      </a:r>
                      <a:endParaRPr lang="en-US" dirty="0"/>
                    </a:p>
                  </a:txBody>
                  <a:tcPr/>
                </a:tc>
              </a:tr>
              <a:tr h="370840">
                <a:tc>
                  <a:txBody>
                    <a:bodyPr/>
                    <a:lstStyle/>
                    <a:p>
                      <a:r>
                        <a:rPr lang="en-US" dirty="0" smtClean="0"/>
                        <a:t>300-301</a:t>
                      </a:r>
                      <a:endParaRPr lang="en-US" dirty="0"/>
                    </a:p>
                  </a:txBody>
                  <a:tcPr/>
                </a:tc>
                <a:tc>
                  <a:txBody>
                    <a:bodyPr/>
                    <a:lstStyle/>
                    <a:p>
                      <a:r>
                        <a:rPr lang="en-US" dirty="0" smtClean="0"/>
                        <a:t>Credit, non-transfer, non-degree applicable</a:t>
                      </a:r>
                      <a:r>
                        <a:rPr lang="en-US" baseline="0" dirty="0" smtClean="0"/>
                        <a:t> Selected Topics laboratory courses</a:t>
                      </a:r>
                      <a:endParaRPr lang="en-US" dirty="0"/>
                    </a:p>
                  </a:txBody>
                  <a:tcPr/>
                </a:tc>
              </a:tr>
              <a:tr h="370840">
                <a:tc>
                  <a:txBody>
                    <a:bodyPr/>
                    <a:lstStyle/>
                    <a:p>
                      <a:r>
                        <a:rPr lang="en-US" dirty="0" smtClean="0"/>
                        <a:t>302-399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Credit, non-transfer, non-degree applicable</a:t>
                      </a:r>
                      <a:r>
                        <a:rPr lang="en-US" baseline="0" dirty="0" smtClean="0"/>
                        <a:t> Selected Topics courses (non-degree credit courses)</a:t>
                      </a:r>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990600"/>
          </a:xfrm>
        </p:spPr>
        <p:txBody>
          <a:bodyPr>
            <a:normAutofit/>
          </a:bodyPr>
          <a:lstStyle/>
          <a:p>
            <a:r>
              <a:rPr lang="en-US" dirty="0" smtClean="0"/>
              <a:t>Uniform Course Numbering System</a:t>
            </a:r>
            <a:endParaRPr lang="en-US" dirty="0"/>
          </a:p>
        </p:txBody>
      </p:sp>
      <p:graphicFrame>
        <p:nvGraphicFramePr>
          <p:cNvPr id="4" name="Table 3"/>
          <p:cNvGraphicFramePr>
            <a:graphicFrameLocks noGrp="1"/>
          </p:cNvGraphicFramePr>
          <p:nvPr/>
        </p:nvGraphicFramePr>
        <p:xfrm>
          <a:off x="381000" y="1676400"/>
          <a:ext cx="8458200" cy="3774440"/>
        </p:xfrm>
        <a:graphic>
          <a:graphicData uri="http://schemas.openxmlformats.org/drawingml/2006/table">
            <a:tbl>
              <a:tblPr firstRow="1" bandRow="1">
                <a:tableStyleId>{5C22544A-7EE6-4342-B048-85BDC9FD1C3A}</a:tableStyleId>
              </a:tblPr>
              <a:tblGrid>
                <a:gridCol w="1828800"/>
                <a:gridCol w="6629400"/>
              </a:tblGrid>
              <a:tr h="370840">
                <a:tc>
                  <a:txBody>
                    <a:bodyPr/>
                    <a:lstStyle/>
                    <a:p>
                      <a:r>
                        <a:rPr lang="en-US" dirty="0" smtClean="0"/>
                        <a:t>UCN</a:t>
                      </a:r>
                      <a:endParaRPr lang="en-US" dirty="0"/>
                    </a:p>
                  </a:txBody>
                  <a:tcPr/>
                </a:tc>
                <a:tc>
                  <a:txBody>
                    <a:bodyPr/>
                    <a:lstStyle/>
                    <a:p>
                      <a:r>
                        <a:rPr lang="en-US" dirty="0" smtClean="0"/>
                        <a:t>Explanation</a:t>
                      </a:r>
                      <a:endParaRPr lang="en-US" dirty="0"/>
                    </a:p>
                  </a:txBody>
                  <a:tcPr/>
                </a:tc>
              </a:tr>
              <a:tr h="370840">
                <a:tc>
                  <a:txBody>
                    <a:bodyPr/>
                    <a:lstStyle/>
                    <a:p>
                      <a:r>
                        <a:rPr lang="en-US" dirty="0" smtClean="0"/>
                        <a:t>400-499</a:t>
                      </a:r>
                      <a:endParaRPr lang="en-US" dirty="0"/>
                    </a:p>
                  </a:txBody>
                  <a:tcPr/>
                </a:tc>
                <a:tc>
                  <a:txBody>
                    <a:bodyPr/>
                    <a:lstStyle/>
                    <a:p>
                      <a:r>
                        <a:rPr lang="en-US" dirty="0" smtClean="0"/>
                        <a:t>Credit Apprenticeship and Cooperative Education/Work</a:t>
                      </a:r>
                      <a:r>
                        <a:rPr lang="en-US" baseline="0" dirty="0" smtClean="0"/>
                        <a:t> Experience Education courses</a:t>
                      </a:r>
                      <a:endParaRPr lang="en-US" dirty="0"/>
                    </a:p>
                  </a:txBody>
                  <a:tcPr/>
                </a:tc>
              </a:tr>
              <a:tr h="370840">
                <a:tc>
                  <a:txBody>
                    <a:bodyPr/>
                    <a:lstStyle/>
                    <a:p>
                      <a:r>
                        <a:rPr lang="en-US" dirty="0" smtClean="0"/>
                        <a:t>500-599</a:t>
                      </a:r>
                      <a:endParaRPr lang="en-US" dirty="0"/>
                    </a:p>
                  </a:txBody>
                  <a:tcPr/>
                </a:tc>
                <a:tc>
                  <a:txBody>
                    <a:bodyPr/>
                    <a:lstStyle/>
                    <a:p>
                      <a:r>
                        <a:rPr lang="en-US" dirty="0" smtClean="0"/>
                        <a:t>Non-credit, general,</a:t>
                      </a:r>
                      <a:r>
                        <a:rPr lang="en-US" baseline="0" dirty="0" smtClean="0"/>
                        <a:t> apprenticeship and older adult courses</a:t>
                      </a:r>
                      <a:endParaRPr lang="en-US" dirty="0"/>
                    </a:p>
                  </a:txBody>
                  <a:tcPr/>
                </a:tc>
              </a:tr>
              <a:tr h="370840">
                <a:tc>
                  <a:txBody>
                    <a:bodyPr/>
                    <a:lstStyle/>
                    <a:p>
                      <a:r>
                        <a:rPr lang="en-US" dirty="0" smtClean="0"/>
                        <a:t>600-699</a:t>
                      </a:r>
                      <a:endParaRPr lang="en-US" dirty="0"/>
                    </a:p>
                  </a:txBody>
                  <a:tcPr/>
                </a:tc>
                <a:tc>
                  <a:txBody>
                    <a:bodyPr/>
                    <a:lstStyle/>
                    <a:p>
                      <a:r>
                        <a:rPr lang="en-US" dirty="0" smtClean="0"/>
                        <a:t>Non-credit,</a:t>
                      </a:r>
                      <a:r>
                        <a:rPr lang="en-US" baseline="0" dirty="0" smtClean="0"/>
                        <a:t> courses specific for the disabled (non-credit courses that require state approval)</a:t>
                      </a:r>
                      <a:endParaRPr lang="en-US" dirty="0"/>
                    </a:p>
                  </a:txBody>
                  <a:tcPr/>
                </a:tc>
              </a:tr>
              <a:tr h="370840">
                <a:tc>
                  <a:txBody>
                    <a:bodyPr/>
                    <a:lstStyle/>
                    <a:p>
                      <a:r>
                        <a:rPr lang="en-US" dirty="0" smtClean="0"/>
                        <a:t>700-799</a:t>
                      </a:r>
                      <a:endParaRPr lang="en-US" dirty="0"/>
                    </a:p>
                  </a:txBody>
                  <a:tcPr/>
                </a:tc>
                <a:tc>
                  <a:txBody>
                    <a:bodyPr/>
                    <a:lstStyle/>
                    <a:p>
                      <a:r>
                        <a:rPr lang="en-US" dirty="0" smtClean="0"/>
                        <a:t>Not-for-credit (fee based) courses for contracted education</a:t>
                      </a:r>
                      <a:endParaRPr lang="en-US" dirty="0"/>
                    </a:p>
                  </a:txBody>
                  <a:tcPr/>
                </a:tc>
              </a:tr>
              <a:tr h="370840">
                <a:tc>
                  <a:txBody>
                    <a:bodyPr/>
                    <a:lstStyle/>
                    <a:p>
                      <a:r>
                        <a:rPr lang="en-US" dirty="0" smtClean="0"/>
                        <a:t>800-899</a:t>
                      </a:r>
                      <a:endParaRPr lang="en-US" dirty="0"/>
                    </a:p>
                  </a:txBody>
                  <a:tcPr/>
                </a:tc>
                <a:tc>
                  <a:txBody>
                    <a:bodyPr/>
                    <a:lstStyle/>
                    <a:p>
                      <a:r>
                        <a:rPr lang="en-US" dirty="0" smtClean="0"/>
                        <a:t>Community Services</a:t>
                      </a:r>
                      <a:r>
                        <a:rPr lang="en-US" baseline="0" dirty="0" smtClean="0"/>
                        <a:t> (fee-based) courses</a:t>
                      </a:r>
                      <a:endParaRPr lang="en-US" dirty="0"/>
                    </a:p>
                  </a:txBody>
                  <a:tcPr/>
                </a:tc>
              </a:tr>
              <a:tr h="370840">
                <a:tc>
                  <a:txBody>
                    <a:bodyPr/>
                    <a:lstStyle/>
                    <a:p>
                      <a:r>
                        <a:rPr lang="en-US" dirty="0" smtClean="0"/>
                        <a:t>1000-9999</a:t>
                      </a:r>
                      <a:endParaRPr lang="en-US" dirty="0"/>
                    </a:p>
                  </a:txBody>
                  <a:tcPr/>
                </a:tc>
                <a:tc>
                  <a:txBody>
                    <a:bodyPr/>
                    <a:lstStyle/>
                    <a:p>
                      <a:r>
                        <a:rPr lang="en-US" dirty="0" smtClean="0"/>
                        <a:t>Professional Development</a:t>
                      </a:r>
                      <a:r>
                        <a:rPr lang="en-US" baseline="0" dirty="0" smtClean="0"/>
                        <a:t> (PRDEV) courses for faculty and staff (0 unit, non-FTES courses)</a:t>
                      </a:r>
                      <a:endParaRPr lang="en-US" dirty="0"/>
                    </a:p>
                  </a:txBody>
                  <a:tcPr/>
                </a:tc>
              </a:tr>
              <a:tr h="370840">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is required if…</a:t>
            </a:r>
            <a:endParaRPr lang="en-US" dirty="0"/>
          </a:p>
        </p:txBody>
      </p:sp>
      <p:sp>
        <p:nvSpPr>
          <p:cNvPr id="3" name="Content Placeholder 2"/>
          <p:cNvSpPr>
            <a:spLocks noGrp="1"/>
          </p:cNvSpPr>
          <p:nvPr>
            <p:ph sz="quarter" idx="1"/>
          </p:nvPr>
        </p:nvSpPr>
        <p:spPr/>
        <p:txBody>
          <a:bodyPr>
            <a:normAutofit fontScale="32500" lnSpcReduction="20000"/>
          </a:bodyPr>
          <a:lstStyle/>
          <a:p>
            <a:pPr lvl="0"/>
            <a:r>
              <a:rPr lang="en-US" sz="5500" dirty="0" smtClean="0"/>
              <a:t>Offering a new course, making a substantive change to an existing course, or course reinstatement when it is similar to any course offered at another college.</a:t>
            </a:r>
          </a:p>
          <a:p>
            <a:endParaRPr lang="en-US" sz="5500" dirty="0" smtClean="0"/>
          </a:p>
          <a:p>
            <a:pPr lvl="0"/>
            <a:r>
              <a:rPr lang="en-US" sz="5500" dirty="0" smtClean="0"/>
              <a:t>Substantive change to existing UCN course</a:t>
            </a:r>
          </a:p>
          <a:p>
            <a:pPr lvl="0">
              <a:buNone/>
            </a:pPr>
            <a:r>
              <a:rPr lang="en-US" sz="5500" dirty="0" smtClean="0"/>
              <a:t> </a:t>
            </a:r>
          </a:p>
          <a:p>
            <a:pPr lvl="0"/>
            <a:r>
              <a:rPr lang="en-US" sz="5500" dirty="0" smtClean="0"/>
              <a:t>New single course which overlaps courses offered as part of an approved program at another college</a:t>
            </a:r>
          </a:p>
          <a:p>
            <a:pPr>
              <a:buNone/>
            </a:pPr>
            <a:r>
              <a:rPr lang="en-US" sz="5500" dirty="0" smtClean="0"/>
              <a:t> </a:t>
            </a:r>
          </a:p>
          <a:p>
            <a:pPr lvl="0"/>
            <a:r>
              <a:rPr lang="en-US" sz="5500" dirty="0" smtClean="0"/>
              <a:t>New programs (certificates or degrees) or substantive changes to programs which are similar to any other program or contains similar courses offered at other colleges (whether or not these programs are in the same discipline)</a:t>
            </a:r>
          </a:p>
          <a:p>
            <a:pPr>
              <a:buNone/>
            </a:pPr>
            <a:r>
              <a:rPr lang="en-US" sz="5500" dirty="0" smtClean="0"/>
              <a:t> </a:t>
            </a:r>
          </a:p>
          <a:p>
            <a:pPr lvl="0"/>
            <a:r>
              <a:rPr lang="en-US" sz="5500" dirty="0" smtClean="0"/>
              <a:t>Borrowing a course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Consultation Procedures</a:t>
            </a:r>
            <a:endParaRPr lang="en-US" dirty="0"/>
          </a:p>
        </p:txBody>
      </p:sp>
      <p:sp>
        <p:nvSpPr>
          <p:cNvPr id="3" name="Content Placeholder 2"/>
          <p:cNvSpPr>
            <a:spLocks noGrp="1"/>
          </p:cNvSpPr>
          <p:nvPr>
            <p:ph sz="quarter" idx="1"/>
          </p:nvPr>
        </p:nvSpPr>
        <p:spPr/>
        <p:txBody>
          <a:bodyPr>
            <a:normAutofit/>
          </a:bodyPr>
          <a:lstStyle/>
          <a:p>
            <a:pPr>
              <a:buNone/>
            </a:pPr>
            <a:r>
              <a:rPr lang="en-US" b="1" dirty="0" smtClean="0"/>
              <a:t>Consultation among colleges regarding curriculum issues is necessary to ensure:</a:t>
            </a:r>
            <a:endParaRPr lang="en-US" dirty="0" smtClean="0"/>
          </a:p>
          <a:p>
            <a:endParaRPr lang="en-US" dirty="0" smtClean="0"/>
          </a:p>
          <a:p>
            <a:pPr lvl="1"/>
            <a:r>
              <a:rPr lang="en-US" dirty="0" smtClean="0"/>
              <a:t>program integrity</a:t>
            </a:r>
          </a:p>
          <a:p>
            <a:pPr lvl="1"/>
            <a:r>
              <a:rPr lang="en-US" dirty="0" smtClean="0"/>
              <a:t>appropriate use of district resources</a:t>
            </a:r>
          </a:p>
          <a:p>
            <a:pPr lvl="1"/>
            <a:r>
              <a:rPr lang="en-US" dirty="0" smtClean="0"/>
              <a:t>program delivery to students in convenient locations</a:t>
            </a:r>
          </a:p>
          <a:p>
            <a:pPr lvl="1"/>
            <a:r>
              <a:rPr lang="en-US" dirty="0" smtClean="0"/>
              <a:t>adequate enrollment in all programs at all colleges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Department Chair</a:t>
            </a:r>
            <a:endParaRPr lang="en-US" dirty="0"/>
          </a:p>
        </p:txBody>
      </p:sp>
      <p:pic>
        <p:nvPicPr>
          <p:cNvPr id="3" name="Picture 2"/>
          <p:cNvPicPr>
            <a:picLocks noChangeAspect="1"/>
          </p:cNvPicPr>
          <p:nvPr/>
        </p:nvPicPr>
        <p:blipFill>
          <a:blip r:embed="rId2"/>
          <a:stretch>
            <a:fillRect/>
          </a:stretch>
        </p:blipFill>
        <p:spPr>
          <a:xfrm>
            <a:off x="457200" y="2057400"/>
            <a:ext cx="7896747" cy="416224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 Faith Effort</a:t>
            </a:r>
            <a:endParaRPr lang="en-US" dirty="0"/>
          </a:p>
        </p:txBody>
      </p:sp>
      <p:sp>
        <p:nvSpPr>
          <p:cNvPr id="3" name="Content Placeholder 2"/>
          <p:cNvSpPr>
            <a:spLocks noGrp="1"/>
          </p:cNvSpPr>
          <p:nvPr>
            <p:ph sz="quarter" idx="1"/>
          </p:nvPr>
        </p:nvSpPr>
        <p:spPr/>
        <p:txBody>
          <a:bodyPr>
            <a:normAutofit fontScale="47500" lnSpcReduction="20000"/>
          </a:bodyPr>
          <a:lstStyle/>
          <a:p>
            <a:r>
              <a:rPr lang="en-US" sz="4632" dirty="0" smtClean="0"/>
              <a:t>College representatives must contact by email (or by phone with a follow up email) the appropriate dean and department chair at all affected colleges.  </a:t>
            </a:r>
          </a:p>
          <a:p>
            <a:pPr lvl="1"/>
            <a:r>
              <a:rPr lang="en-US" sz="4632" dirty="0" smtClean="0"/>
              <a:t>Curriculum committee chair should be copied on this email as well.  </a:t>
            </a:r>
          </a:p>
          <a:p>
            <a:pPr lvl="1"/>
            <a:r>
              <a:rPr lang="en-US" sz="4632" dirty="0" smtClean="0"/>
              <a:t>If a regular district wide discipline meeting is part of the ongoing curriculum process in this discipline, the membership of that group will also be consulted.</a:t>
            </a:r>
          </a:p>
          <a:p>
            <a:endParaRPr lang="en-US" sz="4632" dirty="0" smtClean="0"/>
          </a:p>
          <a:p>
            <a:r>
              <a:rPr lang="en-US" sz="4632" dirty="0" smtClean="0"/>
              <a:t>All consultations should be completed within 2 weeks of the initial email.  </a:t>
            </a:r>
          </a:p>
          <a:p>
            <a:pPr>
              <a:buNone/>
            </a:pPr>
            <a:r>
              <a:rPr lang="en-US" sz="4632" dirty="0" smtClean="0"/>
              <a:t> </a:t>
            </a:r>
          </a:p>
          <a:p>
            <a:r>
              <a:rPr lang="en-US" sz="4632" dirty="0" smtClean="0"/>
              <a:t>If there are unresolved disputes related to the valid curricular reasons outlined in the introductory paragraph to these procedures, the issues will be discussed and resolved at CIPD.</a:t>
            </a: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 Ahead</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Plan a year in advance </a:t>
            </a:r>
          </a:p>
          <a:p>
            <a:pPr lvl="1"/>
            <a:r>
              <a:rPr lang="en-US" dirty="0" smtClean="0"/>
              <a:t>Program Review Year is a good time to look ahead</a:t>
            </a:r>
          </a:p>
          <a:p>
            <a:endParaRPr lang="en-US" dirty="0" smtClean="0"/>
          </a:p>
          <a:p>
            <a:r>
              <a:rPr lang="en-US" dirty="0" smtClean="0"/>
              <a:t>Ensure you have enough time for your goal</a:t>
            </a:r>
          </a:p>
          <a:p>
            <a:pPr lvl="1"/>
            <a:r>
              <a:rPr lang="en-US" dirty="0" smtClean="0"/>
              <a:t>If your goal is Fall 2013, it should be in submitted for approval now</a:t>
            </a:r>
          </a:p>
          <a:p>
            <a:endParaRPr lang="en-US" dirty="0" smtClean="0"/>
          </a:p>
          <a:p>
            <a:r>
              <a:rPr lang="en-US" dirty="0" smtClean="0"/>
              <a:t>Check CIPD website for dates</a:t>
            </a:r>
          </a:p>
          <a:p>
            <a:pPr lvl="1"/>
            <a:r>
              <a:rPr lang="en-US" dirty="0" smtClean="0"/>
              <a:t>Or college website if available</a:t>
            </a:r>
          </a:p>
          <a:p>
            <a:endParaRPr lang="en-US" dirty="0" smtClean="0"/>
          </a:p>
          <a:p>
            <a:r>
              <a:rPr lang="en-US" dirty="0" smtClean="0"/>
              <a:t>Make sure you are leaving enough time for approval process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What are they?</a:t>
            </a:r>
          </a:p>
          <a:p>
            <a:r>
              <a:rPr lang="en-US" dirty="0" smtClean="0"/>
              <a:t>Why are we doing them?</a:t>
            </a:r>
          </a:p>
          <a:p>
            <a:endParaRPr lang="en-US" dirty="0"/>
          </a:p>
        </p:txBody>
      </p:sp>
      <p:sp>
        <p:nvSpPr>
          <p:cNvPr id="3" name="Title 2"/>
          <p:cNvSpPr>
            <a:spLocks noGrp="1"/>
          </p:cNvSpPr>
          <p:nvPr>
            <p:ph type="title"/>
          </p:nvPr>
        </p:nvSpPr>
        <p:spPr/>
        <p:txBody>
          <a:bodyPr/>
          <a:lstStyle/>
          <a:p>
            <a:r>
              <a:rPr lang="en-US" dirty="0" smtClean="0"/>
              <a:t>Transfer Degrees – SB1440</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SB1440 – Bill Language</a:t>
            </a:r>
            <a:endParaRPr lang="en-US" dirty="0"/>
          </a:p>
        </p:txBody>
      </p:sp>
      <p:sp>
        <p:nvSpPr>
          <p:cNvPr id="3" name="Content Placeholder 2"/>
          <p:cNvSpPr>
            <a:spLocks noGrp="1"/>
          </p:cNvSpPr>
          <p:nvPr>
            <p:ph sz="quarter" idx="2"/>
          </p:nvPr>
        </p:nvSpPr>
        <p:spPr>
          <a:xfrm>
            <a:off x="685800" y="1752600"/>
            <a:ext cx="7543800" cy="4800600"/>
          </a:xfrm>
        </p:spPr>
        <p:txBody>
          <a:bodyPr>
            <a:noAutofit/>
          </a:bodyPr>
          <a:lstStyle/>
          <a:p>
            <a:pPr algn="just">
              <a:buNone/>
            </a:pPr>
            <a:r>
              <a:rPr lang="en-US" sz="2800" dirty="0" smtClean="0"/>
              <a:t> SB 1440 establishes the Student Transfer Achievement Reform (STAR) Act. SB 1440 requires a community college district to grant an associate degree for transfer to a student in that student’s field of study once a student has met degree and transfer requirements for a particular major. </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SB1440 – Bill Language</a:t>
            </a:r>
            <a:endParaRPr lang="en-US" dirty="0"/>
          </a:p>
        </p:txBody>
      </p:sp>
      <p:sp>
        <p:nvSpPr>
          <p:cNvPr id="3" name="Content Placeholder 2"/>
          <p:cNvSpPr>
            <a:spLocks noGrp="1"/>
          </p:cNvSpPr>
          <p:nvPr>
            <p:ph sz="quarter" idx="2"/>
          </p:nvPr>
        </p:nvSpPr>
        <p:spPr>
          <a:xfrm>
            <a:off x="533400" y="1752600"/>
            <a:ext cx="7696200" cy="4800600"/>
          </a:xfrm>
        </p:spPr>
        <p:txBody>
          <a:bodyPr>
            <a:noAutofit/>
          </a:bodyPr>
          <a:lstStyle/>
          <a:p>
            <a:pPr algn="just">
              <a:buNone/>
            </a:pPr>
            <a:r>
              <a:rPr lang="en-US" sz="2800" dirty="0" smtClean="0">
                <a:cs typeface="Tw Cen MT "/>
              </a:rPr>
              <a:t>  Upon completion of the transfer associate degree, the student is eligible for transfer with junior standing into the California State University (CSU) system. </a:t>
            </a:r>
            <a:endParaRPr lang="en-US" sz="2800" dirty="0">
              <a:cs typeface="Tw Cen MT "/>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SB1440 – Bill Language</a:t>
            </a:r>
            <a:endParaRPr lang="en-US" dirty="0"/>
          </a:p>
        </p:txBody>
      </p:sp>
      <p:sp>
        <p:nvSpPr>
          <p:cNvPr id="3" name="Content Placeholder 2"/>
          <p:cNvSpPr>
            <a:spLocks noGrp="1"/>
          </p:cNvSpPr>
          <p:nvPr>
            <p:ph sz="quarter" idx="2"/>
          </p:nvPr>
        </p:nvSpPr>
        <p:spPr>
          <a:xfrm>
            <a:off x="457200" y="1752600"/>
            <a:ext cx="7620000" cy="4800600"/>
          </a:xfrm>
        </p:spPr>
        <p:txBody>
          <a:bodyPr>
            <a:noAutofit/>
          </a:bodyPr>
          <a:lstStyle/>
          <a:p>
            <a:pPr algn="just">
              <a:buNone/>
            </a:pPr>
            <a:r>
              <a:rPr lang="en-US" sz="3000" dirty="0" smtClean="0"/>
              <a:t>  </a:t>
            </a:r>
            <a:r>
              <a:rPr lang="en-US" sz="2800" dirty="0" smtClean="0"/>
              <a:t>Students will be given priority consideration when applying to a particular program that is similar to the student’s community college area of emphasis. </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SB1440 – Bill Language</a:t>
            </a:r>
            <a:endParaRPr lang="en-US" dirty="0"/>
          </a:p>
        </p:txBody>
      </p:sp>
      <p:sp>
        <p:nvSpPr>
          <p:cNvPr id="3" name="Content Placeholder 2"/>
          <p:cNvSpPr>
            <a:spLocks noGrp="1"/>
          </p:cNvSpPr>
          <p:nvPr>
            <p:ph sz="quarter" idx="2"/>
          </p:nvPr>
        </p:nvSpPr>
        <p:spPr>
          <a:xfrm>
            <a:off x="457200" y="1752600"/>
            <a:ext cx="7467600" cy="4800600"/>
          </a:xfrm>
        </p:spPr>
        <p:txBody>
          <a:bodyPr>
            <a:noAutofit/>
          </a:bodyPr>
          <a:lstStyle/>
          <a:p>
            <a:pPr algn="just">
              <a:buNone/>
            </a:pPr>
            <a:r>
              <a:rPr lang="en-US" sz="2800" dirty="0" smtClean="0"/>
              <a:t>  The bill prohibits a community college district or campus from adding local course requirements in addition to requirements of the STAR Act, and prohibits the CSU from requiring a transferring student to repeat courses similar to those taken at the community college that counted toward their associate degree for transfer. </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AA-Ts &amp; AS-Ts - Why create them?</a:t>
            </a:r>
            <a:endParaRPr lang="en-US" dirty="0"/>
          </a:p>
        </p:txBody>
      </p:sp>
      <p:sp>
        <p:nvSpPr>
          <p:cNvPr id="4" name="Content Placeholder 3"/>
          <p:cNvSpPr>
            <a:spLocks noGrp="1"/>
          </p:cNvSpPr>
          <p:nvPr>
            <p:ph sz="quarter" idx="1"/>
          </p:nvPr>
        </p:nvSpPr>
        <p:spPr/>
        <p:txBody>
          <a:bodyPr>
            <a:normAutofit fontScale="92500" lnSpcReduction="10000"/>
          </a:bodyPr>
          <a:lstStyle/>
          <a:p>
            <a:r>
              <a:rPr lang="en-US" smtClean="0"/>
              <a:t>Increase students’ ability to transfer to a local CSU</a:t>
            </a:r>
          </a:p>
          <a:p>
            <a:endParaRPr lang="en-US" smtClean="0"/>
          </a:p>
          <a:p>
            <a:r>
              <a:rPr lang="en-US" smtClean="0"/>
              <a:t>Increase students’ ability to finish a 4-year degree in 4 years</a:t>
            </a:r>
          </a:p>
          <a:p>
            <a:endParaRPr lang="en-US" smtClean="0"/>
          </a:p>
          <a:p>
            <a:r>
              <a:rPr lang="en-US" smtClean="0"/>
              <a:t>Helps ensure our students have the background they need to be successful</a:t>
            </a:r>
          </a:p>
          <a:p>
            <a:endParaRPr lang="en-US" smtClean="0"/>
          </a:p>
          <a:p>
            <a:r>
              <a:rPr lang="en-US" smtClean="0"/>
              <a:t>Both CSUs and UCs will consider these degrees as part of their admission decision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Disciplines Are Eligible?</a:t>
            </a:r>
            <a:endParaRPr lang="en-US" dirty="0"/>
          </a:p>
        </p:txBody>
      </p:sp>
      <p:sp>
        <p:nvSpPr>
          <p:cNvPr id="5" name="Content Placeholder 4"/>
          <p:cNvSpPr>
            <a:spLocks noGrp="1"/>
          </p:cNvSpPr>
          <p:nvPr>
            <p:ph sz="quarter" idx="1"/>
          </p:nvPr>
        </p:nvSpPr>
        <p:spPr/>
        <p:txBody>
          <a:bodyPr>
            <a:normAutofit fontScale="92500" lnSpcReduction="20000"/>
          </a:bodyPr>
          <a:lstStyle/>
          <a:p>
            <a:pPr fontAlgn="ctr">
              <a:buNone/>
            </a:pPr>
            <a:r>
              <a:rPr lang="en-US" dirty="0" smtClean="0"/>
              <a:t>Administration of Justice</a:t>
            </a:r>
          </a:p>
          <a:p>
            <a:pPr fontAlgn="ctr">
              <a:buNone/>
            </a:pPr>
            <a:r>
              <a:rPr lang="en-US" dirty="0" smtClean="0"/>
              <a:t>Art History</a:t>
            </a:r>
          </a:p>
          <a:p>
            <a:pPr fontAlgn="ctr">
              <a:buNone/>
            </a:pPr>
            <a:r>
              <a:rPr lang="en-US" dirty="0" smtClean="0"/>
              <a:t>Business Administration</a:t>
            </a:r>
          </a:p>
          <a:p>
            <a:pPr fontAlgn="ctr">
              <a:buNone/>
            </a:pPr>
            <a:r>
              <a:rPr lang="en-US" dirty="0" smtClean="0"/>
              <a:t>Communication Studies</a:t>
            </a:r>
          </a:p>
          <a:p>
            <a:pPr fontAlgn="ctr">
              <a:buNone/>
            </a:pPr>
            <a:r>
              <a:rPr lang="en-US" dirty="0" smtClean="0"/>
              <a:t>Early Childhood Education (ECE)</a:t>
            </a:r>
          </a:p>
          <a:p>
            <a:pPr fontAlgn="ctr">
              <a:buNone/>
            </a:pPr>
            <a:r>
              <a:rPr lang="en-US" dirty="0" smtClean="0"/>
              <a:t>Elementary Education</a:t>
            </a:r>
          </a:p>
          <a:p>
            <a:pPr fontAlgn="ctr">
              <a:buNone/>
            </a:pPr>
            <a:r>
              <a:rPr lang="en-US" dirty="0" smtClean="0"/>
              <a:t>English</a:t>
            </a:r>
          </a:p>
          <a:p>
            <a:pPr fontAlgn="ctr">
              <a:buNone/>
            </a:pPr>
            <a:r>
              <a:rPr lang="en-US" dirty="0" smtClean="0"/>
              <a:t>Geography</a:t>
            </a:r>
          </a:p>
          <a:p>
            <a:pPr fontAlgn="ctr">
              <a:buNone/>
            </a:pPr>
            <a:r>
              <a:rPr lang="en-US" dirty="0" smtClean="0"/>
              <a:t>Geology</a:t>
            </a:r>
          </a:p>
          <a:p>
            <a:pPr fontAlgn="ctr">
              <a:buNone/>
            </a:pPr>
            <a:r>
              <a:rPr lang="en-US" dirty="0" smtClean="0"/>
              <a:t>History</a:t>
            </a:r>
          </a:p>
          <a:p>
            <a:pPr fontAlgn="ctr">
              <a:buNone/>
            </a:pPr>
            <a:endParaRPr lang="en-US" dirty="0" smtClean="0">
              <a:solidFill>
                <a:srgbClr val="002060"/>
              </a:solidFill>
            </a:endParaRPr>
          </a:p>
          <a:p>
            <a:endParaRPr lang="en-US" dirty="0"/>
          </a:p>
        </p:txBody>
      </p:sp>
      <p:sp>
        <p:nvSpPr>
          <p:cNvPr id="6" name="Content Placeholder 5"/>
          <p:cNvSpPr>
            <a:spLocks noGrp="1"/>
          </p:cNvSpPr>
          <p:nvPr>
            <p:ph sz="quarter" idx="2"/>
          </p:nvPr>
        </p:nvSpPr>
        <p:spPr/>
        <p:txBody>
          <a:bodyPr>
            <a:normAutofit fontScale="92500" lnSpcReduction="20000"/>
          </a:bodyPr>
          <a:lstStyle/>
          <a:p>
            <a:pPr fontAlgn="ctr">
              <a:buNone/>
            </a:pPr>
            <a:r>
              <a:rPr lang="en-US" dirty="0" smtClean="0"/>
              <a:t>Journalism</a:t>
            </a:r>
          </a:p>
          <a:p>
            <a:pPr fontAlgn="ctr">
              <a:buNone/>
            </a:pPr>
            <a:r>
              <a:rPr lang="en-US" dirty="0" smtClean="0"/>
              <a:t>Kinesiology</a:t>
            </a:r>
          </a:p>
          <a:p>
            <a:pPr fontAlgn="ctr">
              <a:buNone/>
            </a:pPr>
            <a:r>
              <a:rPr lang="en-US" dirty="0" smtClean="0"/>
              <a:t>Mathematics</a:t>
            </a:r>
          </a:p>
          <a:p>
            <a:pPr fontAlgn="ctr">
              <a:buNone/>
            </a:pPr>
            <a:r>
              <a:rPr lang="en-US" dirty="0" smtClean="0"/>
              <a:t>Music</a:t>
            </a:r>
          </a:p>
          <a:p>
            <a:pPr fontAlgn="ctr">
              <a:buNone/>
            </a:pPr>
            <a:r>
              <a:rPr lang="en-US" dirty="0" smtClean="0"/>
              <a:t>Psychology</a:t>
            </a:r>
          </a:p>
          <a:p>
            <a:pPr fontAlgn="ctr">
              <a:buNone/>
            </a:pPr>
            <a:r>
              <a:rPr lang="en-US" dirty="0" smtClean="0"/>
              <a:t>Physics</a:t>
            </a:r>
          </a:p>
          <a:p>
            <a:pPr fontAlgn="ctr">
              <a:buNone/>
            </a:pPr>
            <a:r>
              <a:rPr lang="en-US" dirty="0" smtClean="0"/>
              <a:t>Political Science</a:t>
            </a:r>
          </a:p>
          <a:p>
            <a:pPr fontAlgn="ctr">
              <a:buNone/>
            </a:pPr>
            <a:r>
              <a:rPr lang="en-US" dirty="0" smtClean="0"/>
              <a:t>Sociology</a:t>
            </a:r>
          </a:p>
          <a:p>
            <a:pPr fontAlgn="ctr">
              <a:buNone/>
            </a:pPr>
            <a:r>
              <a:rPr lang="en-US" dirty="0" smtClean="0"/>
              <a:t>Studio Arts</a:t>
            </a:r>
          </a:p>
          <a:p>
            <a:pPr fontAlgn="ctr">
              <a:buNone/>
            </a:pPr>
            <a:r>
              <a:rPr lang="en-US" dirty="0" smtClean="0"/>
              <a:t>Theatre</a:t>
            </a:r>
          </a:p>
          <a:p>
            <a:endParaRPr lang="en-US"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Finalized TMCs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New Transfer Degrees Completed at BCC</a:t>
            </a:r>
            <a:endParaRPr lang="en-US" sz="3600" dirty="0"/>
          </a:p>
        </p:txBody>
      </p:sp>
      <p:sp>
        <p:nvSpPr>
          <p:cNvPr id="5" name="Content Placeholder 4"/>
          <p:cNvSpPr>
            <a:spLocks noGrp="1"/>
          </p:cNvSpPr>
          <p:nvPr>
            <p:ph sz="quarter" idx="1"/>
          </p:nvPr>
        </p:nvSpPr>
        <p:spPr/>
        <p:txBody>
          <a:bodyPr>
            <a:normAutofit/>
          </a:bodyPr>
          <a:lstStyle/>
          <a:p>
            <a:pPr fontAlgn="ctr">
              <a:buNone/>
            </a:pPr>
            <a:r>
              <a:rPr lang="en-US" dirty="0" smtClean="0"/>
              <a:t>English</a:t>
            </a:r>
          </a:p>
          <a:p>
            <a:pPr fontAlgn="ctr">
              <a:buNone/>
            </a:pPr>
            <a:r>
              <a:rPr lang="en-US" dirty="0" smtClean="0"/>
              <a:t>Mathematics</a:t>
            </a:r>
          </a:p>
          <a:p>
            <a:pPr fontAlgn="ctr">
              <a:buNone/>
            </a:pPr>
            <a:r>
              <a:rPr lang="en-US" dirty="0" smtClean="0"/>
              <a:t>Psychology</a:t>
            </a:r>
          </a:p>
          <a:p>
            <a:pPr fontAlgn="ctr">
              <a:buNone/>
            </a:pPr>
            <a:r>
              <a:rPr lang="en-US" dirty="0" smtClean="0"/>
              <a:t>Sociology</a:t>
            </a:r>
          </a:p>
          <a:p>
            <a:pPr fontAlgn="ctr">
              <a:buNone/>
            </a:pPr>
            <a:endParaRPr lang="en-US" dirty="0" smtClean="0">
              <a:solidFill>
                <a:srgbClr val="002060"/>
              </a:solidFill>
            </a:endParaRPr>
          </a:p>
          <a:p>
            <a:endParaRPr lang="en-US"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Finalized TMCs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Who are your guides along the way?</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dirty="0" smtClean="0"/>
              <a:t>New Transfer Degrees in Process at BCC (Goal: Fall 2012 CIPD)</a:t>
            </a:r>
            <a:endParaRPr lang="en-US" sz="3400" dirty="0"/>
          </a:p>
        </p:txBody>
      </p:sp>
      <p:sp>
        <p:nvSpPr>
          <p:cNvPr id="5" name="Content Placeholder 4"/>
          <p:cNvSpPr>
            <a:spLocks noGrp="1"/>
          </p:cNvSpPr>
          <p:nvPr>
            <p:ph sz="quarter" idx="1"/>
          </p:nvPr>
        </p:nvSpPr>
        <p:spPr/>
        <p:txBody>
          <a:bodyPr>
            <a:normAutofit/>
          </a:bodyPr>
          <a:lstStyle/>
          <a:p>
            <a:pPr fontAlgn="ctr">
              <a:buNone/>
            </a:pPr>
            <a:r>
              <a:rPr lang="en-US" dirty="0" smtClean="0"/>
              <a:t>Art History</a:t>
            </a:r>
          </a:p>
          <a:p>
            <a:pPr fontAlgn="ctr">
              <a:buNone/>
            </a:pPr>
            <a:r>
              <a:rPr lang="en-US" dirty="0" smtClean="0"/>
              <a:t>Studio Arts</a:t>
            </a:r>
          </a:p>
          <a:p>
            <a:pPr fontAlgn="ctr">
              <a:buNone/>
            </a:pPr>
            <a:r>
              <a:rPr lang="en-US" dirty="0" smtClean="0"/>
              <a:t>Business Administration</a:t>
            </a:r>
          </a:p>
          <a:p>
            <a:pPr fontAlgn="ctr">
              <a:buNone/>
            </a:pPr>
            <a:r>
              <a:rPr lang="en-US" dirty="0" smtClean="0"/>
              <a:t>Elementary Education</a:t>
            </a:r>
          </a:p>
          <a:p>
            <a:pPr fontAlgn="ctr">
              <a:buNone/>
            </a:pPr>
            <a:r>
              <a:rPr lang="en-US" dirty="0" smtClean="0"/>
              <a:t>History</a:t>
            </a:r>
          </a:p>
          <a:p>
            <a:pPr fontAlgn="ctr">
              <a:buNone/>
            </a:pPr>
            <a:r>
              <a:rPr lang="en-US" dirty="0" smtClean="0"/>
              <a:t>Political Science</a:t>
            </a:r>
          </a:p>
          <a:p>
            <a:endParaRPr lang="en-US" dirty="0"/>
          </a:p>
        </p:txBody>
      </p:sp>
      <p:sp>
        <p:nvSpPr>
          <p:cNvPr id="30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Finalized TMCs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Degrees that are almost ready…</a:t>
            </a:r>
            <a:endParaRPr lang="en-US" dirty="0"/>
          </a:p>
        </p:txBody>
      </p:sp>
      <p:sp>
        <p:nvSpPr>
          <p:cNvPr id="3" name="Content Placeholder 2"/>
          <p:cNvSpPr>
            <a:spLocks noGrp="1"/>
          </p:cNvSpPr>
          <p:nvPr>
            <p:ph sz="quarter" idx="2"/>
          </p:nvPr>
        </p:nvSpPr>
        <p:spPr/>
        <p:txBody>
          <a:bodyPr>
            <a:normAutofit/>
          </a:bodyPr>
          <a:lstStyle/>
          <a:p>
            <a:r>
              <a:rPr lang="en-US" dirty="0" smtClean="0"/>
              <a:t>Anthropology</a:t>
            </a:r>
          </a:p>
          <a:p>
            <a:r>
              <a:rPr lang="en-US" dirty="0" smtClean="0"/>
              <a:t>Chemistry</a:t>
            </a:r>
          </a:p>
          <a:p>
            <a:r>
              <a:rPr lang="en-US" dirty="0" smtClean="0"/>
              <a:t>Computer Science</a:t>
            </a:r>
          </a:p>
          <a:p>
            <a:r>
              <a:rPr lang="en-US" dirty="0" smtClean="0"/>
              <a:t>Biology</a:t>
            </a:r>
          </a:p>
          <a:p>
            <a:r>
              <a:rPr lang="en-US" dirty="0" smtClean="0"/>
              <a:t>Philosophy</a:t>
            </a:r>
          </a:p>
          <a:p>
            <a:r>
              <a:rPr lang="en-US" dirty="0" smtClean="0"/>
              <a:t>Spanish</a:t>
            </a:r>
          </a:p>
          <a:p>
            <a:endParaRPr lang="en-US" dirty="0"/>
          </a:p>
        </p:txBody>
      </p:sp>
      <p:sp>
        <p:nvSpPr>
          <p:cNvPr id="4" name="Content Placeholder 3"/>
          <p:cNvSpPr>
            <a:spLocks noGrp="1"/>
          </p:cNvSpPr>
          <p:nvPr>
            <p:ph sz="quarter" idx="4"/>
          </p:nvPr>
        </p:nvSpPr>
        <p:spPr/>
        <p:txBody>
          <a:bodyPr>
            <a:normAutofit/>
          </a:bodyPr>
          <a:lstStyle/>
          <a:p>
            <a:r>
              <a:rPr lang="en-US" dirty="0" smtClean="0"/>
              <a:t>Radio/TV/Film</a:t>
            </a:r>
          </a:p>
          <a:p>
            <a:r>
              <a:rPr lang="en-US" dirty="0" smtClean="0"/>
              <a:t>Social Work </a:t>
            </a:r>
          </a:p>
          <a:p>
            <a:endParaRPr lang="en-US" dirty="0"/>
          </a:p>
        </p:txBody>
      </p:sp>
      <p:sp>
        <p:nvSpPr>
          <p:cNvPr id="5" name="Text Placeholder 4"/>
          <p:cNvSpPr>
            <a:spLocks noGrp="1"/>
          </p:cNvSpPr>
          <p:nvPr>
            <p:ph type="body" sz="quarter" idx="1"/>
          </p:nvPr>
        </p:nvSpPr>
        <p:spPr/>
        <p:txBody>
          <a:bodyPr/>
          <a:lstStyle/>
          <a:p>
            <a:r>
              <a:rPr lang="en-US" dirty="0" smtClean="0"/>
              <a:t>Vetting Closed</a:t>
            </a:r>
            <a:endParaRPr lang="en-US" dirty="0"/>
          </a:p>
        </p:txBody>
      </p:sp>
      <p:sp>
        <p:nvSpPr>
          <p:cNvPr id="6" name="Text Placeholder 5"/>
          <p:cNvSpPr>
            <a:spLocks noGrp="1"/>
          </p:cNvSpPr>
          <p:nvPr>
            <p:ph type="body" sz="quarter" idx="3"/>
          </p:nvPr>
        </p:nvSpPr>
        <p:spPr/>
        <p:txBody>
          <a:bodyPr/>
          <a:lstStyle/>
          <a:p>
            <a:r>
              <a:rPr lang="en-US" dirty="0" smtClean="0"/>
              <a:t>In the queue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Sure We are Ready!</a:t>
            </a:r>
            <a:endParaRPr lang="en-US" dirty="0"/>
          </a:p>
        </p:txBody>
      </p:sp>
      <p:sp>
        <p:nvSpPr>
          <p:cNvPr id="3" name="Text Placeholder 2"/>
          <p:cNvSpPr>
            <a:spLocks noGrp="1"/>
          </p:cNvSpPr>
          <p:nvPr>
            <p:ph type="body" idx="2"/>
          </p:nvPr>
        </p:nvSpPr>
        <p:spPr/>
        <p:txBody>
          <a:bodyPr/>
          <a:lstStyle/>
          <a:p>
            <a:r>
              <a:rPr lang="en-US" dirty="0" smtClean="0"/>
              <a:t>Transfer Degrees:</a:t>
            </a:r>
          </a:p>
          <a:p>
            <a:r>
              <a:rPr lang="en-US" dirty="0" smtClean="0"/>
              <a:t>AA-T</a:t>
            </a:r>
          </a:p>
          <a:p>
            <a:r>
              <a:rPr lang="en-US" dirty="0" smtClean="0"/>
              <a:t>AS-T</a:t>
            </a:r>
            <a:endParaRPr lang="en-US" dirty="0"/>
          </a:p>
        </p:txBody>
      </p:sp>
      <p:sp>
        <p:nvSpPr>
          <p:cNvPr id="4" name="Content Placeholder 3"/>
          <p:cNvSpPr>
            <a:spLocks noGrp="1"/>
          </p:cNvSpPr>
          <p:nvPr>
            <p:ph sz="quarter" idx="1"/>
          </p:nvPr>
        </p:nvSpPr>
        <p:spPr/>
        <p:txBody>
          <a:bodyPr>
            <a:normAutofit/>
          </a:bodyPr>
          <a:lstStyle/>
          <a:p>
            <a:r>
              <a:rPr lang="en-US" dirty="0" smtClean="0"/>
              <a:t>Make sure your CORs are updated</a:t>
            </a:r>
          </a:p>
          <a:p>
            <a:pPr lvl="1"/>
            <a:r>
              <a:rPr lang="en-US" dirty="0" smtClean="0"/>
              <a:t>Updated within 3-5 years </a:t>
            </a:r>
          </a:p>
          <a:p>
            <a:pPr lvl="1"/>
            <a:r>
              <a:rPr lang="en-US" dirty="0" smtClean="0"/>
              <a:t>Check with C-ID website for matching description, content</a:t>
            </a:r>
          </a:p>
          <a:p>
            <a:pPr lvl="1"/>
            <a:r>
              <a:rPr lang="en-US" dirty="0" smtClean="0"/>
              <a:t>Current textbooks</a:t>
            </a:r>
          </a:p>
          <a:p>
            <a:pPr lvl="1">
              <a:buNone/>
            </a:pPr>
            <a:endParaRPr lang="en-US" dirty="0" smtClean="0"/>
          </a:p>
          <a:p>
            <a:r>
              <a:rPr lang="en-US" dirty="0" smtClean="0"/>
              <a:t>Need to ensure this process is Faculty DRIVEN!</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Why update?</a:t>
            </a:r>
          </a:p>
          <a:p>
            <a:r>
              <a:rPr lang="en-US" dirty="0" smtClean="0"/>
              <a:t>How often?</a:t>
            </a:r>
          </a:p>
          <a:p>
            <a:r>
              <a:rPr lang="en-US" dirty="0" smtClean="0"/>
              <a:t>What tools will help?</a:t>
            </a:r>
            <a:endParaRPr lang="en-US" dirty="0"/>
          </a:p>
        </p:txBody>
      </p:sp>
      <p:sp>
        <p:nvSpPr>
          <p:cNvPr id="3" name="Title 2"/>
          <p:cNvSpPr>
            <a:spLocks noGrp="1"/>
          </p:cNvSpPr>
          <p:nvPr>
            <p:ph type="title"/>
          </p:nvPr>
        </p:nvSpPr>
        <p:spPr/>
        <p:txBody>
          <a:bodyPr>
            <a:normAutofit/>
          </a:bodyPr>
          <a:lstStyle/>
          <a:p>
            <a:r>
              <a:rPr lang="en-US" dirty="0" smtClean="0"/>
              <a:t>Course Outline of Record (COR)</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Course Outline of Record (COR)</a:t>
            </a:r>
            <a:endParaRPr lang="en-US" dirty="0"/>
          </a:p>
        </p:txBody>
      </p:sp>
      <p:sp>
        <p:nvSpPr>
          <p:cNvPr id="3" name="Content Placeholder 2"/>
          <p:cNvSpPr>
            <a:spLocks noGrp="1"/>
          </p:cNvSpPr>
          <p:nvPr>
            <p:ph sz="quarter" idx="1"/>
          </p:nvPr>
        </p:nvSpPr>
        <p:spPr/>
        <p:txBody>
          <a:bodyPr/>
          <a:lstStyle/>
          <a:p>
            <a:r>
              <a:rPr lang="en-US" dirty="0" smtClean="0"/>
              <a:t>Legal document of what we are teaching</a:t>
            </a:r>
          </a:p>
          <a:p>
            <a:endParaRPr lang="en-US" dirty="0" smtClean="0"/>
          </a:p>
          <a:p>
            <a:r>
              <a:rPr lang="en-US" dirty="0" smtClean="0"/>
              <a:t>Has to be available to public</a:t>
            </a:r>
          </a:p>
          <a:p>
            <a:pPr lvl="1"/>
            <a:r>
              <a:rPr lang="en-US" dirty="0" smtClean="0"/>
              <a:t>Students can ask for a copy </a:t>
            </a:r>
          </a:p>
          <a:p>
            <a:pPr lvl="1"/>
            <a:endParaRPr lang="en-US" dirty="0" smtClean="0"/>
          </a:p>
          <a:p>
            <a:r>
              <a:rPr lang="en-US" dirty="0" smtClean="0"/>
              <a:t>Needs to be current for Articulation to CSU/UC</a:t>
            </a:r>
          </a:p>
          <a:p>
            <a:endParaRPr lang="en-US" dirty="0" smtClean="0"/>
          </a:p>
          <a:p>
            <a:r>
              <a:rPr lang="en-US" dirty="0" smtClean="0"/>
              <a:t>Available to Everyone via </a:t>
            </a:r>
            <a:r>
              <a:rPr lang="en-US" dirty="0" err="1" smtClean="0"/>
              <a:t>CurricuNet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9144000" cy="990600"/>
          </a:xfrm>
        </p:spPr>
        <p:txBody>
          <a:bodyPr>
            <a:normAutofit/>
          </a:bodyPr>
          <a:lstStyle/>
          <a:p>
            <a:r>
              <a:rPr lang="en-US" dirty="0" smtClean="0"/>
              <a:t>What does the COR have to include?</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Basics for Catalog</a:t>
            </a:r>
          </a:p>
          <a:p>
            <a:pPr lvl="1"/>
            <a:r>
              <a:rPr lang="en-US" dirty="0" smtClean="0"/>
              <a:t>Title, Course Number, Date, Hours, Grading Policy</a:t>
            </a:r>
          </a:p>
          <a:p>
            <a:pPr lvl="1"/>
            <a:r>
              <a:rPr lang="en-US" dirty="0" smtClean="0"/>
              <a:t>Description, Pre-</a:t>
            </a:r>
            <a:r>
              <a:rPr lang="en-US" dirty="0" err="1" smtClean="0"/>
              <a:t>req</a:t>
            </a:r>
            <a:r>
              <a:rPr lang="en-US" dirty="0" smtClean="0"/>
              <a:t>/Co-</a:t>
            </a:r>
            <a:r>
              <a:rPr lang="en-US" dirty="0" err="1" smtClean="0"/>
              <a:t>reqs</a:t>
            </a:r>
            <a:r>
              <a:rPr lang="en-US" dirty="0" smtClean="0"/>
              <a:t> if any</a:t>
            </a:r>
          </a:p>
          <a:p>
            <a:pPr lvl="1"/>
            <a:r>
              <a:rPr lang="en-US" dirty="0" smtClean="0"/>
              <a:t>Transfer Status</a:t>
            </a:r>
          </a:p>
          <a:p>
            <a:r>
              <a:rPr lang="en-US" dirty="0" smtClean="0"/>
              <a:t>Textbooks</a:t>
            </a:r>
          </a:p>
          <a:p>
            <a:pPr lvl="1"/>
            <a:r>
              <a:rPr lang="en-US" dirty="0" smtClean="0"/>
              <a:t>Can list more than one (choices)</a:t>
            </a:r>
          </a:p>
          <a:p>
            <a:pPr lvl="1"/>
            <a:r>
              <a:rPr lang="en-US" dirty="0" smtClean="0"/>
              <a:t>Need to be current unless historical (literature)</a:t>
            </a:r>
          </a:p>
          <a:p>
            <a:r>
              <a:rPr lang="en-US" dirty="0" smtClean="0"/>
              <a:t>Course Objectives</a:t>
            </a:r>
          </a:p>
          <a:p>
            <a:r>
              <a:rPr lang="en-US" dirty="0" smtClean="0"/>
              <a:t>Course Content that relates to objectives</a:t>
            </a:r>
          </a:p>
          <a:p>
            <a:pPr lvl="1"/>
            <a:r>
              <a:rPr lang="en-US" dirty="0" smtClean="0"/>
              <a:t>Need percentage of time spent on topics</a:t>
            </a:r>
          </a:p>
          <a:p>
            <a:pPr lvl="1"/>
            <a:r>
              <a:rPr lang="en-US" dirty="0" smtClean="0"/>
              <a:t>Need detail for Articulation</a:t>
            </a:r>
          </a:p>
          <a:p>
            <a:r>
              <a:rPr lang="en-US" dirty="0" smtClean="0"/>
              <a:t>Student Learning Outcomes</a:t>
            </a:r>
          </a:p>
          <a:p>
            <a:pPr lvl="1"/>
            <a:r>
              <a:rPr lang="en-US" dirty="0" smtClean="0"/>
              <a:t>Required for all courses and programs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Using ASSIST.org</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dirty="0" smtClean="0"/>
              <a:t>When faculty choose to propose a course that is for CSU-GE Breadth, IGETC or major requirements or want to update their outlines, they can search other CA community colleges to locate outlines.</a:t>
            </a:r>
          </a:p>
          <a:p>
            <a:endParaRPr lang="en-US" b="1"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ASSIST.org</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b="1" dirty="0" smtClean="0"/>
              <a:t>Where do you find this information?</a:t>
            </a:r>
            <a:endParaRPr lang="en-US" dirty="0" smtClean="0"/>
          </a:p>
          <a:p>
            <a:pPr lvl="1"/>
            <a:r>
              <a:rPr lang="en-US" dirty="0" smtClean="0"/>
              <a:t>Use Firefox, Internet Explorer, or Google Chrome </a:t>
            </a:r>
          </a:p>
          <a:p>
            <a:pPr lvl="1">
              <a:buNone/>
            </a:pPr>
            <a:r>
              <a:rPr lang="en-US" dirty="0" smtClean="0"/>
              <a:t>   as your web browser. </a:t>
            </a:r>
          </a:p>
          <a:p>
            <a:pPr lvl="2">
              <a:buFont typeface="Wingdings" pitchFamily="2" charset="2"/>
              <a:buChar char="q"/>
            </a:pPr>
            <a:r>
              <a:rPr lang="en-US" dirty="0" smtClean="0"/>
              <a:t>Safari does not show menus</a:t>
            </a:r>
          </a:p>
          <a:p>
            <a:pPr lvl="1">
              <a:buNone/>
            </a:pPr>
            <a:endParaRPr lang="en-US" dirty="0" smtClean="0"/>
          </a:p>
          <a:p>
            <a:pPr lvl="1"/>
            <a:r>
              <a:rPr lang="en-US" dirty="0" smtClean="0"/>
              <a:t>Start with Web site: </a:t>
            </a:r>
            <a:r>
              <a:rPr lang="en-US" u="sng" dirty="0" smtClean="0">
                <a:hlinkClick r:id="rId2"/>
              </a:rPr>
              <a:t>http://www2.assist.org/maint/login.jsp</a:t>
            </a:r>
            <a:endParaRPr lang="en-US" u="sng" dirty="0" smtClean="0"/>
          </a:p>
          <a:p>
            <a:pPr lvl="1">
              <a:buNone/>
            </a:pPr>
            <a:endParaRPr lang="en-US" dirty="0" smtClean="0"/>
          </a:p>
          <a:p>
            <a:pPr lvl="1"/>
            <a:r>
              <a:rPr lang="en-US" dirty="0" smtClean="0">
                <a:solidFill>
                  <a:srgbClr val="FF0000"/>
                </a:solidFill>
              </a:rPr>
              <a:t>Type Username: </a:t>
            </a:r>
            <a:r>
              <a:rPr lang="en-US" dirty="0" err="1" smtClean="0">
                <a:solidFill>
                  <a:srgbClr val="FF0000"/>
                </a:solidFill>
              </a:rPr>
              <a:t>berkeleyfac</a:t>
            </a:r>
            <a:endParaRPr lang="en-US" dirty="0" smtClean="0">
              <a:solidFill>
                <a:srgbClr val="FF0000"/>
              </a:solidFill>
            </a:endParaRPr>
          </a:p>
          <a:p>
            <a:pPr lvl="1"/>
            <a:r>
              <a:rPr lang="en-US" dirty="0" smtClean="0">
                <a:solidFill>
                  <a:srgbClr val="FF0000"/>
                </a:solidFill>
              </a:rPr>
              <a:t>Type Password: tumbleweed</a:t>
            </a:r>
          </a:p>
          <a:p>
            <a:pPr>
              <a:buNone/>
            </a:pP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ASSIST. org</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b="1" dirty="0" smtClean="0"/>
              <a:t>How to do you search for a course?</a:t>
            </a:r>
            <a:endParaRPr lang="en-US" dirty="0" smtClean="0"/>
          </a:p>
          <a:p>
            <a:pPr lvl="1"/>
            <a:r>
              <a:rPr lang="en-US" dirty="0" smtClean="0"/>
              <a:t>On left menu bar click on </a:t>
            </a:r>
            <a:r>
              <a:rPr lang="en-US" u="sng" dirty="0" smtClean="0"/>
              <a:t>Course Search</a:t>
            </a:r>
          </a:p>
          <a:p>
            <a:pPr lvl="1">
              <a:buNone/>
            </a:pPr>
            <a:endParaRPr lang="en-US" dirty="0" smtClean="0"/>
          </a:p>
          <a:p>
            <a:pPr lvl="1"/>
            <a:r>
              <a:rPr lang="en-US" dirty="0" smtClean="0"/>
              <a:t>Under “institutions” select and click on </a:t>
            </a:r>
          </a:p>
          <a:p>
            <a:pPr lvl="1">
              <a:buNone/>
            </a:pPr>
            <a:r>
              <a:rPr lang="en-US" dirty="0" smtClean="0"/>
              <a:t>   </a:t>
            </a:r>
            <a:r>
              <a:rPr lang="en-US" u="sng" dirty="0" smtClean="0"/>
              <a:t>All Community College Campuses</a:t>
            </a:r>
          </a:p>
          <a:p>
            <a:pPr lvl="1">
              <a:buNone/>
            </a:pPr>
            <a:endParaRPr lang="en-US" dirty="0" smtClean="0"/>
          </a:p>
          <a:p>
            <a:pPr lvl="1"/>
            <a:r>
              <a:rPr lang="en-US" dirty="0" smtClean="0"/>
              <a:t>Enter your course in the box that says, </a:t>
            </a:r>
          </a:p>
          <a:p>
            <a:pPr lvl="1">
              <a:buNone/>
            </a:pPr>
            <a:r>
              <a:rPr lang="en-US" dirty="0" smtClean="0"/>
              <a:t>   “Search in the course title” (e.g., type “Shakespeare”)</a:t>
            </a:r>
          </a:p>
          <a:p>
            <a:pPr>
              <a:buNone/>
            </a:pP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Using ASSIST. org</a:t>
            </a:r>
            <a:endParaRPr lang="en-US" dirty="0"/>
          </a:p>
        </p:txBody>
      </p:sp>
      <p:sp>
        <p:nvSpPr>
          <p:cNvPr id="3" name="Content Placeholder 2"/>
          <p:cNvSpPr>
            <a:spLocks noGrp="1"/>
          </p:cNvSpPr>
          <p:nvPr>
            <p:ph sz="quarter" idx="1"/>
          </p:nvPr>
        </p:nvSpPr>
        <p:spPr/>
        <p:txBody>
          <a:bodyPr/>
          <a:lstStyle/>
          <a:p>
            <a:r>
              <a:rPr lang="en-US" b="1" dirty="0" smtClean="0"/>
              <a:t>How do you search for a course?</a:t>
            </a:r>
          </a:p>
          <a:p>
            <a:pPr lvl="1"/>
            <a:r>
              <a:rPr lang="en-US" dirty="0" smtClean="0"/>
              <a:t>Optional to type minimum and maximum units</a:t>
            </a:r>
          </a:p>
          <a:p>
            <a:pPr lvl="1"/>
            <a:r>
              <a:rPr lang="en-US" dirty="0" smtClean="0"/>
              <a:t>Scroll down, click on Continue</a:t>
            </a:r>
          </a:p>
          <a:p>
            <a:pPr lvl="1"/>
            <a:r>
              <a:rPr lang="en-US" dirty="0" smtClean="0"/>
              <a:t>To view outline, click on .</a:t>
            </a:r>
            <a:r>
              <a:rPr lang="en-US" dirty="0" err="1" smtClean="0"/>
              <a:t>pdf</a:t>
            </a:r>
            <a:r>
              <a:rPr lang="en-US" dirty="0" smtClean="0"/>
              <a:t> document. </a:t>
            </a:r>
          </a:p>
          <a:p>
            <a:pPr lvl="1"/>
            <a:r>
              <a:rPr lang="en-US" dirty="0" smtClean="0"/>
              <a:t>Remember to “Log Off” when finished.</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Curriculum Chair</a:t>
            </a:r>
            <a:r>
              <a:rPr lang="en-US" dirty="0" smtClean="0"/>
              <a:t> </a:t>
            </a:r>
            <a:br>
              <a:rPr lang="en-US" dirty="0" smtClean="0"/>
            </a:br>
            <a:r>
              <a:rPr lang="en-US" dirty="0" smtClean="0"/>
              <a:t>(</a:t>
            </a:r>
            <a:r>
              <a:rPr lang="en-US" dirty="0" smtClean="0"/>
              <a:t>or</a:t>
            </a:r>
            <a:r>
              <a:rPr lang="en-US" dirty="0" smtClean="0"/>
              <a:t> </a:t>
            </a:r>
            <a:r>
              <a:rPr lang="en-US" dirty="0" err="1" smtClean="0"/>
              <a:t>Curricunet</a:t>
            </a:r>
            <a:r>
              <a:rPr lang="en-US" dirty="0" smtClean="0"/>
              <a:t> </a:t>
            </a:r>
            <a:r>
              <a:rPr lang="en-US" dirty="0" err="1" smtClean="0"/>
              <a:t>Superuser</a:t>
            </a:r>
            <a:r>
              <a:rPr lang="en-US" dirty="0" smtClean="0"/>
              <a:t>, Dylan Eret</a:t>
            </a:r>
            <a:r>
              <a:rPr lang="en-US" dirty="0" smtClean="0"/>
              <a:t>)</a:t>
            </a:r>
            <a:endParaRPr lang="en-US" dirty="0"/>
          </a:p>
        </p:txBody>
      </p:sp>
      <p:pic>
        <p:nvPicPr>
          <p:cNvPr id="3" name="Picture 2"/>
          <p:cNvPicPr>
            <a:picLocks noChangeAspect="1"/>
          </p:cNvPicPr>
          <p:nvPr/>
        </p:nvPicPr>
        <p:blipFill>
          <a:blip r:embed="rId2"/>
          <a:stretch>
            <a:fillRect/>
          </a:stretch>
        </p:blipFill>
        <p:spPr>
          <a:xfrm>
            <a:off x="1905000" y="1676400"/>
            <a:ext cx="4470400" cy="46355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ASSIST. org</a:t>
            </a:r>
            <a:endParaRPr lang="en-US" dirty="0"/>
          </a:p>
        </p:txBody>
      </p:sp>
      <p:sp>
        <p:nvSpPr>
          <p:cNvPr id="3" name="Content Placeholder 2"/>
          <p:cNvSpPr>
            <a:spLocks noGrp="1"/>
          </p:cNvSpPr>
          <p:nvPr>
            <p:ph sz="quarter" idx="1"/>
          </p:nvPr>
        </p:nvSpPr>
        <p:spPr>
          <a:xfrm>
            <a:off x="612648" y="1600200"/>
            <a:ext cx="8153400" cy="5105400"/>
          </a:xfrm>
        </p:spPr>
        <p:txBody>
          <a:bodyPr>
            <a:normAutofit/>
          </a:bodyPr>
          <a:lstStyle/>
          <a:p>
            <a:r>
              <a:rPr lang="en-US" b="1" dirty="0" smtClean="0"/>
              <a:t>How do you search for a course?</a:t>
            </a:r>
            <a:endParaRPr lang="en-US" dirty="0" smtClean="0"/>
          </a:p>
          <a:p>
            <a:pPr lvl="1"/>
            <a:r>
              <a:rPr lang="en-US" dirty="0" smtClean="0"/>
              <a:t>Some outlines have not been submitted electronically; </a:t>
            </a:r>
          </a:p>
          <a:p>
            <a:pPr lvl="2"/>
            <a:r>
              <a:rPr lang="en-US" dirty="0" smtClean="0"/>
              <a:t>Your Articulation Officer can request them from a particular community college, or even a </a:t>
            </a:r>
            <a:r>
              <a:rPr lang="en-US" dirty="0" err="1" smtClean="0"/>
              <a:t>CurricUNET</a:t>
            </a:r>
            <a:r>
              <a:rPr lang="en-US" dirty="0" smtClean="0"/>
              <a:t> participant.</a:t>
            </a:r>
          </a:p>
          <a:p>
            <a:pPr lvl="2">
              <a:buNone/>
            </a:pPr>
            <a:endParaRPr lang="en-US" dirty="0" smtClean="0"/>
          </a:p>
          <a:p>
            <a:pPr lvl="1"/>
            <a:r>
              <a:rPr lang="en-US" dirty="0" smtClean="0"/>
              <a:t>To view General Education Areas for IGETC and CSU-GE, click on the appropriate bubbles during the search process.</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Courses – c-id.net</a:t>
            </a:r>
            <a:endParaRPr lang="en-US" dirty="0"/>
          </a:p>
        </p:txBody>
      </p:sp>
      <p:sp>
        <p:nvSpPr>
          <p:cNvPr id="3" name="Content Placeholder 2"/>
          <p:cNvSpPr>
            <a:spLocks noGrp="1"/>
          </p:cNvSpPr>
          <p:nvPr>
            <p:ph sz="quarter" idx="1"/>
          </p:nvPr>
        </p:nvSpPr>
        <p:spPr/>
        <p:txBody>
          <a:bodyPr>
            <a:normAutofit fontScale="70000" lnSpcReduction="20000"/>
          </a:bodyPr>
          <a:lstStyle/>
          <a:p>
            <a:r>
              <a:rPr lang="en-US" sz="2839" dirty="0" smtClean="0"/>
              <a:t>The California Community College (CCC) courses on this list have been approved by the C-ID program and given a C-ID designation: </a:t>
            </a:r>
          </a:p>
          <a:p>
            <a:pPr lvl="1"/>
            <a:r>
              <a:rPr lang="en-US" sz="2839" dirty="0" smtClean="0"/>
              <a:t>Courses with this C-ID designation will articulate with any other CCC course with the same designation for course content credit. </a:t>
            </a:r>
          </a:p>
          <a:p>
            <a:pPr lvl="1"/>
            <a:endParaRPr lang="en-US" sz="2839" dirty="0" smtClean="0"/>
          </a:p>
          <a:p>
            <a:pPr lvl="1"/>
            <a:r>
              <a:rPr lang="en-US" sz="2839" dirty="0" smtClean="0"/>
              <a:t>Any separate General Education (GE) designation a course may have is not connected to the C-ID designation and should not be assumed. </a:t>
            </a:r>
          </a:p>
          <a:p>
            <a:pPr lvl="1"/>
            <a:endParaRPr lang="en-US" sz="2839" dirty="0" smtClean="0"/>
          </a:p>
          <a:p>
            <a:pPr lvl="1"/>
            <a:r>
              <a:rPr lang="en-US" sz="2839" dirty="0" smtClean="0"/>
              <a:t>C-ID designation cannot be used as justification for GE certification. </a:t>
            </a:r>
          </a:p>
          <a:p>
            <a:pPr lvl="1"/>
            <a:endParaRPr lang="en-US" sz="2839" dirty="0" smtClean="0"/>
          </a:p>
          <a:p>
            <a:pPr lvl="1"/>
            <a:r>
              <a:rPr lang="en-US" sz="2839" dirty="0" smtClean="0"/>
              <a:t>A course with a C-ID course designation will articulate to four-year universities that have approved articulation with that C-ID designation. </a:t>
            </a:r>
          </a:p>
          <a:p>
            <a:pPr lvl="1">
              <a:buNone/>
            </a:pPr>
            <a:endParaRPr lang="en-US" sz="2839" dirty="0" smtClean="0"/>
          </a:p>
          <a:p>
            <a:pPr>
              <a:buNone/>
            </a:pP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C-ID Courses</a:t>
            </a:r>
            <a:endParaRPr lang="en-US" dirty="0"/>
          </a:p>
        </p:txBody>
      </p:sp>
      <p:sp>
        <p:nvSpPr>
          <p:cNvPr id="3" name="Content Placeholder 2"/>
          <p:cNvSpPr>
            <a:spLocks noGrp="1"/>
          </p:cNvSpPr>
          <p:nvPr>
            <p:ph sz="quarter" idx="1"/>
          </p:nvPr>
        </p:nvSpPr>
        <p:spPr>
          <a:xfrm>
            <a:off x="612648" y="1600200"/>
            <a:ext cx="8153400" cy="5257800"/>
          </a:xfrm>
        </p:spPr>
        <p:txBody>
          <a:bodyPr>
            <a:normAutofit/>
          </a:bodyPr>
          <a:lstStyle/>
          <a:p>
            <a:pPr lvl="1">
              <a:buNone/>
            </a:pPr>
            <a:endParaRPr lang="en-US" sz="2839" dirty="0" smtClean="0"/>
          </a:p>
          <a:p>
            <a:pPr lvl="1">
              <a:buNone/>
            </a:pPr>
            <a:endParaRPr lang="en-US" sz="2839" dirty="0" smtClean="0"/>
          </a:p>
          <a:p>
            <a:r>
              <a:rPr lang="en-US" sz="2839" dirty="0" smtClean="0"/>
              <a:t>CCC C-ID designations adopted by private institutions may not be used as justification for credit from private institutions to 2 or 4 year institutions participating in the C-ID process. </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dirty="0" smtClean="0"/>
              <a:t>Why it’s helpful</a:t>
            </a:r>
          </a:p>
          <a:p>
            <a:r>
              <a:rPr lang="en-US" dirty="0" smtClean="0"/>
              <a:t>How to use it</a:t>
            </a:r>
          </a:p>
          <a:p>
            <a:r>
              <a:rPr lang="en-US" dirty="0" smtClean="0"/>
              <a:t>How to get there – www.curricunet.com/pccd</a:t>
            </a:r>
            <a:endParaRPr lang="en-US" dirty="0"/>
          </a:p>
        </p:txBody>
      </p:sp>
      <p:sp>
        <p:nvSpPr>
          <p:cNvPr id="5" name="Title 4"/>
          <p:cNvSpPr>
            <a:spLocks noGrp="1"/>
          </p:cNvSpPr>
          <p:nvPr>
            <p:ph type="title"/>
          </p:nvPr>
        </p:nvSpPr>
        <p:spPr/>
        <p:txBody>
          <a:bodyPr>
            <a:normAutofit/>
          </a:bodyPr>
          <a:lstStyle/>
          <a:p>
            <a:r>
              <a:rPr lang="en-US" dirty="0" err="1" smtClean="0"/>
              <a:t>CurricuNet</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CurricuNet</a:t>
            </a:r>
            <a:r>
              <a:rPr lang="en-US" dirty="0" smtClean="0"/>
              <a:t> can…</a:t>
            </a:r>
            <a:endParaRPr lang="en-US" dirty="0"/>
          </a:p>
        </p:txBody>
      </p:sp>
      <p:sp>
        <p:nvSpPr>
          <p:cNvPr id="3" name="Content Placeholder 2"/>
          <p:cNvSpPr>
            <a:spLocks noGrp="1"/>
          </p:cNvSpPr>
          <p:nvPr>
            <p:ph sz="quarter" idx="1"/>
          </p:nvPr>
        </p:nvSpPr>
        <p:spPr/>
        <p:txBody>
          <a:bodyPr>
            <a:normAutofit/>
          </a:bodyPr>
          <a:lstStyle/>
          <a:p>
            <a:r>
              <a:rPr lang="en-US" dirty="0" smtClean="0"/>
              <a:t>Help you track where your course is in the process</a:t>
            </a:r>
          </a:p>
          <a:p>
            <a:pPr lvl="1"/>
            <a:r>
              <a:rPr lang="en-US" dirty="0" smtClean="0"/>
              <a:t>Don’t have to email us to ask</a:t>
            </a:r>
          </a:p>
          <a:p>
            <a:r>
              <a:rPr lang="en-US" dirty="0" smtClean="0"/>
              <a:t>Compare with outlines from other colleges in district</a:t>
            </a:r>
          </a:p>
          <a:p>
            <a:pPr lvl="1"/>
            <a:r>
              <a:rPr lang="en-US" dirty="0" smtClean="0"/>
              <a:t>Look at changes if consultation is needed</a:t>
            </a:r>
          </a:p>
          <a:p>
            <a:r>
              <a:rPr lang="en-US" dirty="0" smtClean="0"/>
              <a:t>Store previous versions of outlines </a:t>
            </a:r>
          </a:p>
          <a:p>
            <a:pPr lvl="1"/>
            <a:r>
              <a:rPr lang="en-US" dirty="0" smtClean="0"/>
              <a:t>Only one/group person can work an outline at a time</a:t>
            </a:r>
          </a:p>
          <a:p>
            <a:r>
              <a:rPr lang="en-US" dirty="0" smtClean="0"/>
              <a:t>Store deactivated courses </a:t>
            </a:r>
          </a:p>
          <a:p>
            <a:pPr lvl="1"/>
            <a:r>
              <a:rPr lang="en-US" dirty="0" smtClean="0"/>
              <a:t>in case you want to reactivate</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Practice with </a:t>
            </a:r>
            <a:r>
              <a:rPr lang="en-US" dirty="0" err="1" smtClean="0"/>
              <a:t>CurricuNet</a:t>
            </a:r>
            <a:endParaRPr lang="en-US" dirty="0"/>
          </a:p>
        </p:txBody>
      </p:sp>
      <p:sp>
        <p:nvSpPr>
          <p:cNvPr id="2" name="Title 1"/>
          <p:cNvSpPr>
            <a:spLocks noGrp="1"/>
          </p:cNvSpPr>
          <p:nvPr>
            <p:ph type="title"/>
          </p:nvPr>
        </p:nvSpPr>
        <p:spPr/>
        <p:txBody>
          <a:bodyPr/>
          <a:lstStyle/>
          <a:p>
            <a:r>
              <a:rPr lang="en-US" dirty="0" smtClean="0"/>
              <a:t>Examples</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5" name="Content Placeholder 2"/>
          <p:cNvSpPr>
            <a:spLocks noGrp="1"/>
          </p:cNvSpPr>
          <p:nvPr>
            <p:ph type="body" idx="1"/>
          </p:nvPr>
        </p:nvSpPr>
        <p:spPr>
          <a:xfrm>
            <a:off x="914400" y="2971800"/>
            <a:ext cx="7239000" cy="3352800"/>
          </a:xfrm>
        </p:spPr>
        <p:txBody>
          <a:bodyPr>
            <a:normAutofit/>
          </a:bodyPr>
          <a:lstStyle/>
          <a:p>
            <a:pPr>
              <a:buClr>
                <a:srgbClr val="3366FF"/>
              </a:buClr>
              <a:buFont typeface="Wingdings" charset="2"/>
              <a:buChar char="§"/>
            </a:pPr>
            <a:r>
              <a:rPr lang="en-US" dirty="0" smtClean="0"/>
              <a:t> Curriculum Chairs</a:t>
            </a:r>
          </a:p>
          <a:p>
            <a:pPr>
              <a:buClr>
                <a:srgbClr val="3366FF"/>
              </a:buClr>
              <a:buFont typeface="Wingdings" charset="2"/>
              <a:buChar char="§"/>
            </a:pPr>
            <a:r>
              <a:rPr lang="en-US" dirty="0" smtClean="0"/>
              <a:t> Articulation Officers</a:t>
            </a:r>
          </a:p>
          <a:p>
            <a:pPr>
              <a:buClr>
                <a:srgbClr val="3366FF"/>
              </a:buClr>
              <a:buFont typeface="Wingdings" charset="2"/>
              <a:buChar char="§"/>
            </a:pPr>
            <a:r>
              <a:rPr lang="en-US" dirty="0" smtClean="0"/>
              <a:t> Department Chairs*</a:t>
            </a:r>
          </a:p>
          <a:p>
            <a:pPr>
              <a:buClr>
                <a:srgbClr val="3366FF"/>
              </a:buClr>
              <a:buFont typeface="Wingdings" charset="2"/>
              <a:buChar char="§"/>
            </a:pPr>
            <a:r>
              <a:rPr lang="en-US" dirty="0" smtClean="0"/>
              <a:t> Deans*</a:t>
            </a:r>
          </a:p>
          <a:p>
            <a:pPr>
              <a:buClr>
                <a:srgbClr val="3366FF"/>
              </a:buClr>
              <a:buFont typeface="Wingdings" charset="2"/>
              <a:buChar char="§"/>
            </a:pPr>
            <a:endParaRPr lang="en-US" dirty="0" smtClean="0"/>
          </a:p>
          <a:p>
            <a:pPr>
              <a:buClr>
                <a:srgbClr val="3366FF"/>
              </a:buClr>
            </a:pPr>
            <a:r>
              <a:rPr lang="en-US" dirty="0" smtClean="0"/>
              <a:t>*Consult your local campus or curriculum chairs.</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28600" y="2819400"/>
            <a:ext cx="8915400" cy="3352800"/>
          </a:xfrm>
        </p:spPr>
        <p:txBody>
          <a:bodyPr>
            <a:normAutofit/>
          </a:bodyPr>
          <a:lstStyle/>
          <a:p>
            <a:endParaRPr lang="en-US" dirty="0" smtClean="0"/>
          </a:p>
          <a:p>
            <a:r>
              <a:rPr lang="en-US" sz="2600" dirty="0" smtClean="0"/>
              <a:t>Robert </a:t>
            </a:r>
            <a:r>
              <a:rPr lang="en-US" sz="2600" dirty="0" err="1" smtClean="0"/>
              <a:t>Brem</a:t>
            </a:r>
            <a:r>
              <a:rPr lang="en-US" sz="2600" dirty="0" smtClean="0"/>
              <a:t>, College of Alameda, </a:t>
            </a:r>
            <a:r>
              <a:rPr lang="en-US" sz="2600" dirty="0" err="1" smtClean="0">
                <a:solidFill>
                  <a:srgbClr val="3366FF"/>
                </a:solidFill>
              </a:rPr>
              <a:t>rbrem@peralta.edu</a:t>
            </a:r>
            <a:endParaRPr lang="en-US" sz="2600" dirty="0" smtClean="0">
              <a:solidFill>
                <a:srgbClr val="3366FF"/>
              </a:solidFill>
            </a:endParaRPr>
          </a:p>
          <a:p>
            <a:r>
              <a:rPr lang="en-US" sz="2600" dirty="0" smtClean="0"/>
              <a:t>Dylan Eret, Berkeley City College, </a:t>
            </a:r>
            <a:r>
              <a:rPr lang="en-US" sz="2600" dirty="0" err="1" smtClean="0">
                <a:solidFill>
                  <a:srgbClr val="3366FF"/>
                </a:solidFill>
              </a:rPr>
              <a:t>deret@peralta,edu</a:t>
            </a:r>
            <a:endParaRPr lang="en-US" sz="2600" dirty="0" smtClean="0">
              <a:solidFill>
                <a:srgbClr val="3366FF"/>
              </a:solidFill>
            </a:endParaRPr>
          </a:p>
          <a:p>
            <a:r>
              <a:rPr lang="en-US" sz="2600" dirty="0" smtClean="0"/>
              <a:t>Amy </a:t>
            </a:r>
            <a:r>
              <a:rPr lang="en-US" sz="2600" dirty="0" err="1" smtClean="0"/>
              <a:t>Bohorquez</a:t>
            </a:r>
            <a:r>
              <a:rPr lang="en-US" sz="2600" dirty="0" smtClean="0"/>
              <a:t>, Laney College, </a:t>
            </a:r>
            <a:r>
              <a:rPr lang="en-US" sz="2600" dirty="0" err="1" smtClean="0">
                <a:solidFill>
                  <a:srgbClr val="3366FF"/>
                </a:solidFill>
              </a:rPr>
              <a:t>abohorquez@peralta.edu</a:t>
            </a:r>
            <a:endParaRPr lang="en-US" sz="2600" dirty="0" smtClean="0">
              <a:solidFill>
                <a:srgbClr val="3366FF"/>
              </a:solidFill>
            </a:endParaRPr>
          </a:p>
          <a:p>
            <a:r>
              <a:rPr lang="en-US" sz="2600" dirty="0" smtClean="0"/>
              <a:t>Alexis Alexander, Merritt College, </a:t>
            </a:r>
            <a:r>
              <a:rPr lang="en-US" sz="2600" dirty="0" err="1" smtClean="0">
                <a:solidFill>
                  <a:srgbClr val="3366FF"/>
                </a:solidFill>
              </a:rPr>
              <a:t>aalexander@peralta.edu</a:t>
            </a:r>
            <a:endParaRPr lang="en-US" sz="2600" dirty="0">
              <a:solidFill>
                <a:srgbClr val="3366FF"/>
              </a:solidFill>
            </a:endParaRPr>
          </a:p>
        </p:txBody>
      </p:sp>
      <p:sp>
        <p:nvSpPr>
          <p:cNvPr id="2" name="Title 1"/>
          <p:cNvSpPr>
            <a:spLocks noGrp="1"/>
          </p:cNvSpPr>
          <p:nvPr>
            <p:ph type="title"/>
          </p:nvPr>
        </p:nvSpPr>
        <p:spPr/>
        <p:txBody>
          <a:bodyPr/>
          <a:lstStyle/>
          <a:p>
            <a:r>
              <a:rPr lang="en-US" dirty="0" smtClean="0"/>
              <a:t>Curriculum Chairs</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 y="2819400"/>
            <a:ext cx="9448800" cy="3352800"/>
          </a:xfrm>
        </p:spPr>
        <p:txBody>
          <a:bodyPr>
            <a:normAutofit/>
          </a:bodyPr>
          <a:lstStyle/>
          <a:p>
            <a:endParaRPr lang="en-US" sz="2600" dirty="0" smtClean="0"/>
          </a:p>
          <a:p>
            <a:r>
              <a:rPr lang="en-US" sz="2600" dirty="0" smtClean="0"/>
              <a:t>Sheila Lau, College of Alameda, </a:t>
            </a:r>
            <a:r>
              <a:rPr lang="en-US" sz="2600" dirty="0" err="1" smtClean="0">
                <a:solidFill>
                  <a:srgbClr val="3366FF"/>
                </a:solidFill>
              </a:rPr>
              <a:t>slau@peralta.edu</a:t>
            </a:r>
            <a:endParaRPr lang="en-US" sz="2600" dirty="0" smtClean="0">
              <a:solidFill>
                <a:srgbClr val="3366FF"/>
              </a:solidFill>
            </a:endParaRPr>
          </a:p>
          <a:p>
            <a:r>
              <a:rPr lang="en-US" sz="2600" dirty="0" smtClean="0"/>
              <a:t>Joseph </a:t>
            </a:r>
            <a:r>
              <a:rPr lang="en-US" sz="2600" dirty="0" err="1" smtClean="0"/>
              <a:t>Bielanski</a:t>
            </a:r>
            <a:r>
              <a:rPr lang="en-US" sz="2600" dirty="0" smtClean="0"/>
              <a:t>, Berkeley City College, </a:t>
            </a:r>
            <a:r>
              <a:rPr lang="en-US" sz="2600" dirty="0" err="1" smtClean="0">
                <a:solidFill>
                  <a:srgbClr val="3366FF"/>
                </a:solidFill>
              </a:rPr>
              <a:t>jbielanski@peralta,edu</a:t>
            </a:r>
            <a:endParaRPr lang="en-US" sz="2600" dirty="0" smtClean="0">
              <a:solidFill>
                <a:srgbClr val="3366FF"/>
              </a:solidFill>
            </a:endParaRPr>
          </a:p>
          <a:p>
            <a:r>
              <a:rPr lang="en-US" sz="2600" dirty="0" smtClean="0"/>
              <a:t>Laura </a:t>
            </a:r>
            <a:r>
              <a:rPr lang="en-US" sz="2600" dirty="0" err="1" smtClean="0"/>
              <a:t>Bollentino</a:t>
            </a:r>
            <a:r>
              <a:rPr lang="en-US" sz="2600" dirty="0" smtClean="0"/>
              <a:t>, Laney College, </a:t>
            </a:r>
            <a:r>
              <a:rPr lang="en-US" sz="2600" dirty="0" smtClean="0">
                <a:solidFill>
                  <a:srgbClr val="3366FF"/>
                </a:solidFill>
              </a:rPr>
              <a:t>lbollentino@peralta.edu</a:t>
            </a:r>
          </a:p>
          <a:p>
            <a:r>
              <a:rPr lang="en-US" sz="2600" dirty="0" smtClean="0"/>
              <a:t>Steven </a:t>
            </a:r>
            <a:r>
              <a:rPr lang="en-US" sz="2600" dirty="0" err="1" smtClean="0"/>
              <a:t>Pantell</a:t>
            </a:r>
            <a:r>
              <a:rPr lang="en-US" sz="2600" dirty="0" smtClean="0"/>
              <a:t>, Merritt College, </a:t>
            </a:r>
            <a:r>
              <a:rPr lang="en-US" sz="2600" dirty="0" err="1" smtClean="0">
                <a:solidFill>
                  <a:srgbClr val="3366FF"/>
                </a:solidFill>
              </a:rPr>
              <a:t>spantell@peralta.edu</a:t>
            </a:r>
            <a:endParaRPr lang="en-US" sz="2600" dirty="0">
              <a:solidFill>
                <a:srgbClr val="3366FF"/>
              </a:solidFill>
            </a:endParaRPr>
          </a:p>
        </p:txBody>
      </p:sp>
      <p:sp>
        <p:nvSpPr>
          <p:cNvPr id="2" name="Title 1"/>
          <p:cNvSpPr>
            <a:spLocks noGrp="1"/>
          </p:cNvSpPr>
          <p:nvPr>
            <p:ph type="title"/>
          </p:nvPr>
        </p:nvSpPr>
        <p:spPr/>
        <p:txBody>
          <a:bodyPr/>
          <a:lstStyle/>
          <a:p>
            <a:r>
              <a:rPr lang="en-US" dirty="0" smtClean="0"/>
              <a:t>Articulation Officers</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Resources </a:t>
            </a:r>
            <a:endParaRPr lang="en-US" dirty="0"/>
          </a:p>
        </p:txBody>
      </p:sp>
      <p:sp>
        <p:nvSpPr>
          <p:cNvPr id="3" name="Content Placeholder 2"/>
          <p:cNvSpPr>
            <a:spLocks noGrp="1"/>
          </p:cNvSpPr>
          <p:nvPr>
            <p:ph sz="quarter" idx="1"/>
          </p:nvPr>
        </p:nvSpPr>
        <p:spPr>
          <a:xfrm>
            <a:off x="381000" y="1524000"/>
            <a:ext cx="8531352" cy="5562600"/>
          </a:xfrm>
        </p:spPr>
        <p:txBody>
          <a:bodyPr>
            <a:noAutofit/>
          </a:bodyPr>
          <a:lstStyle/>
          <a:p>
            <a:r>
              <a:rPr lang="en-US" sz="1400" b="1" dirty="0" smtClean="0"/>
              <a:t>Program and Course Approval Handbook (New 2012 Edition!)</a:t>
            </a:r>
          </a:p>
          <a:p>
            <a:pPr lvl="1"/>
            <a:r>
              <a:rPr lang="en-US" sz="1400" dirty="0" smtClean="0"/>
              <a:t>Downloadable via State Chancellor’s website</a:t>
            </a:r>
          </a:p>
          <a:p>
            <a:pPr lvl="1"/>
            <a:r>
              <a:rPr lang="en-US" sz="1400" dirty="0" smtClean="0"/>
              <a:t>Helps provide general guidelines and instructions for the submission of curriculum for approval</a:t>
            </a:r>
          </a:p>
          <a:p>
            <a:pPr lvl="1"/>
            <a:r>
              <a:rPr lang="en-US" sz="1400" dirty="0" smtClean="0">
                <a:hlinkClick r:id="rId2"/>
              </a:rPr>
              <a:t>http://extranet.cccco.edu/Portals/1/AA/ProgramCourseApproval/PCAH_Final_July2012.pdf</a:t>
            </a:r>
            <a:endParaRPr lang="en-US" sz="1400" dirty="0" smtClean="0"/>
          </a:p>
          <a:p>
            <a:r>
              <a:rPr lang="en-US" sz="1400" b="1" dirty="0" smtClean="0"/>
              <a:t>The Course Outline of Record: A Curriculum Reference Guide</a:t>
            </a:r>
          </a:p>
          <a:p>
            <a:pPr lvl="1"/>
            <a:r>
              <a:rPr lang="en-US" sz="1400" dirty="0" smtClean="0"/>
              <a:t>Helps you create a thorough course outline according to state standards </a:t>
            </a:r>
            <a:endParaRPr lang="en-US" sz="1400" dirty="0" smtClean="0">
              <a:hlinkClick r:id="rId3"/>
            </a:endParaRPr>
          </a:p>
          <a:p>
            <a:pPr lvl="1"/>
            <a:r>
              <a:rPr lang="en-US" sz="1400" dirty="0" smtClean="0">
                <a:hlinkClick r:id="rId3"/>
              </a:rPr>
              <a:t>http://asccc.org/sites/default/files/Curriculum-paper.pdf</a:t>
            </a:r>
            <a:endParaRPr lang="en-US" sz="1400" dirty="0" smtClean="0"/>
          </a:p>
          <a:p>
            <a:r>
              <a:rPr lang="en-US" sz="1400" b="1" dirty="0" err="1" smtClean="0"/>
              <a:t>ASSIST.org</a:t>
            </a:r>
            <a:endParaRPr lang="en-US" sz="1400" b="1" dirty="0" smtClean="0"/>
          </a:p>
          <a:p>
            <a:pPr lvl="1"/>
            <a:r>
              <a:rPr lang="en-US" sz="1400" dirty="0" smtClean="0"/>
              <a:t>Helps you look up other course outlines across different college campuses</a:t>
            </a:r>
          </a:p>
          <a:p>
            <a:pPr lvl="1"/>
            <a:r>
              <a:rPr lang="en-US" sz="1400" u="sng" dirty="0" smtClean="0">
                <a:hlinkClick r:id="rId4"/>
              </a:rPr>
              <a:t>http://www2.assist.org/maint/login.jsp</a:t>
            </a:r>
            <a:endParaRPr lang="en-US" sz="1400" u="sng" dirty="0" smtClean="0"/>
          </a:p>
          <a:p>
            <a:pPr lvl="1"/>
            <a:r>
              <a:rPr lang="en-US" sz="1400" u="sng" dirty="0" smtClean="0">
                <a:solidFill>
                  <a:srgbClr val="FF0000"/>
                </a:solidFill>
              </a:rPr>
              <a:t>username: </a:t>
            </a:r>
            <a:r>
              <a:rPr lang="en-US" sz="1400" u="sng" dirty="0" err="1" smtClean="0">
                <a:solidFill>
                  <a:srgbClr val="FF0000"/>
                </a:solidFill>
              </a:rPr>
              <a:t>berkeleyfac</a:t>
            </a:r>
            <a:r>
              <a:rPr lang="en-US" sz="1400" u="sng" dirty="0" smtClean="0">
                <a:solidFill>
                  <a:srgbClr val="FF0000"/>
                </a:solidFill>
              </a:rPr>
              <a:t>, password: tumbleweed</a:t>
            </a:r>
            <a:endParaRPr lang="en-US" sz="1400" dirty="0" smtClean="0"/>
          </a:p>
          <a:p>
            <a:r>
              <a:rPr lang="en-US" sz="1400" b="1" dirty="0" smtClean="0"/>
              <a:t>C-ID Website</a:t>
            </a:r>
          </a:p>
          <a:p>
            <a:pPr lvl="1"/>
            <a:r>
              <a:rPr lang="en-US" sz="1400" dirty="0" smtClean="0"/>
              <a:t>Helps you build new transfer degree programs (AA-T and AS-T) </a:t>
            </a:r>
          </a:p>
          <a:p>
            <a:pPr lvl="1"/>
            <a:r>
              <a:rPr lang="en-US" sz="1400" dirty="0" smtClean="0">
                <a:hlinkClick r:id="rId5"/>
              </a:rPr>
              <a:t>http://c-id.net</a:t>
            </a:r>
            <a:endParaRPr lang="en-US" sz="1400" dirty="0" smtClean="0"/>
          </a:p>
          <a:p>
            <a:r>
              <a:rPr lang="en-US" sz="1400" b="1" dirty="0" err="1" smtClean="0"/>
              <a:t>CurricUNET</a:t>
            </a:r>
            <a:endParaRPr lang="en-US" sz="1400" b="1" dirty="0" smtClean="0"/>
          </a:p>
          <a:p>
            <a:pPr lvl="1"/>
            <a:r>
              <a:rPr lang="en-US" sz="1400" dirty="0" smtClean="0"/>
              <a:t>Helps you create a specific course outline at your local campus</a:t>
            </a:r>
            <a:endParaRPr lang="en-US" sz="1400" dirty="0" smtClean="0">
              <a:hlinkClick r:id="rId3"/>
            </a:endParaRPr>
          </a:p>
          <a:p>
            <a:pPr lvl="1"/>
            <a:r>
              <a:rPr lang="en-US" sz="1400" dirty="0" smtClean="0">
                <a:hlinkClick r:id="rId6"/>
              </a:rPr>
              <a:t>http://curricunet.com/pccd</a:t>
            </a:r>
            <a:endParaRPr lang="en-US" sz="1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Articulation </a:t>
            </a:r>
            <a:r>
              <a:rPr lang="en-US" dirty="0" smtClean="0"/>
              <a:t>Officer </a:t>
            </a:r>
            <a:br>
              <a:rPr lang="en-US" dirty="0" smtClean="0"/>
            </a:br>
            <a:r>
              <a:rPr lang="en-US" dirty="0" smtClean="0"/>
              <a:t>(Joseph </a:t>
            </a:r>
            <a:r>
              <a:rPr lang="en-US" dirty="0" err="1" smtClean="0"/>
              <a:t>Bielanski</a:t>
            </a:r>
            <a:r>
              <a:rPr lang="en-US" dirty="0" smtClean="0"/>
              <a:t>)</a:t>
            </a:r>
            <a:endParaRPr lang="en-US" dirty="0"/>
          </a:p>
        </p:txBody>
      </p:sp>
      <p:pic>
        <p:nvPicPr>
          <p:cNvPr id="6" name="Picture 5"/>
          <p:cNvPicPr>
            <a:picLocks noChangeAspect="1"/>
          </p:cNvPicPr>
          <p:nvPr/>
        </p:nvPicPr>
        <p:blipFill>
          <a:blip r:embed="rId2"/>
          <a:stretch>
            <a:fillRect/>
          </a:stretch>
        </p:blipFill>
        <p:spPr>
          <a:xfrm>
            <a:off x="457200" y="1981200"/>
            <a:ext cx="7482695" cy="420579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Assessment </a:t>
            </a:r>
            <a:r>
              <a:rPr lang="en-US" dirty="0" smtClean="0"/>
              <a:t>Coordinator </a:t>
            </a:r>
            <a:br>
              <a:rPr lang="en-US" dirty="0" smtClean="0"/>
            </a:br>
            <a:r>
              <a:rPr lang="en-US" dirty="0" smtClean="0"/>
              <a:t>(Jenny </a:t>
            </a:r>
            <a:r>
              <a:rPr lang="en-US" dirty="0" err="1" smtClean="0"/>
              <a:t>Lowood</a:t>
            </a:r>
            <a:r>
              <a:rPr lang="en-US" dirty="0" smtClean="0"/>
              <a:t>)</a:t>
            </a:r>
            <a:endParaRPr lang="en-US" dirty="0"/>
          </a:p>
        </p:txBody>
      </p:sp>
      <p:pic>
        <p:nvPicPr>
          <p:cNvPr id="3" name="Picture 2"/>
          <p:cNvPicPr>
            <a:picLocks noChangeAspect="1"/>
          </p:cNvPicPr>
          <p:nvPr/>
        </p:nvPicPr>
        <p:blipFill>
          <a:blip r:embed="rId2"/>
          <a:stretch>
            <a:fillRect/>
          </a:stretch>
        </p:blipFill>
        <p:spPr>
          <a:xfrm>
            <a:off x="457200" y="1828800"/>
            <a:ext cx="6248400" cy="4686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Your </a:t>
            </a:r>
            <a:r>
              <a:rPr lang="en-US" dirty="0" smtClean="0"/>
              <a:t>Librarian (Joshua </a:t>
            </a:r>
            <a:r>
              <a:rPr lang="en-US" dirty="0" err="1" smtClean="0"/>
              <a:t>Boatright</a:t>
            </a:r>
            <a:r>
              <a:rPr lang="en-US" dirty="0" smtClean="0"/>
              <a:t>)</a:t>
            </a:r>
            <a:endParaRPr lang="en-US" dirty="0"/>
          </a:p>
        </p:txBody>
      </p:sp>
      <p:pic>
        <p:nvPicPr>
          <p:cNvPr id="3" name="Picture 2"/>
          <p:cNvPicPr>
            <a:picLocks noChangeAspect="1"/>
          </p:cNvPicPr>
          <p:nvPr/>
        </p:nvPicPr>
        <p:blipFill>
          <a:blip r:embed="rId2"/>
          <a:stretch>
            <a:fillRect/>
          </a:stretch>
        </p:blipFill>
        <p:spPr>
          <a:xfrm>
            <a:off x="1066800" y="1752600"/>
            <a:ext cx="3969383" cy="485254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Your Faculty Colleagues </a:t>
            </a:r>
            <a:br>
              <a:rPr lang="en-US" dirty="0" smtClean="0"/>
            </a:br>
            <a:r>
              <a:rPr lang="en-US" dirty="0" smtClean="0"/>
              <a:t>(Locally and District-Wide)</a:t>
            </a:r>
            <a:endParaRPr lang="en-US" dirty="0"/>
          </a:p>
        </p:txBody>
      </p:sp>
      <p:pic>
        <p:nvPicPr>
          <p:cNvPr id="5" name="Picture 4"/>
          <p:cNvPicPr>
            <a:picLocks noChangeAspect="1"/>
          </p:cNvPicPr>
          <p:nvPr/>
        </p:nvPicPr>
        <p:blipFill>
          <a:blip r:embed="rId2"/>
          <a:stretch>
            <a:fillRect/>
          </a:stretch>
        </p:blipFill>
        <p:spPr>
          <a:xfrm>
            <a:off x="685800" y="2209800"/>
            <a:ext cx="5410200" cy="362524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12160</TotalTime>
  <Words>2694</Words>
  <Application>Microsoft Macintosh PowerPoint</Application>
  <PresentationFormat>On-screen Show (4:3)</PresentationFormat>
  <Paragraphs>432</Paragraphs>
  <Slides>59</Slides>
  <Notes>0</Notes>
  <HiddenSlides>0</HiddenSlides>
  <MMClips>0</MMClips>
  <ScaleCrop>false</ScaleCrop>
  <HeadingPairs>
    <vt:vector size="4" baseType="variant">
      <vt:variant>
        <vt:lpstr>Design Template</vt:lpstr>
      </vt:variant>
      <vt:variant>
        <vt:i4>1</vt:i4>
      </vt:variant>
      <vt:variant>
        <vt:lpstr>Slide Titles</vt:lpstr>
      </vt:variant>
      <vt:variant>
        <vt:i4>59</vt:i4>
      </vt:variant>
    </vt:vector>
  </HeadingPairs>
  <TitlesOfParts>
    <vt:vector size="60" baseType="lpstr">
      <vt:lpstr>Median</vt:lpstr>
      <vt:lpstr>Curriculum Review: planning ahead</vt:lpstr>
      <vt:lpstr>Where does all begin?</vt:lpstr>
      <vt:lpstr>Your Department Chair</vt:lpstr>
      <vt:lpstr>Who are your guides along the way?</vt:lpstr>
      <vt:lpstr>Your Curriculum Chair  (or Curricunet Superuser, Dylan Eret)</vt:lpstr>
      <vt:lpstr>Your Articulation Officer  (Joseph Bielanski)</vt:lpstr>
      <vt:lpstr>Your Assessment Coordinator  (Jenny Lowood)</vt:lpstr>
      <vt:lpstr>Your Librarian (Joshua Boatright)</vt:lpstr>
      <vt:lpstr>Your Faculty Colleagues  (Locally and District-Wide)</vt:lpstr>
      <vt:lpstr>Where does all this work end up?</vt:lpstr>
      <vt:lpstr>Our Local Curriculum Committee</vt:lpstr>
      <vt:lpstr>Council on Instruction, Planning, and Development (CIPD): Meets once a month</vt:lpstr>
      <vt:lpstr>The Peralta Board of Trustees</vt:lpstr>
      <vt:lpstr>The State Chancellor’s Office</vt:lpstr>
      <vt:lpstr>BCC Curriculum Committee Schedule: Spring 2013 (subject to change)</vt:lpstr>
      <vt:lpstr>CIPD Schedule 2012-2013</vt:lpstr>
      <vt:lpstr>Overview of Workshop</vt:lpstr>
      <vt:lpstr>Curriculum Approval Process</vt:lpstr>
      <vt:lpstr>Process for Approval </vt:lpstr>
      <vt:lpstr>Ex: Berkeley City College (Workflow)</vt:lpstr>
      <vt:lpstr>Ex: Berkeley City College (Workflow)</vt:lpstr>
      <vt:lpstr>Ex: Berkeley City College (Workflow)</vt:lpstr>
      <vt:lpstr>Ex: Berkeley City College (Workflow)</vt:lpstr>
      <vt:lpstr>What is CIPD?</vt:lpstr>
      <vt:lpstr>What Goes to CIPD?</vt:lpstr>
      <vt:lpstr>Uniform Course Numbering System</vt:lpstr>
      <vt:lpstr>Uniform Course Numbering System</vt:lpstr>
      <vt:lpstr>Consultation is required if…</vt:lpstr>
      <vt:lpstr>Consultation Procedures</vt:lpstr>
      <vt:lpstr>Good Faith Effort</vt:lpstr>
      <vt:lpstr>Planning Ahead</vt:lpstr>
      <vt:lpstr>Transfer Degrees – SB1440</vt:lpstr>
      <vt:lpstr>SB1440 – Bill Language</vt:lpstr>
      <vt:lpstr>SB1440 – Bill Language</vt:lpstr>
      <vt:lpstr>SB1440 – Bill Language</vt:lpstr>
      <vt:lpstr>SB1440 – Bill Language</vt:lpstr>
      <vt:lpstr>AA-Ts &amp; AS-Ts - Why create them?</vt:lpstr>
      <vt:lpstr>What Disciplines Are Eligible?</vt:lpstr>
      <vt:lpstr>New Transfer Degrees Completed at BCC</vt:lpstr>
      <vt:lpstr>New Transfer Degrees in Process at BCC (Goal: Fall 2012 CIPD)</vt:lpstr>
      <vt:lpstr>Degrees that are almost ready…</vt:lpstr>
      <vt:lpstr>Making Sure We are Ready!</vt:lpstr>
      <vt:lpstr>Course Outline of Record (COR)</vt:lpstr>
      <vt:lpstr>Course Outline of Record (COR)</vt:lpstr>
      <vt:lpstr>What does the COR have to include?</vt:lpstr>
      <vt:lpstr>Using ASSIST.org</vt:lpstr>
      <vt:lpstr>Using ASSIST.org</vt:lpstr>
      <vt:lpstr>Using ASSIST. org</vt:lpstr>
      <vt:lpstr>Using ASSIST. org</vt:lpstr>
      <vt:lpstr>Using ASSIST. org</vt:lpstr>
      <vt:lpstr>C-ID Courses – c-id.net</vt:lpstr>
      <vt:lpstr>C-ID Courses</vt:lpstr>
      <vt:lpstr>CurricuNet</vt:lpstr>
      <vt:lpstr>CurricuNet can…</vt:lpstr>
      <vt:lpstr>Examples</vt:lpstr>
      <vt:lpstr>Contact Information</vt:lpstr>
      <vt:lpstr>Curriculum Chairs</vt:lpstr>
      <vt:lpstr>Articulation Officers</vt:lpstr>
      <vt:lpstr>Key Resources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Review: how to plan ahead</dc:title>
  <dc:creator>Amy Suzanne Bohorquez</dc:creator>
  <cp:lastModifiedBy>D E</cp:lastModifiedBy>
  <cp:revision>78</cp:revision>
  <cp:lastPrinted>2013-02-07T15:53:21Z</cp:lastPrinted>
  <dcterms:created xsi:type="dcterms:W3CDTF">2013-05-04T23:52:20Z</dcterms:created>
  <dcterms:modified xsi:type="dcterms:W3CDTF">2013-05-04T23:57:37Z</dcterms:modified>
</cp:coreProperties>
</file>